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3"/>
  </p:notesMasterIdLst>
  <p:sldIdLst>
    <p:sldId id="256" r:id="rId2"/>
    <p:sldId id="308" r:id="rId3"/>
    <p:sldId id="291" r:id="rId4"/>
    <p:sldId id="310" r:id="rId5"/>
    <p:sldId id="259" r:id="rId6"/>
    <p:sldId id="258" r:id="rId7"/>
    <p:sldId id="306" r:id="rId8"/>
    <p:sldId id="260" r:id="rId9"/>
    <p:sldId id="305" r:id="rId10"/>
    <p:sldId id="263" r:id="rId11"/>
    <p:sldId id="265" r:id="rId12"/>
    <p:sldId id="267" r:id="rId13"/>
    <p:sldId id="307" r:id="rId14"/>
    <p:sldId id="275" r:id="rId15"/>
    <p:sldId id="277" r:id="rId16"/>
    <p:sldId id="278" r:id="rId17"/>
    <p:sldId id="279" r:id="rId18"/>
    <p:sldId id="292" r:id="rId19"/>
    <p:sldId id="284" r:id="rId20"/>
    <p:sldId id="285" r:id="rId21"/>
    <p:sldId id="286" r:id="rId22"/>
    <p:sldId id="288" r:id="rId23"/>
    <p:sldId id="289" r:id="rId24"/>
    <p:sldId id="290" r:id="rId25"/>
    <p:sldId id="282" r:id="rId26"/>
    <p:sldId id="296" r:id="rId27"/>
    <p:sldId id="297" r:id="rId28"/>
    <p:sldId id="298" r:id="rId29"/>
    <p:sldId id="301" r:id="rId30"/>
    <p:sldId id="302" r:id="rId31"/>
    <p:sldId id="30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9965" autoAdjust="0"/>
    <p:restoredTop sz="64203" autoAdjust="0"/>
  </p:normalViewPr>
  <p:slideViewPr>
    <p:cSldViewPr snapToGrid="0">
      <p:cViewPr varScale="1">
        <p:scale>
          <a:sx n="57" d="100"/>
          <a:sy n="57" d="100"/>
        </p:scale>
        <p:origin x="-1584" y="-90"/>
      </p:cViewPr>
      <p:guideLst>
        <p:guide orient="horz" pos="2160"/>
        <p:guide pos="3840"/>
      </p:guideLst>
    </p:cSldViewPr>
  </p:slideViewPr>
  <p:notesTextViewPr>
    <p:cViewPr>
      <p:scale>
        <a:sx n="1" d="1"/>
        <a:sy n="1" d="1"/>
      </p:scale>
      <p:origin x="0" y="0"/>
    </p:cViewPr>
  </p:notesTextViewPr>
  <p:notesViewPr>
    <p:cSldViewPr snapToGrid="0">
      <p:cViewPr varScale="1">
        <p:scale>
          <a:sx n="69" d="100"/>
          <a:sy n="69" d="100"/>
        </p:scale>
        <p:origin x="-327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4AE4B3-C8BA-402A-B91D-E2F47D1F1839}" type="datetimeFigureOut">
              <a:rPr lang="en-US" smtClean="0"/>
              <a:pPr/>
              <a:t>11/9/2016</a:t>
            </a:fld>
            <a:endParaRPr lang="en-US"/>
          </a:p>
        </p:txBody>
      </p:sp>
      <p:sp>
        <p:nvSpPr>
          <p:cNvPr id="4" name="Slide Image Placeholder 3"/>
          <p:cNvSpPr>
            <a:spLocks noGrp="1" noRot="1" noChangeAspect="1"/>
          </p:cNvSpPr>
          <p:nvPr>
            <p:ph type="sldImg" idx="2"/>
          </p:nvPr>
        </p:nvSpPr>
        <p:spPr>
          <a:xfrm>
            <a:off x="727363" y="519546"/>
            <a:ext cx="4224096" cy="2376054"/>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3158836"/>
            <a:ext cx="5486400" cy="48421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E3595E-70FC-4954-9955-6E6D93B08B10}" type="slidenum">
              <a:rPr lang="en-US" smtClean="0"/>
              <a:pPr/>
              <a:t>‹#›</a:t>
            </a:fld>
            <a:endParaRPr lang="en-US"/>
          </a:p>
        </p:txBody>
      </p:sp>
    </p:spTree>
    <p:extLst>
      <p:ext uri="{BB962C8B-B14F-4D97-AF65-F5344CB8AC3E}">
        <p14:creationId xmlns:p14="http://schemas.microsoft.com/office/powerpoint/2010/main" xmlns="" val="3033518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CCHF</a:t>
            </a:r>
            <a:r>
              <a:rPr lang="en-US" baseline="0" dirty="0"/>
              <a:t> about 8 years ago…</a:t>
            </a:r>
          </a:p>
          <a:p>
            <a:pPr marL="171450" indent="-171450">
              <a:buFontTx/>
              <a:buChar char="-"/>
            </a:pPr>
            <a:r>
              <a:rPr lang="en-US" baseline="0" dirty="0"/>
              <a:t>Medical Director x 6 months</a:t>
            </a:r>
          </a:p>
          <a:p>
            <a:pPr marL="171450" indent="-171450">
              <a:buFontTx/>
              <a:buChar char="-"/>
            </a:pPr>
            <a:r>
              <a:rPr lang="en-US" baseline="0" dirty="0"/>
              <a:t>Brewing tensions with DON, with providers, ES</a:t>
            </a:r>
          </a:p>
          <a:p>
            <a:pPr marL="171450" indent="-171450">
              <a:buFontTx/>
              <a:buChar char="-"/>
            </a:pPr>
            <a:r>
              <a:rPr lang="en-US" baseline="0" dirty="0"/>
              <a:t>Break down moment with </a:t>
            </a:r>
            <a:r>
              <a:rPr lang="en-US" baseline="0" dirty="0" err="1"/>
              <a:t>Dr</a:t>
            </a:r>
            <a:r>
              <a:rPr lang="en-US" baseline="0" dirty="0"/>
              <a:t> Jim Henderson</a:t>
            </a:r>
          </a:p>
          <a:p>
            <a:pPr marL="171450" indent="-171450">
              <a:buFontTx/>
              <a:buChar char="-"/>
            </a:pPr>
            <a:r>
              <a:rPr lang="en-US" baseline="0" dirty="0"/>
              <a:t>Ready to quit even before I had started</a:t>
            </a:r>
          </a:p>
          <a:p>
            <a:pPr marL="171450" indent="-171450">
              <a:buFontTx/>
              <a:buChar char="-"/>
            </a:pPr>
            <a:r>
              <a:rPr lang="en-US" baseline="0" dirty="0"/>
              <a:t>Ready to never head up a Christian organization ever!</a:t>
            </a:r>
            <a:endParaRPr lang="en-US" dirty="0"/>
          </a:p>
          <a:p>
            <a:endParaRPr lang="en-US" dirty="0"/>
          </a:p>
          <a:p>
            <a:r>
              <a:rPr lang="en-US" dirty="0"/>
              <a:t>Why</a:t>
            </a:r>
            <a:r>
              <a:rPr lang="en-US" baseline="0" dirty="0"/>
              <a:t> am the one speaking on Peacemaking?</a:t>
            </a:r>
          </a:p>
          <a:p>
            <a:pPr>
              <a:buFontTx/>
              <a:buChar char="-"/>
            </a:pPr>
            <a:r>
              <a:rPr lang="en-US" baseline="0" dirty="0"/>
              <a:t>Not an expert….</a:t>
            </a:r>
          </a:p>
          <a:p>
            <a:pPr>
              <a:buFontTx/>
              <a:buChar char="-"/>
            </a:pPr>
            <a:r>
              <a:rPr lang="en-US" baseline="0" dirty="0"/>
              <a:t>Just someone who has had a lot of experience which for a topic like this may not be a good thing</a:t>
            </a:r>
          </a:p>
          <a:p>
            <a:pPr>
              <a:buFontTx/>
              <a:buChar char="-"/>
            </a:pPr>
            <a:endParaRPr lang="en-US" baseline="0" dirty="0"/>
          </a:p>
          <a:p>
            <a:pPr>
              <a:buFontTx/>
              <a:buChar char="-"/>
            </a:pPr>
            <a:r>
              <a:rPr lang="en-US" baseline="0" dirty="0"/>
              <a:t>As a Medical Director, </a:t>
            </a:r>
          </a:p>
          <a:p>
            <a:pPr>
              <a:buFontTx/>
              <a:buChar char="-"/>
            </a:pPr>
            <a:r>
              <a:rPr lang="en-US" baseline="0" dirty="0"/>
              <a:t>as a pastor, </a:t>
            </a:r>
          </a:p>
          <a:p>
            <a:pPr>
              <a:buFontTx/>
              <a:buChar char="-"/>
            </a:pPr>
            <a:r>
              <a:rPr lang="en-US" baseline="0" dirty="0"/>
              <a:t>as a husband, </a:t>
            </a:r>
          </a:p>
          <a:p>
            <a:pPr>
              <a:buFontTx/>
              <a:buChar char="-"/>
            </a:pPr>
            <a:r>
              <a:rPr lang="en-US" baseline="0" dirty="0"/>
              <a:t>as a father to three teenage children, </a:t>
            </a:r>
          </a:p>
          <a:p>
            <a:pPr>
              <a:buFontTx/>
              <a:buChar char="-"/>
            </a:pPr>
            <a:r>
              <a:rPr lang="en-US" baseline="0" dirty="0"/>
              <a:t>as a kid growing up in a lot of brokenness, </a:t>
            </a:r>
          </a:p>
          <a:p>
            <a:pPr>
              <a:buFontTx/>
              <a:buNone/>
            </a:pPr>
            <a:r>
              <a:rPr lang="en-US" b="1" baseline="0" dirty="0"/>
              <a:t>I’ve had a lot of experience in conflict done poorly and have also been fortunate enough to see conflict done well.  </a:t>
            </a:r>
          </a:p>
          <a:p>
            <a:pPr>
              <a:buFontTx/>
              <a:buChar char="-"/>
            </a:pPr>
            <a:endParaRPr lang="en-US" baseline="0" dirty="0"/>
          </a:p>
          <a:p>
            <a:pPr>
              <a:buFontTx/>
              <a:buChar char="-"/>
            </a:pPr>
            <a:endParaRPr lang="en-US" baseline="0" dirty="0"/>
          </a:p>
          <a:p>
            <a:pPr>
              <a:buFontTx/>
              <a:buChar char="-"/>
            </a:pPr>
            <a:endParaRPr lang="en-US" baseline="0" dirty="0"/>
          </a:p>
          <a:p>
            <a:pPr>
              <a:buFontTx/>
              <a:buChar char="-"/>
            </a:pPr>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10</a:t>
            </a:fld>
            <a:endParaRPr lang="en-US"/>
          </a:p>
        </p:txBody>
      </p:sp>
    </p:spTree>
    <p:extLst>
      <p:ext uri="{BB962C8B-B14F-4D97-AF65-F5344CB8AC3E}">
        <p14:creationId xmlns:p14="http://schemas.microsoft.com/office/powerpoint/2010/main" xmlns="" val="2844645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11</a:t>
            </a:fld>
            <a:endParaRPr lang="en-US"/>
          </a:p>
        </p:txBody>
      </p:sp>
    </p:spTree>
    <p:extLst>
      <p:ext uri="{BB962C8B-B14F-4D97-AF65-F5344CB8AC3E}">
        <p14:creationId xmlns:p14="http://schemas.microsoft.com/office/powerpoint/2010/main" xmlns="" val="1279446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12</a:t>
            </a:fld>
            <a:endParaRPr lang="en-US"/>
          </a:p>
        </p:txBody>
      </p:sp>
    </p:spTree>
    <p:extLst>
      <p:ext uri="{BB962C8B-B14F-4D97-AF65-F5344CB8AC3E}">
        <p14:creationId xmlns:p14="http://schemas.microsoft.com/office/powerpoint/2010/main" xmlns="" val="291570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100" b="1" baseline="0" dirty="0"/>
          </a:p>
          <a:p>
            <a:r>
              <a:rPr lang="en-US" sz="1100" b="1" dirty="0"/>
              <a:t>What are people asking us as leaders?</a:t>
            </a:r>
            <a:br>
              <a:rPr lang="en-US" sz="1100" b="1" dirty="0"/>
            </a:br>
            <a:r>
              <a:rPr lang="en-US" sz="1100" b="1" dirty="0"/>
              <a:t>What do you want to know of your leaders?</a:t>
            </a:r>
          </a:p>
          <a:p>
            <a:endParaRPr lang="en-US" sz="1100" dirty="0"/>
          </a:p>
          <a:p>
            <a:r>
              <a:rPr lang="en-US" sz="1100" b="1" dirty="0"/>
              <a:t>Can I trust you?</a:t>
            </a:r>
          </a:p>
          <a:p>
            <a:pPr lvl="1">
              <a:buFont typeface="Arial" pitchFamily="34" charset="0"/>
              <a:buChar char="•"/>
            </a:pPr>
            <a:r>
              <a:rPr lang="en-US" sz="1100" dirty="0"/>
              <a:t>Will you maintain confidentiality? </a:t>
            </a:r>
          </a:p>
          <a:p>
            <a:pPr lvl="1">
              <a:buFont typeface="Arial" pitchFamily="34" charset="0"/>
              <a:buChar char="•"/>
            </a:pPr>
            <a:r>
              <a:rPr lang="en-US" sz="1100" dirty="0"/>
              <a:t>Will you lose respect for me or judge me if I allow you to see how badly I’ve blown it? </a:t>
            </a:r>
          </a:p>
          <a:p>
            <a:pPr lvl="1">
              <a:buFont typeface="Arial" pitchFamily="34" charset="0"/>
              <a:buChar char="•"/>
            </a:pPr>
            <a:r>
              <a:rPr lang="en-US" sz="1100" dirty="0"/>
              <a:t>Will you be gentle and patient even when I’m exasperating? </a:t>
            </a:r>
          </a:p>
          <a:p>
            <a:pPr lvl="1">
              <a:buFont typeface="Arial" pitchFamily="34" charset="0"/>
              <a:buChar char="•"/>
            </a:pPr>
            <a:r>
              <a:rPr lang="en-US" sz="1100" dirty="0"/>
              <a:t>Will you reject me if I don’t do everything right? </a:t>
            </a:r>
          </a:p>
          <a:p>
            <a:pPr lvl="1">
              <a:buFont typeface="Arial" pitchFamily="34" charset="0"/>
              <a:buChar char="•"/>
            </a:pPr>
            <a:r>
              <a:rPr lang="en-US" sz="1100" dirty="0"/>
              <a:t>Will you assume the best about me or will you jump to conclusions and blame me for all my problems? </a:t>
            </a:r>
          </a:p>
          <a:p>
            <a:pPr lvl="1">
              <a:buFont typeface="Arial" pitchFamily="34" charset="0"/>
              <a:buChar char="•"/>
            </a:pPr>
            <a:r>
              <a:rPr lang="en-US" sz="1100" dirty="0"/>
              <a:t>Can I trust you with the "fine china" of my life? </a:t>
            </a:r>
          </a:p>
          <a:p>
            <a:endParaRPr lang="en-US" sz="11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t>Do you really care about me?</a:t>
            </a:r>
          </a:p>
          <a:p>
            <a:pPr lvl="1">
              <a:buFont typeface="Arial" pitchFamily="34" charset="0"/>
              <a:buChar char="•"/>
            </a:pPr>
            <a:r>
              <a:rPr lang="en-US" sz="1100" dirty="0"/>
              <a:t>Are you just politely tolerating me or fulfilling an obligation? </a:t>
            </a:r>
          </a:p>
          <a:p>
            <a:pPr lvl="1">
              <a:buFont typeface="Arial" pitchFamily="34" charset="0"/>
              <a:buChar char="•"/>
            </a:pPr>
            <a:r>
              <a:rPr lang="en-US" sz="1100" dirty="0"/>
              <a:t>Or do you really want to help me? Why? </a:t>
            </a:r>
          </a:p>
          <a:p>
            <a:pPr lvl="1">
              <a:buFont typeface="Arial" pitchFamily="34" charset="0"/>
              <a:buChar char="•"/>
            </a:pPr>
            <a:r>
              <a:rPr lang="en-US" sz="1100" dirty="0"/>
              <a:t>How could anyone love a person with such problems? </a:t>
            </a:r>
          </a:p>
          <a:p>
            <a:pPr lvl="1">
              <a:buFont typeface="Arial" pitchFamily="34" charset="0"/>
              <a:buChar char="•"/>
            </a:pPr>
            <a:r>
              <a:rPr lang="en-US" sz="1100" dirty="0"/>
              <a:t>Will you take time to listen to me? </a:t>
            </a:r>
          </a:p>
          <a:p>
            <a:pPr lvl="1">
              <a:buFont typeface="Arial" pitchFamily="34" charset="0"/>
              <a:buChar char="•"/>
            </a:pPr>
            <a:r>
              <a:rPr lang="en-US" sz="1100" dirty="0"/>
              <a:t>Do you care enough to push past my outer defenses and take time to help me sort out the tangled mess in my heart? </a:t>
            </a:r>
          </a:p>
          <a:p>
            <a:pPr lvl="1">
              <a:buFont typeface="Arial" pitchFamily="34" charset="0"/>
              <a:buChar char="•"/>
            </a:pPr>
            <a:r>
              <a:rPr lang="en-US" sz="1100" dirty="0"/>
              <a:t>Will you love me like Jesus does, even when I’m not very loveable?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a:p>
          <a:p>
            <a:endParaRPr lang="en-US" sz="1100" dirty="0"/>
          </a:p>
          <a:p>
            <a:r>
              <a:rPr lang="en-US" sz="1100" b="1" dirty="0"/>
              <a:t>Can you actually help me? </a:t>
            </a:r>
          </a:p>
          <a:p>
            <a:pPr lvl="1">
              <a:buFont typeface="Arial" pitchFamily="34" charset="0"/>
              <a:buChar char="•"/>
            </a:pPr>
            <a:r>
              <a:rPr lang="en-US" sz="1100" dirty="0"/>
              <a:t>Are you competent to deal with my issues? </a:t>
            </a:r>
          </a:p>
          <a:p>
            <a:pPr lvl="1">
              <a:buFont typeface="Arial" pitchFamily="34" charset="0"/>
              <a:buChar char="•"/>
            </a:pPr>
            <a:r>
              <a:rPr lang="en-US" sz="1100" dirty="0"/>
              <a:t>How are you doing with your own challenges and struggles? </a:t>
            </a:r>
          </a:p>
          <a:p>
            <a:pPr lvl="1">
              <a:buFont typeface="Arial" pitchFamily="34" charset="0"/>
              <a:buChar char="•"/>
            </a:pPr>
            <a:r>
              <a:rPr lang="en-US" sz="1100" dirty="0"/>
              <a:t>Do you have a track record of successfully solving these kinds of problems? </a:t>
            </a:r>
          </a:p>
          <a:p>
            <a:pPr lvl="1">
              <a:buFont typeface="Arial" pitchFamily="34" charset="0"/>
              <a:buChar char="•"/>
            </a:pPr>
            <a:r>
              <a:rPr lang="en-US" sz="1100" dirty="0"/>
              <a:t>What kind of training or experience do you have? </a:t>
            </a:r>
          </a:p>
          <a:p>
            <a:pPr lvl="1">
              <a:buFont typeface="Arial" pitchFamily="34" charset="0"/>
              <a:buChar char="•"/>
            </a:pPr>
            <a:r>
              <a:rPr lang="en-US" sz="1100" dirty="0"/>
              <a:t>If this problem is beyond the two of us, do you have the humility and wisdom to help me find another person who has the experience I need?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100" b="1" i="0" u="none" dirty="0">
              <a:effectLst/>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100" b="1" i="0" u="none" dirty="0">
              <a:effectLst/>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100" b="1" i="0" u="none" dirty="0">
                <a:effectLst/>
              </a:rPr>
              <a:t>H</a:t>
            </a:r>
            <a:r>
              <a:rPr lang="en-US" sz="1100" b="1" i="0" u="none" dirty="0">
                <a:effectLst>
                  <a:outerShdw blurRad="38100" dist="38100" dir="2700000" algn="tl">
                    <a:srgbClr val="000000">
                      <a:alpha val="43137"/>
                    </a:srgbClr>
                  </a:outerShdw>
                </a:effectLst>
              </a:rPr>
              <a:t>ow do people decide if you are approachable?</a:t>
            </a:r>
          </a:p>
          <a:p>
            <a:pPr marL="457200" marR="0" lvl="1"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100" dirty="0"/>
              <a:t>Track Record</a:t>
            </a:r>
          </a:p>
          <a:p>
            <a:pPr lvl="1">
              <a:buFont typeface="Arial" pitchFamily="34" charset="0"/>
              <a:buNone/>
            </a:pPr>
            <a:endParaRPr lang="en-US" sz="1100" dirty="0"/>
          </a:p>
          <a:p>
            <a:endParaRPr lang="en-US" sz="1100"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13</a:t>
            </a:fld>
            <a:endParaRPr lang="en-US"/>
          </a:p>
        </p:txBody>
      </p:sp>
    </p:spTree>
    <p:extLst>
      <p:ext uri="{BB962C8B-B14F-4D97-AF65-F5344CB8AC3E}">
        <p14:creationId xmlns:p14="http://schemas.microsoft.com/office/powerpoint/2010/main" xmlns="" val="3938577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14</a:t>
            </a:fld>
            <a:endParaRPr lang="en-US"/>
          </a:p>
        </p:txBody>
      </p:sp>
    </p:spTree>
    <p:extLst>
      <p:ext uri="{BB962C8B-B14F-4D97-AF65-F5344CB8AC3E}">
        <p14:creationId xmlns:p14="http://schemas.microsoft.com/office/powerpoint/2010/main" xmlns="" val="1391334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a:t>Being an approachable leader</a:t>
            </a:r>
            <a:r>
              <a:rPr lang="en-US" sz="1200" b="0" baseline="0" dirty="0"/>
              <a:t> is one thing but how we protect our leaders is also critical!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17</a:t>
            </a:fld>
            <a:endParaRPr lang="en-US"/>
          </a:p>
        </p:txBody>
      </p:sp>
    </p:spTree>
    <p:extLst>
      <p:ext uri="{BB962C8B-B14F-4D97-AF65-F5344CB8AC3E}">
        <p14:creationId xmlns:p14="http://schemas.microsoft.com/office/powerpoint/2010/main" xmlns="" val="4247497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a:p>
            <a:r>
              <a:rPr lang="en-US" b="1" dirty="0"/>
              <a:t>So when</a:t>
            </a:r>
            <a:r>
              <a:rPr lang="en-US" b="1" baseline="0" dirty="0"/>
              <a:t> there is a conflict, how do we approach it?</a:t>
            </a:r>
            <a:endParaRPr lang="en-US" b="1"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18</a:t>
            </a:fld>
            <a:endParaRPr lang="en-US"/>
          </a:p>
        </p:txBody>
      </p:sp>
    </p:spTree>
    <p:extLst>
      <p:ext uri="{BB962C8B-B14F-4D97-AF65-F5344CB8AC3E}">
        <p14:creationId xmlns:p14="http://schemas.microsoft.com/office/powerpoint/2010/main" xmlns="" val="12005413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19</a:t>
            </a:fld>
            <a:endParaRPr lang="en-US"/>
          </a:p>
        </p:txBody>
      </p:sp>
    </p:spTree>
    <p:extLst>
      <p:ext uri="{BB962C8B-B14F-4D97-AF65-F5344CB8AC3E}">
        <p14:creationId xmlns:p14="http://schemas.microsoft.com/office/powerpoint/2010/main" xmlns="" val="2438278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dirty="0">
                <a:effectLst>
                  <a:outerShdw blurRad="38100" dist="38100" dir="2700000" algn="tl">
                    <a:srgbClr val="000000">
                      <a:alpha val="43137"/>
                    </a:srgbClr>
                  </a:outerShdw>
                </a:effectLst>
              </a:rPr>
              <a:t>What does conflict look like in this room of humble, </a:t>
            </a:r>
            <a:br>
              <a:rPr lang="en-US" sz="1200" b="1" dirty="0">
                <a:effectLst>
                  <a:outerShdw blurRad="38100" dist="38100" dir="2700000" algn="tl">
                    <a:srgbClr val="000000">
                      <a:alpha val="43137"/>
                    </a:srgbClr>
                  </a:outerShdw>
                </a:effectLst>
              </a:rPr>
            </a:br>
            <a:r>
              <a:rPr lang="en-US" sz="1200" b="1" dirty="0">
                <a:effectLst>
                  <a:outerShdw blurRad="38100" dist="38100" dir="2700000" algn="tl">
                    <a:srgbClr val="000000">
                      <a:alpha val="43137"/>
                    </a:srgbClr>
                  </a:outerShdw>
                </a:effectLst>
              </a:rPr>
              <a:t>Christ Followers?</a:t>
            </a:r>
            <a:endParaRPr lang="en-US" b="1"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a:effectLst>
                  <a:outerShdw blurRad="38100" dist="38100" dir="2700000" algn="tl">
                    <a:srgbClr val="000000">
                      <a:alpha val="43137"/>
                    </a:srgbClr>
                  </a:outerShdw>
                </a:effectLst>
              </a:rPr>
              <a:t>How do you approach conflict?</a:t>
            </a:r>
          </a:p>
          <a:p>
            <a:pPr>
              <a:buFontTx/>
              <a:buChar char="-"/>
            </a:pPr>
            <a:r>
              <a:rPr lang="en-US" sz="1200" dirty="0">
                <a:effectLst>
                  <a:outerShdw blurRad="38100" dist="38100" dir="2700000" algn="tl">
                    <a:srgbClr val="000000">
                      <a:alpha val="43137"/>
                    </a:srgbClr>
                  </a:outerShdw>
                </a:effectLst>
              </a:rPr>
              <a:t>An</a:t>
            </a:r>
            <a:r>
              <a:rPr lang="en-US" sz="1200" baseline="0" dirty="0">
                <a:effectLst>
                  <a:outerShdw blurRad="38100" dist="38100" dir="2700000" algn="tl">
                    <a:srgbClr val="000000">
                      <a:alpha val="43137"/>
                    </a:srgbClr>
                  </a:outerShdw>
                </a:effectLst>
              </a:rPr>
              <a:t> angry bear</a:t>
            </a:r>
          </a:p>
          <a:p>
            <a:pPr>
              <a:buFontTx/>
              <a:buChar char="-"/>
            </a:pPr>
            <a:r>
              <a:rPr lang="en-US" sz="1200" baseline="0" dirty="0">
                <a:effectLst>
                  <a:outerShdw blurRad="38100" dist="38100" dir="2700000" algn="tl">
                    <a:srgbClr val="000000">
                      <a:alpha val="43137"/>
                    </a:srgbClr>
                  </a:outerShdw>
                </a:effectLst>
              </a:rPr>
              <a:t>Wolf in </a:t>
            </a:r>
            <a:r>
              <a:rPr lang="en-US" sz="1200" baseline="0" dirty="0" err="1">
                <a:effectLst>
                  <a:outerShdw blurRad="38100" dist="38100" dir="2700000" algn="tl">
                    <a:srgbClr val="000000">
                      <a:alpha val="43137"/>
                    </a:srgbClr>
                  </a:outerShdw>
                </a:effectLst>
              </a:rPr>
              <a:t>sheeps</a:t>
            </a:r>
            <a:r>
              <a:rPr lang="en-US" sz="1200" baseline="0" dirty="0">
                <a:effectLst>
                  <a:outerShdw blurRad="38100" dist="38100" dir="2700000" algn="tl">
                    <a:srgbClr val="000000">
                      <a:alpha val="43137"/>
                    </a:srgbClr>
                  </a:outerShdw>
                </a:effectLst>
              </a:rPr>
              <a:t> clothing</a:t>
            </a:r>
          </a:p>
          <a:p>
            <a:pPr>
              <a:buFontTx/>
              <a:buChar char="-"/>
            </a:pPr>
            <a:r>
              <a:rPr lang="en-US" sz="1200" baseline="0" dirty="0">
                <a:effectLst>
                  <a:outerShdw blurRad="38100" dist="38100" dir="2700000" algn="tl">
                    <a:srgbClr val="000000">
                      <a:alpha val="43137"/>
                    </a:srgbClr>
                  </a:outerShdw>
                </a:effectLst>
              </a:rPr>
              <a:t>As friends</a:t>
            </a:r>
          </a:p>
          <a:p>
            <a:pPr>
              <a:buFontTx/>
              <a:buChar char="-"/>
            </a:pPr>
            <a:r>
              <a:rPr lang="en-US" sz="1200" baseline="0" dirty="0">
                <a:effectLst>
                  <a:outerShdw blurRad="38100" dist="38100" dir="2700000" algn="tl">
                    <a:srgbClr val="000000">
                      <a:alpha val="43137"/>
                    </a:srgbClr>
                  </a:outerShdw>
                </a:effectLst>
              </a:rPr>
              <a:t>As a team</a:t>
            </a:r>
          </a:p>
          <a:p>
            <a:pPr>
              <a:buFontTx/>
              <a:buChar char="-"/>
            </a:pPr>
            <a:r>
              <a:rPr lang="en-US" sz="1200" baseline="0" dirty="0">
                <a:effectLst>
                  <a:outerShdw blurRad="38100" dist="38100" dir="2700000" algn="tl">
                    <a:srgbClr val="000000">
                      <a:alpha val="43137"/>
                    </a:srgbClr>
                  </a:outerShdw>
                </a:effectLst>
              </a:rPr>
              <a:t>Or as a servant?</a:t>
            </a:r>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kern="1200" dirty="0">
                <a:solidFill>
                  <a:schemeClr val="tx1"/>
                </a:solidFill>
                <a:latin typeface="+mn-lt"/>
                <a:ea typeface="+mn-ea"/>
                <a:cs typeface="+mn-cs"/>
              </a:rPr>
              <a:t>When someone has </a:t>
            </a:r>
            <a:r>
              <a:rPr lang="en-US" sz="1100" b="1" kern="1200" dirty="0">
                <a:solidFill>
                  <a:schemeClr val="tx1"/>
                </a:solidFill>
                <a:latin typeface="+mn-lt"/>
                <a:ea typeface="+mn-ea"/>
                <a:cs typeface="+mn-cs"/>
              </a:rPr>
              <a:t>had an issue with you, </a:t>
            </a:r>
          </a:p>
          <a:p>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what have they done well? </a:t>
            </a:r>
          </a:p>
          <a:p>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What have they done poorly?</a:t>
            </a:r>
          </a:p>
          <a:p>
            <a:endParaRPr lang="en-US" sz="1100" baseline="0"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21</a:t>
            </a:fld>
            <a:endParaRPr lang="en-US"/>
          </a:p>
        </p:txBody>
      </p:sp>
    </p:spTree>
    <p:extLst>
      <p:ext uri="{BB962C8B-B14F-4D97-AF65-F5344CB8AC3E}">
        <p14:creationId xmlns:p14="http://schemas.microsoft.com/office/powerpoint/2010/main" xmlns="" val="40915649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22</a:t>
            </a:fld>
            <a:endParaRPr lang="en-US"/>
          </a:p>
        </p:txBody>
      </p:sp>
    </p:spTree>
    <p:extLst>
      <p:ext uri="{BB962C8B-B14F-4D97-AF65-F5344CB8AC3E}">
        <p14:creationId xmlns:p14="http://schemas.microsoft.com/office/powerpoint/2010/main" xmlns="" val="1710586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23</a:t>
            </a:fld>
            <a:endParaRPr lang="en-US"/>
          </a:p>
        </p:txBody>
      </p:sp>
    </p:spTree>
    <p:extLst>
      <p:ext uri="{BB962C8B-B14F-4D97-AF65-F5344CB8AC3E}">
        <p14:creationId xmlns:p14="http://schemas.microsoft.com/office/powerpoint/2010/main" xmlns="" val="2417592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25</a:t>
            </a:fld>
            <a:endParaRPr lang="en-US"/>
          </a:p>
        </p:txBody>
      </p:sp>
    </p:spTree>
    <p:extLst>
      <p:ext uri="{BB962C8B-B14F-4D97-AF65-F5344CB8AC3E}">
        <p14:creationId xmlns:p14="http://schemas.microsoft.com/office/powerpoint/2010/main" xmlns="" val="14080944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26</a:t>
            </a:fld>
            <a:endParaRPr lang="en-US"/>
          </a:p>
        </p:txBody>
      </p:sp>
    </p:spTree>
    <p:extLst>
      <p:ext uri="{BB962C8B-B14F-4D97-AF65-F5344CB8AC3E}">
        <p14:creationId xmlns:p14="http://schemas.microsoft.com/office/powerpoint/2010/main" xmlns="" val="2100167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27</a:t>
            </a:fld>
            <a:endParaRPr lang="en-US"/>
          </a:p>
        </p:txBody>
      </p:sp>
    </p:spTree>
    <p:extLst>
      <p:ext uri="{BB962C8B-B14F-4D97-AF65-F5344CB8AC3E}">
        <p14:creationId xmlns:p14="http://schemas.microsoft.com/office/powerpoint/2010/main" xmlns="" val="29564991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28</a:t>
            </a:fld>
            <a:endParaRPr lang="en-US"/>
          </a:p>
        </p:txBody>
      </p:sp>
    </p:spTree>
    <p:extLst>
      <p:ext uri="{BB962C8B-B14F-4D97-AF65-F5344CB8AC3E}">
        <p14:creationId xmlns:p14="http://schemas.microsoft.com/office/powerpoint/2010/main" xmlns="" val="37925035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29</a:t>
            </a:fld>
            <a:endParaRPr lang="en-US"/>
          </a:p>
        </p:txBody>
      </p:sp>
    </p:spTree>
    <p:extLst>
      <p:ext uri="{BB962C8B-B14F-4D97-AF65-F5344CB8AC3E}">
        <p14:creationId xmlns:p14="http://schemas.microsoft.com/office/powerpoint/2010/main" xmlns="" val="3458045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a:effectLst>
                  <a:outerShdw blurRad="38100" dist="38100" dir="2700000" algn="tl">
                    <a:srgbClr val="000000">
                      <a:alpha val="43137"/>
                    </a:srgbClr>
                  </a:outerShdw>
                </a:effectLst>
              </a:rPr>
              <a:t>Examples of Conflicts (I’ve heard about)</a:t>
            </a:r>
          </a:p>
          <a:p>
            <a:endParaRPr lang="en-US" sz="1200" dirty="0">
              <a:effectLst>
                <a:outerShdw blurRad="38100" dist="38100" dir="2700000" algn="tl">
                  <a:srgbClr val="000000">
                    <a:alpha val="43137"/>
                  </a:srgbClr>
                </a:outerShdw>
              </a:effectLst>
            </a:endParaRPr>
          </a:p>
          <a:p>
            <a:pPr>
              <a:lnSpc>
                <a:spcPct val="120000"/>
              </a:lnSpc>
              <a:spcBef>
                <a:spcPts val="0"/>
              </a:spcBef>
            </a:pPr>
            <a:r>
              <a:rPr lang="en-US" sz="1200" b="1" dirty="0"/>
              <a:t>SLIDE</a:t>
            </a:r>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3</a:t>
            </a:fld>
            <a:endParaRPr lang="en-US"/>
          </a:p>
        </p:txBody>
      </p:sp>
    </p:spTree>
    <p:extLst>
      <p:ext uri="{BB962C8B-B14F-4D97-AF65-F5344CB8AC3E}">
        <p14:creationId xmlns:p14="http://schemas.microsoft.com/office/powerpoint/2010/main" xmlns="" val="14768262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30</a:t>
            </a:fld>
            <a:endParaRPr lang="en-US"/>
          </a:p>
        </p:txBody>
      </p:sp>
    </p:spTree>
    <p:extLst>
      <p:ext uri="{BB962C8B-B14F-4D97-AF65-F5344CB8AC3E}">
        <p14:creationId xmlns:p14="http://schemas.microsoft.com/office/powerpoint/2010/main" xmlns="" val="13431831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sz="1200" dirty="0"/>
              <a:t>Francis de Sales – Devotion</a:t>
            </a:r>
          </a:p>
          <a:p>
            <a:pPr>
              <a:buFontTx/>
              <a:buNone/>
            </a:pPr>
            <a:endParaRPr lang="en-US" sz="1200" i="1" dirty="0"/>
          </a:p>
          <a:p>
            <a:pPr>
              <a:buFontTx/>
              <a:buNone/>
            </a:pPr>
            <a:r>
              <a:rPr lang="en-US" sz="1200" i="1" dirty="0"/>
              <a:t>The bee collects honey from flowers in such a way as to do the least damage or destruction to them, </a:t>
            </a:r>
          </a:p>
          <a:p>
            <a:pPr>
              <a:buFontTx/>
              <a:buNone/>
            </a:pPr>
            <a:r>
              <a:rPr lang="en-US" sz="1200" b="1" i="1" dirty="0"/>
              <a:t>and he leaves them whole, undamaged and fresh, just as he found them. </a:t>
            </a:r>
          </a:p>
          <a:p>
            <a:pPr>
              <a:buFontTx/>
              <a:buNone/>
            </a:pPr>
            <a:endParaRPr lang="en-US" sz="1200" b="1" i="1" dirty="0"/>
          </a:p>
          <a:p>
            <a:pPr>
              <a:buFontTx/>
              <a:buNone/>
            </a:pPr>
            <a:r>
              <a:rPr lang="en-US" sz="1200" i="1" dirty="0"/>
              <a:t>True devotion does still better. Not only does it not injure any sort of calling or occupation,</a:t>
            </a:r>
            <a:r>
              <a:rPr lang="en-US" sz="1200" b="1" i="1" dirty="0"/>
              <a:t> it even embellishes and enhances it.</a:t>
            </a:r>
          </a:p>
          <a:p>
            <a:pPr>
              <a:buNone/>
            </a:pPr>
            <a:endParaRPr lang="en-US" sz="1200" i="1" dirty="0"/>
          </a:p>
          <a:p>
            <a:pPr>
              <a:buNone/>
            </a:pPr>
            <a:r>
              <a:rPr lang="en-US" sz="1200" i="1" dirty="0"/>
              <a:t>Moreover, just as every sort of gem, cast in honey, becomes brighter and more sparkling, </a:t>
            </a:r>
          </a:p>
          <a:p>
            <a:pPr>
              <a:buNone/>
            </a:pPr>
            <a:r>
              <a:rPr lang="en-US" sz="1200" i="1" dirty="0"/>
              <a:t>each according to its color, </a:t>
            </a:r>
          </a:p>
          <a:p>
            <a:pPr>
              <a:buNone/>
            </a:pPr>
            <a:r>
              <a:rPr lang="en-US" sz="1200" i="1" dirty="0"/>
              <a:t>so each person becomes more acceptable and fitting in his own vocation when he sets his vocation in the context of devotion.</a:t>
            </a:r>
          </a:p>
          <a:p>
            <a:pPr>
              <a:buNone/>
            </a:pPr>
            <a:r>
              <a:rPr lang="en-US" sz="1200" i="1" dirty="0"/>
              <a:t>	</a:t>
            </a:r>
          </a:p>
          <a:p>
            <a:pPr>
              <a:buNone/>
            </a:pPr>
            <a:r>
              <a:rPr lang="en-US" sz="1200" i="1" dirty="0"/>
              <a:t>Through devotion your family cares become more peaceful, </a:t>
            </a:r>
          </a:p>
          <a:p>
            <a:pPr>
              <a:buNone/>
            </a:pPr>
            <a:r>
              <a:rPr lang="en-US" sz="1200" i="1" dirty="0"/>
              <a:t>mutual love between husband and wife becomes more sincere, </a:t>
            </a:r>
          </a:p>
          <a:p>
            <a:pPr>
              <a:buNone/>
            </a:pPr>
            <a:r>
              <a:rPr lang="en-US" sz="1200" i="1" dirty="0"/>
              <a:t>the service we owe to the prince becomes more faithful, </a:t>
            </a:r>
          </a:p>
          <a:p>
            <a:pPr>
              <a:buNone/>
            </a:pPr>
            <a:r>
              <a:rPr lang="en-US" sz="1200" i="1" dirty="0"/>
              <a:t>and our work, no matter what it is, becomes more pleasant and agreeable.</a:t>
            </a:r>
          </a:p>
          <a:p>
            <a:pPr algn="r">
              <a:buNone/>
            </a:pPr>
            <a:r>
              <a:rPr lang="en-US" sz="1200" dirty="0"/>
              <a:t>	</a:t>
            </a:r>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31</a:t>
            </a:fld>
            <a:endParaRPr lang="en-US"/>
          </a:p>
        </p:txBody>
      </p:sp>
    </p:spTree>
    <p:extLst>
      <p:ext uri="{BB962C8B-B14F-4D97-AF65-F5344CB8AC3E}">
        <p14:creationId xmlns:p14="http://schemas.microsoft.com/office/powerpoint/2010/main" xmlns="" val="828582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 for today</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5</a:t>
            </a:fld>
            <a:endParaRPr lang="en-US"/>
          </a:p>
        </p:txBody>
      </p:sp>
    </p:spTree>
    <p:extLst>
      <p:ext uri="{BB962C8B-B14F-4D97-AF65-F5344CB8AC3E}">
        <p14:creationId xmlns:p14="http://schemas.microsoft.com/office/powerpoint/2010/main" xmlns="" val="3303223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6</a:t>
            </a:fld>
            <a:endParaRPr lang="en-US"/>
          </a:p>
        </p:txBody>
      </p:sp>
    </p:spTree>
    <p:extLst>
      <p:ext uri="{BB962C8B-B14F-4D97-AF65-F5344CB8AC3E}">
        <p14:creationId xmlns:p14="http://schemas.microsoft.com/office/powerpoint/2010/main" xmlns="" val="3152425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642CC62F-97C7-4F1F-B4EE-BF447B466123}" type="slidenum">
              <a:rPr lang="en-US" smtClean="0"/>
              <a:pPr/>
              <a:t>8</a:t>
            </a:fld>
            <a:endParaRPr lang="en-US"/>
          </a:p>
        </p:txBody>
      </p:sp>
    </p:spTree>
    <p:extLst>
      <p:ext uri="{BB962C8B-B14F-4D97-AF65-F5344CB8AC3E}">
        <p14:creationId xmlns:p14="http://schemas.microsoft.com/office/powerpoint/2010/main" xmlns="" val="235340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SLIDE</a:t>
            </a:r>
            <a:endParaRPr lang="en-US" dirty="0"/>
          </a:p>
          <a:p>
            <a:endParaRPr lang="en-US" dirty="0"/>
          </a:p>
        </p:txBody>
      </p:sp>
      <p:sp>
        <p:nvSpPr>
          <p:cNvPr id="4" name="Slide Number Placeholder 3"/>
          <p:cNvSpPr>
            <a:spLocks noGrp="1"/>
          </p:cNvSpPr>
          <p:nvPr>
            <p:ph type="sldNum" sz="quarter" idx="10"/>
          </p:nvPr>
        </p:nvSpPr>
        <p:spPr/>
        <p:txBody>
          <a:bodyPr/>
          <a:lstStyle/>
          <a:p>
            <a:fld id="{2FE3595E-70FC-4954-9955-6E6D93B08B1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dirty="0"/>
              <a:t>Click to edit Master title style</a:t>
            </a:r>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xStyles>
    <p:titleStyle>
      <a:lvl1pPr algn="l" defTabSz="457200" rtl="0" eaLnBrk="1" latinLnBrk="0" hangingPunct="1">
        <a:spcBef>
          <a:spcPct val="0"/>
        </a:spcBef>
        <a:buNone/>
        <a:defRPr sz="3600" kern="1200">
          <a:solidFill>
            <a:srgbClr val="002060"/>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pitchFamily="2" charset="2"/>
        <a:buChar char="§"/>
        <a:defRPr sz="2400" kern="1200">
          <a:solidFill>
            <a:srgbClr val="002060"/>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pitchFamily="2" charset="2"/>
        <a:buChar char="§"/>
        <a:defRPr sz="2000" kern="1200">
          <a:solidFill>
            <a:srgbClr val="0070C0"/>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pitchFamily="2" charset="2"/>
        <a:buChar char="§"/>
        <a:defRPr sz="2000" kern="1200">
          <a:solidFill>
            <a:srgbClr val="0070C0"/>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pitchFamily="2" charset="2"/>
        <a:buChar char="§"/>
        <a:defRPr sz="2000" kern="1200">
          <a:solidFill>
            <a:srgbClr val="0070C0"/>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pitchFamily="2" charset="2"/>
        <a:buChar char="§"/>
        <a:defRPr sz="2000" kern="1200">
          <a:solidFill>
            <a:srgbClr val="0070C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en.wikipedia.org/wiki/Marco_Antonio_de_Dominis"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a:effectLst>
                  <a:outerShdw blurRad="38100" dist="38100" dir="2700000" algn="tl">
                    <a:srgbClr val="000000">
                      <a:alpha val="43137"/>
                    </a:srgbClr>
                  </a:outerShdw>
                </a:effectLst>
              </a:rPr>
              <a:t>Peacemakers</a:t>
            </a:r>
          </a:p>
        </p:txBody>
      </p:sp>
      <p:sp>
        <p:nvSpPr>
          <p:cNvPr id="3" name="Subtitle 2"/>
          <p:cNvSpPr>
            <a:spLocks noGrp="1"/>
          </p:cNvSpPr>
          <p:nvPr>
            <p:ph type="subTitle" idx="1"/>
          </p:nvPr>
        </p:nvSpPr>
        <p:spPr>
          <a:xfrm>
            <a:off x="2589213" y="4777379"/>
            <a:ext cx="8915399" cy="1507043"/>
          </a:xfrm>
        </p:spPr>
        <p:txBody>
          <a:bodyPr>
            <a:normAutofit fontScale="92500" lnSpcReduction="10000"/>
          </a:bodyPr>
          <a:lstStyle/>
          <a:p>
            <a:pPr>
              <a:spcBef>
                <a:spcPts val="0"/>
              </a:spcBef>
            </a:pPr>
            <a:endParaRPr lang="en-US" i="1" dirty="0">
              <a:solidFill>
                <a:srgbClr val="002060"/>
              </a:solidFill>
            </a:endParaRPr>
          </a:p>
          <a:p>
            <a:pPr algn="r">
              <a:spcBef>
                <a:spcPts val="0"/>
              </a:spcBef>
            </a:pPr>
            <a:r>
              <a:rPr lang="en-US" sz="2800" i="1" dirty="0">
                <a:solidFill>
                  <a:srgbClr val="002060"/>
                </a:solidFill>
              </a:rPr>
              <a:t>Blessed are the peacemakers, </a:t>
            </a:r>
          </a:p>
          <a:p>
            <a:pPr algn="r">
              <a:spcBef>
                <a:spcPts val="0"/>
              </a:spcBef>
            </a:pPr>
            <a:r>
              <a:rPr lang="en-US" sz="2800" i="1" dirty="0">
                <a:solidFill>
                  <a:srgbClr val="002060"/>
                </a:solidFill>
              </a:rPr>
              <a:t>for they will be called children of God.</a:t>
            </a:r>
          </a:p>
          <a:p>
            <a:pPr algn="r">
              <a:spcBef>
                <a:spcPts val="0"/>
              </a:spcBef>
            </a:pPr>
            <a:r>
              <a:rPr lang="en-US" sz="2800" i="1" dirty="0">
                <a:solidFill>
                  <a:srgbClr val="002060"/>
                </a:solidFill>
              </a:rPr>
              <a:t>Matthew 5:9</a:t>
            </a:r>
          </a:p>
        </p:txBody>
      </p:sp>
    </p:spTree>
    <p:extLst>
      <p:ext uri="{BB962C8B-B14F-4D97-AF65-F5344CB8AC3E}">
        <p14:creationId xmlns:p14="http://schemas.microsoft.com/office/powerpoint/2010/main" xmlns="" val="409600051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662152"/>
            <a:ext cx="9412015" cy="693682"/>
          </a:xfrm>
        </p:spPr>
        <p:txBody>
          <a:bodyPr>
            <a:normAutofit/>
          </a:bodyPr>
          <a:lstStyle/>
          <a:p>
            <a:pPr algn="ctr"/>
            <a:r>
              <a:rPr lang="en-US" dirty="0">
                <a:effectLst>
                  <a:outerShdw blurRad="38100" dist="38100" dir="2700000" algn="tl">
                    <a:srgbClr val="000000">
                      <a:alpha val="43137"/>
                    </a:srgbClr>
                  </a:outerShdw>
                </a:effectLst>
              </a:rPr>
              <a:t>What Determines a  Culture of Peace </a:t>
            </a:r>
            <a:r>
              <a:rPr lang="en-US" dirty="0" err="1">
                <a:effectLst>
                  <a:outerShdw blurRad="38100" dist="38100" dir="2700000" algn="tl">
                    <a:srgbClr val="000000">
                      <a:alpha val="43137"/>
                    </a:srgbClr>
                  </a:outerShdw>
                </a:effectLst>
              </a:rPr>
              <a:t>vs</a:t>
            </a:r>
            <a:r>
              <a:rPr lang="en-US" dirty="0">
                <a:effectLst>
                  <a:outerShdw blurRad="38100" dist="38100" dir="2700000" algn="tl">
                    <a:srgbClr val="000000">
                      <a:alpha val="43137"/>
                    </a:srgbClr>
                  </a:outerShdw>
                </a:effectLst>
              </a:rPr>
              <a:t> Conflict?</a:t>
            </a:r>
            <a:endParaRPr lang="en-US" dirty="0"/>
          </a:p>
        </p:txBody>
      </p:sp>
      <p:sp>
        <p:nvSpPr>
          <p:cNvPr id="3" name="Content Placeholder 2"/>
          <p:cNvSpPr>
            <a:spLocks noGrp="1"/>
          </p:cNvSpPr>
          <p:nvPr>
            <p:ph idx="1"/>
          </p:nvPr>
        </p:nvSpPr>
        <p:spPr>
          <a:xfrm>
            <a:off x="1981199" y="2007476"/>
            <a:ext cx="8965475" cy="4545724"/>
          </a:xfrm>
        </p:spPr>
        <p:txBody>
          <a:bodyPr>
            <a:noAutofit/>
          </a:bodyPr>
          <a:lstStyle/>
          <a:p>
            <a:pPr algn="ctr">
              <a:buNone/>
            </a:pPr>
            <a:r>
              <a:rPr lang="en-US" sz="3600" b="1" dirty="0">
                <a:solidFill>
                  <a:schemeClr val="tx1"/>
                </a:solidFill>
              </a:rPr>
              <a:t>	PEACE											CONFLICT	</a:t>
            </a:r>
          </a:p>
          <a:p>
            <a:pPr algn="ctr">
              <a:buNone/>
            </a:pPr>
            <a:r>
              <a:rPr lang="en-US" sz="3600" dirty="0"/>
              <a:t>Mission</a:t>
            </a:r>
          </a:p>
          <a:p>
            <a:pPr algn="ctr">
              <a:buNone/>
            </a:pPr>
            <a:r>
              <a:rPr lang="en-US" sz="3600" dirty="0"/>
              <a:t>Respect /Value for Relationship</a:t>
            </a:r>
          </a:p>
          <a:p>
            <a:pPr algn="ctr">
              <a:buNone/>
            </a:pPr>
            <a:r>
              <a:rPr lang="en-US" sz="3600" dirty="0"/>
              <a:t>Communication </a:t>
            </a:r>
          </a:p>
          <a:p>
            <a:pPr algn="ctr">
              <a:buNone/>
            </a:pPr>
            <a:r>
              <a:rPr lang="en-US" sz="3600" dirty="0"/>
              <a:t>Approach to Conflict</a:t>
            </a:r>
          </a:p>
          <a:p>
            <a:pPr algn="ctr">
              <a:buNone/>
            </a:pPr>
            <a:r>
              <a:rPr lang="en-US" sz="3600" dirty="0"/>
              <a:t>Leadership (Style and View of)</a:t>
            </a:r>
          </a:p>
        </p:txBody>
      </p:sp>
      <p:sp>
        <p:nvSpPr>
          <p:cNvPr id="7" name="Left-Right Arrow 6"/>
          <p:cNvSpPr/>
          <p:nvPr/>
        </p:nvSpPr>
        <p:spPr>
          <a:xfrm>
            <a:off x="4465902" y="2117483"/>
            <a:ext cx="3733800" cy="457200"/>
          </a:xfrm>
          <a:prstGeom prst="leftRightArrow">
            <a:avLst/>
          </a:prstGeom>
          <a:gradFill flip="none" rotWithShape="1">
            <a:gsLst>
              <a:gs pos="0">
                <a:schemeClr val="accent1">
                  <a:lumMod val="5000"/>
                  <a:lumOff val="95000"/>
                </a:schemeClr>
              </a:gs>
              <a:gs pos="3000">
                <a:srgbClr val="92D050">
                  <a:lumMod val="85000"/>
                  <a:lumOff val="15000"/>
                </a:srgbClr>
              </a:gs>
              <a:gs pos="100000">
                <a:srgbClr val="FF0000">
                  <a:lumMod val="93000"/>
                  <a:lumOff val="7000"/>
                </a:srgbClr>
              </a:gs>
              <a:gs pos="100000">
                <a:schemeClr val="accent1">
                  <a:lumMod val="30000"/>
                  <a:lumOff val="7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2676097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178" y="370233"/>
            <a:ext cx="10004367" cy="1109431"/>
          </a:xfrm>
        </p:spPr>
        <p:txBody>
          <a:bodyPr>
            <a:noAutofit/>
          </a:bodyPr>
          <a:lstStyle/>
          <a:p>
            <a:r>
              <a:rPr lang="en-US" sz="5400" dirty="0">
                <a:effectLst>
                  <a:outerShdw blurRad="38100" dist="38100" dir="2700000" algn="tl">
                    <a:srgbClr val="000000">
                      <a:alpha val="43137"/>
                    </a:srgbClr>
                  </a:outerShdw>
                </a:effectLst>
                <a:latin typeface="+mn-lt"/>
              </a:rPr>
              <a:t>Components of a Culture of Peace</a:t>
            </a:r>
          </a:p>
        </p:txBody>
      </p:sp>
      <p:sp>
        <p:nvSpPr>
          <p:cNvPr id="3" name="Content Placeholder 2"/>
          <p:cNvSpPr>
            <a:spLocks noGrp="1"/>
          </p:cNvSpPr>
          <p:nvPr>
            <p:ph idx="1"/>
          </p:nvPr>
        </p:nvSpPr>
        <p:spPr>
          <a:xfrm>
            <a:off x="2386445" y="1475509"/>
            <a:ext cx="9485587" cy="5171210"/>
          </a:xfrm>
        </p:spPr>
        <p:txBody>
          <a:bodyPr>
            <a:normAutofit/>
          </a:bodyPr>
          <a:lstStyle/>
          <a:p>
            <a:pPr>
              <a:lnSpc>
                <a:spcPct val="110000"/>
              </a:lnSpc>
              <a:spcBef>
                <a:spcPts val="0"/>
              </a:spcBef>
              <a:buFont typeface="Wingdings" pitchFamily="2" charset="2"/>
              <a:buChar char="v"/>
            </a:pPr>
            <a:r>
              <a:rPr lang="en-US" sz="2500" b="1" dirty="0">
                <a:solidFill>
                  <a:srgbClr val="0070C0"/>
                </a:solidFill>
              </a:rPr>
              <a:t>Committed to Mission</a:t>
            </a:r>
          </a:p>
          <a:p>
            <a:pPr lvl="2">
              <a:lnSpc>
                <a:spcPct val="110000"/>
              </a:lnSpc>
              <a:spcBef>
                <a:spcPts val="0"/>
              </a:spcBef>
            </a:pPr>
            <a:r>
              <a:rPr lang="en-US" sz="2500" dirty="0">
                <a:solidFill>
                  <a:schemeClr val="tx1"/>
                </a:solidFill>
              </a:rPr>
              <a:t>Serve the Poor, Reflect Christ</a:t>
            </a:r>
          </a:p>
          <a:p>
            <a:pPr lvl="2">
              <a:lnSpc>
                <a:spcPct val="110000"/>
              </a:lnSpc>
              <a:spcBef>
                <a:spcPts val="0"/>
              </a:spcBef>
            </a:pPr>
            <a:endParaRPr lang="en-US" sz="2500" dirty="0">
              <a:solidFill>
                <a:schemeClr val="tx1"/>
              </a:solidFill>
            </a:endParaRPr>
          </a:p>
          <a:p>
            <a:pPr>
              <a:lnSpc>
                <a:spcPct val="110000"/>
              </a:lnSpc>
              <a:spcBef>
                <a:spcPts val="0"/>
              </a:spcBef>
              <a:buFont typeface="Wingdings" pitchFamily="2" charset="2"/>
              <a:buChar char="v"/>
            </a:pPr>
            <a:r>
              <a:rPr lang="en-US" sz="2500" b="1" dirty="0">
                <a:solidFill>
                  <a:srgbClr val="0070C0"/>
                </a:solidFill>
              </a:rPr>
              <a:t>Deep Respect &amp; Value for Relationship</a:t>
            </a:r>
          </a:p>
          <a:p>
            <a:pPr lvl="2">
              <a:lnSpc>
                <a:spcPct val="110000"/>
              </a:lnSpc>
              <a:spcBef>
                <a:spcPts val="0"/>
              </a:spcBef>
            </a:pPr>
            <a:r>
              <a:rPr lang="en-US" sz="2500" dirty="0">
                <a:solidFill>
                  <a:schemeClr val="tx1"/>
                </a:solidFill>
              </a:rPr>
              <a:t>Covenant Relationship</a:t>
            </a:r>
          </a:p>
          <a:p>
            <a:pPr lvl="2">
              <a:lnSpc>
                <a:spcPct val="110000"/>
              </a:lnSpc>
              <a:spcBef>
                <a:spcPts val="0"/>
              </a:spcBef>
            </a:pPr>
            <a:r>
              <a:rPr lang="en-US" sz="2500" dirty="0">
                <a:solidFill>
                  <a:schemeClr val="tx1"/>
                </a:solidFill>
              </a:rPr>
              <a:t>Marked by Compassion, Trust, and Honesty</a:t>
            </a:r>
          </a:p>
          <a:p>
            <a:pPr lvl="2">
              <a:lnSpc>
                <a:spcPct val="110000"/>
              </a:lnSpc>
              <a:spcBef>
                <a:spcPts val="0"/>
              </a:spcBef>
              <a:buNone/>
            </a:pPr>
            <a:endParaRPr lang="en-US" sz="2500" dirty="0">
              <a:solidFill>
                <a:schemeClr val="tx1"/>
              </a:solidFill>
            </a:endParaRPr>
          </a:p>
          <a:p>
            <a:pPr>
              <a:lnSpc>
                <a:spcPct val="110000"/>
              </a:lnSpc>
              <a:spcBef>
                <a:spcPts val="0"/>
              </a:spcBef>
              <a:buFont typeface="Wingdings" pitchFamily="2" charset="2"/>
              <a:buChar char="v"/>
            </a:pPr>
            <a:r>
              <a:rPr lang="en-US" sz="2500" b="1" dirty="0">
                <a:solidFill>
                  <a:srgbClr val="0070C0"/>
                </a:solidFill>
              </a:rPr>
              <a:t>Communication</a:t>
            </a:r>
            <a:r>
              <a:rPr lang="en-US" sz="2500" dirty="0">
                <a:solidFill>
                  <a:srgbClr val="0070C0"/>
                </a:solidFill>
              </a:rPr>
              <a:t>  </a:t>
            </a:r>
          </a:p>
          <a:p>
            <a:pPr lvl="2">
              <a:lnSpc>
                <a:spcPct val="110000"/>
              </a:lnSpc>
              <a:spcBef>
                <a:spcPts val="0"/>
              </a:spcBef>
            </a:pPr>
            <a:r>
              <a:rPr lang="en-US" sz="2500" dirty="0">
                <a:solidFill>
                  <a:schemeClr val="tx1"/>
                </a:solidFill>
              </a:rPr>
              <a:t>Clear, Transparent</a:t>
            </a:r>
          </a:p>
          <a:p>
            <a:pPr lvl="2">
              <a:lnSpc>
                <a:spcPct val="110000"/>
              </a:lnSpc>
              <a:spcBef>
                <a:spcPts val="0"/>
              </a:spcBef>
            </a:pPr>
            <a:r>
              <a:rPr lang="en-US" sz="2500" dirty="0">
                <a:solidFill>
                  <a:schemeClr val="tx1"/>
                </a:solidFill>
              </a:rPr>
              <a:t>Avoiding Gossip</a:t>
            </a:r>
          </a:p>
          <a:p>
            <a:pPr lvl="2">
              <a:lnSpc>
                <a:spcPct val="110000"/>
              </a:lnSpc>
              <a:spcBef>
                <a:spcPts val="0"/>
              </a:spcBef>
            </a:pPr>
            <a:r>
              <a:rPr lang="en-US" sz="2500" dirty="0">
                <a:solidFill>
                  <a:schemeClr val="tx1"/>
                </a:solidFill>
              </a:rPr>
              <a:t>Honoring</a:t>
            </a:r>
          </a:p>
        </p:txBody>
      </p:sp>
    </p:spTree>
    <p:extLst>
      <p:ext uri="{BB962C8B-B14F-4D97-AF65-F5344CB8AC3E}">
        <p14:creationId xmlns:p14="http://schemas.microsoft.com/office/powerpoint/2010/main" xmlns="" val="1413917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335" y="426344"/>
            <a:ext cx="9760527" cy="986819"/>
          </a:xfrm>
        </p:spPr>
        <p:txBody>
          <a:bodyPr>
            <a:normAutofit/>
          </a:bodyPr>
          <a:lstStyle/>
          <a:p>
            <a:r>
              <a:rPr lang="en-US" sz="5400" dirty="0">
                <a:effectLst>
                  <a:outerShdw blurRad="38100" dist="38100" dir="2700000" algn="tl">
                    <a:srgbClr val="000000">
                      <a:alpha val="43137"/>
                    </a:srgbClr>
                  </a:outerShdw>
                </a:effectLst>
                <a:latin typeface="+mn-lt"/>
              </a:rPr>
              <a:t>Components of a Culture of Peace</a:t>
            </a:r>
            <a:endParaRPr lang="en-US" sz="5400" dirty="0">
              <a:latin typeface="+mn-lt"/>
            </a:endParaRPr>
          </a:p>
        </p:txBody>
      </p:sp>
      <p:sp>
        <p:nvSpPr>
          <p:cNvPr id="3" name="Content Placeholder 2"/>
          <p:cNvSpPr>
            <a:spLocks noGrp="1"/>
          </p:cNvSpPr>
          <p:nvPr>
            <p:ph idx="1"/>
          </p:nvPr>
        </p:nvSpPr>
        <p:spPr>
          <a:xfrm>
            <a:off x="2396837" y="1546167"/>
            <a:ext cx="8229600" cy="5127782"/>
          </a:xfrm>
        </p:spPr>
        <p:txBody>
          <a:bodyPr>
            <a:normAutofit fontScale="70000" lnSpcReduction="20000"/>
          </a:bodyPr>
          <a:lstStyle/>
          <a:p>
            <a:pPr>
              <a:buFont typeface="Wingdings" pitchFamily="2" charset="2"/>
              <a:buChar char="v"/>
            </a:pPr>
            <a:r>
              <a:rPr lang="en-US" sz="3600" b="1" dirty="0">
                <a:solidFill>
                  <a:srgbClr val="0070C0"/>
                </a:solidFill>
              </a:rPr>
              <a:t>Approach to Conflict </a:t>
            </a:r>
          </a:p>
          <a:p>
            <a:pPr lvl="2"/>
            <a:r>
              <a:rPr lang="en-US" sz="3400" dirty="0" err="1">
                <a:solidFill>
                  <a:schemeClr val="tx1"/>
                </a:solidFill>
              </a:rPr>
              <a:t>PeaceMaker</a:t>
            </a:r>
            <a:r>
              <a:rPr lang="en-US" sz="3400" dirty="0">
                <a:solidFill>
                  <a:schemeClr val="tx1"/>
                </a:solidFill>
              </a:rPr>
              <a:t> </a:t>
            </a:r>
            <a:r>
              <a:rPr lang="en-US" sz="3400" dirty="0" err="1">
                <a:solidFill>
                  <a:schemeClr val="tx1"/>
                </a:solidFill>
              </a:rPr>
              <a:t>vs</a:t>
            </a:r>
            <a:r>
              <a:rPr lang="en-US" sz="3400" dirty="0">
                <a:solidFill>
                  <a:schemeClr val="tx1"/>
                </a:solidFill>
              </a:rPr>
              <a:t> </a:t>
            </a:r>
            <a:r>
              <a:rPr lang="en-US" sz="3400" dirty="0" err="1">
                <a:solidFill>
                  <a:schemeClr val="tx1"/>
                </a:solidFill>
              </a:rPr>
              <a:t>PeaceFaker</a:t>
            </a:r>
            <a:endParaRPr lang="en-US" sz="3400" dirty="0">
              <a:solidFill>
                <a:schemeClr val="tx1"/>
              </a:solidFill>
            </a:endParaRPr>
          </a:p>
          <a:p>
            <a:pPr lvl="2"/>
            <a:r>
              <a:rPr lang="en-US" sz="3400" dirty="0">
                <a:solidFill>
                  <a:schemeClr val="tx1"/>
                </a:solidFill>
              </a:rPr>
              <a:t>Grace Filled</a:t>
            </a:r>
          </a:p>
          <a:p>
            <a:pPr lvl="2"/>
            <a:r>
              <a:rPr lang="en-US" sz="3400" dirty="0">
                <a:solidFill>
                  <a:schemeClr val="tx1"/>
                </a:solidFill>
              </a:rPr>
              <a:t>Fair and Gentle</a:t>
            </a:r>
          </a:p>
          <a:p>
            <a:pPr lvl="2"/>
            <a:r>
              <a:rPr lang="en-US" sz="3400" dirty="0">
                <a:solidFill>
                  <a:schemeClr val="tx1"/>
                </a:solidFill>
              </a:rPr>
              <a:t>Quick to Confess, Quick to Forgive</a:t>
            </a:r>
          </a:p>
          <a:p>
            <a:pPr lvl="2">
              <a:buNone/>
            </a:pPr>
            <a:endParaRPr lang="en-US" sz="2800" dirty="0">
              <a:solidFill>
                <a:schemeClr val="tx1"/>
              </a:solidFill>
            </a:endParaRPr>
          </a:p>
          <a:p>
            <a:pPr>
              <a:buFont typeface="Wingdings" pitchFamily="2" charset="2"/>
              <a:buChar char="v"/>
            </a:pPr>
            <a:r>
              <a:rPr lang="en-US" sz="3600" b="1" dirty="0">
                <a:solidFill>
                  <a:srgbClr val="0070C0"/>
                </a:solidFill>
              </a:rPr>
              <a:t>Leadership Style </a:t>
            </a:r>
          </a:p>
          <a:p>
            <a:pPr lvl="2"/>
            <a:r>
              <a:rPr lang="en-US" sz="3600" dirty="0">
                <a:solidFill>
                  <a:schemeClr val="tx1"/>
                </a:solidFill>
              </a:rPr>
              <a:t>S – Servant Leader</a:t>
            </a:r>
          </a:p>
          <a:p>
            <a:pPr lvl="2"/>
            <a:r>
              <a:rPr lang="en-US" sz="3600" dirty="0">
                <a:solidFill>
                  <a:schemeClr val="tx1"/>
                </a:solidFill>
              </a:rPr>
              <a:t>H – Humble</a:t>
            </a:r>
          </a:p>
          <a:p>
            <a:pPr lvl="2"/>
            <a:r>
              <a:rPr lang="en-US" sz="3600" dirty="0">
                <a:solidFill>
                  <a:schemeClr val="tx1"/>
                </a:solidFill>
              </a:rPr>
              <a:t>A – Accountable</a:t>
            </a:r>
          </a:p>
          <a:p>
            <a:pPr lvl="2"/>
            <a:r>
              <a:rPr lang="en-US" sz="3600" dirty="0">
                <a:solidFill>
                  <a:schemeClr val="tx1"/>
                </a:solidFill>
              </a:rPr>
              <a:t>R – Respectful and Respectable</a:t>
            </a:r>
          </a:p>
          <a:p>
            <a:pPr lvl="2"/>
            <a:r>
              <a:rPr lang="en-US" sz="3600" dirty="0">
                <a:solidFill>
                  <a:schemeClr val="tx1"/>
                </a:solidFill>
              </a:rPr>
              <a:t>P – Professional </a:t>
            </a:r>
          </a:p>
        </p:txBody>
      </p:sp>
    </p:spTree>
    <p:extLst>
      <p:ext uri="{BB962C8B-B14F-4D97-AF65-F5344CB8AC3E}">
        <p14:creationId xmlns:p14="http://schemas.microsoft.com/office/powerpoint/2010/main" xmlns="" val="32081420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500"/>
                                        <p:tgtEl>
                                          <p:spTgt spid="3">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5796" y="607485"/>
            <a:ext cx="10224655" cy="1280890"/>
          </a:xfrm>
        </p:spPr>
        <p:txBody>
          <a:bodyPr>
            <a:normAutofit fontScale="90000"/>
          </a:bodyPr>
          <a:lstStyle/>
          <a:p>
            <a:r>
              <a:rPr lang="en-US" sz="5400" dirty="0">
                <a:effectLst>
                  <a:outerShdw blurRad="38100" dist="38100" dir="2700000" algn="tl">
                    <a:srgbClr val="000000">
                      <a:alpha val="43137"/>
                    </a:srgbClr>
                  </a:outerShdw>
                </a:effectLst>
              </a:rPr>
              <a:t>What do people want of their leaders?</a:t>
            </a:r>
          </a:p>
        </p:txBody>
      </p:sp>
      <p:sp>
        <p:nvSpPr>
          <p:cNvPr id="3" name="Content Placeholder 2"/>
          <p:cNvSpPr>
            <a:spLocks noGrp="1"/>
          </p:cNvSpPr>
          <p:nvPr>
            <p:ph idx="1"/>
          </p:nvPr>
        </p:nvSpPr>
        <p:spPr>
          <a:xfrm>
            <a:off x="2589211" y="1795550"/>
            <a:ext cx="9281363" cy="3063834"/>
          </a:xfrm>
        </p:spPr>
        <p:txBody>
          <a:bodyPr>
            <a:normAutofit/>
          </a:bodyPr>
          <a:lstStyle/>
          <a:p>
            <a:endParaRPr lang="en-US" sz="3600" dirty="0"/>
          </a:p>
          <a:p>
            <a:r>
              <a:rPr lang="en-US" sz="3600" dirty="0"/>
              <a:t>Can I trust you?</a:t>
            </a:r>
          </a:p>
          <a:p>
            <a:r>
              <a:rPr lang="en-US" sz="3600" dirty="0"/>
              <a:t>Do you really care about me?</a:t>
            </a:r>
          </a:p>
          <a:p>
            <a:r>
              <a:rPr lang="en-US" sz="3600" dirty="0"/>
              <a:t>Can you actually help me?</a:t>
            </a:r>
          </a:p>
          <a:p>
            <a:endParaRPr lang="en-US" sz="3600" dirty="0"/>
          </a:p>
          <a:p>
            <a:endParaRPr lang="en-US" sz="3600" dirty="0"/>
          </a:p>
        </p:txBody>
      </p:sp>
      <p:sp>
        <p:nvSpPr>
          <p:cNvPr id="5" name="TextBox 4"/>
          <p:cNvSpPr txBox="1"/>
          <p:nvPr/>
        </p:nvSpPr>
        <p:spPr>
          <a:xfrm>
            <a:off x="1695796" y="5093342"/>
            <a:ext cx="9825644" cy="954107"/>
          </a:xfrm>
          <a:prstGeom prst="rect">
            <a:avLst/>
          </a:prstGeom>
          <a:noFill/>
        </p:spPr>
        <p:txBody>
          <a:bodyPr wrap="square" rtlCol="0">
            <a:spAutoFit/>
          </a:bodyPr>
          <a:lstStyle/>
          <a:p>
            <a:r>
              <a:rPr lang="en-US" sz="3800" i="1" dirty="0">
                <a:solidFill>
                  <a:srgbClr val="0070C0"/>
                </a:solidFill>
                <a:effectLst>
                  <a:outerShdw blurRad="38100" dist="38100" dir="2700000" algn="tl">
                    <a:srgbClr val="000000">
                      <a:alpha val="43137"/>
                    </a:srgbClr>
                  </a:outerShdw>
                </a:effectLst>
              </a:rPr>
              <a:t>How do people decide if you are approachable?</a:t>
            </a:r>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549" y="253856"/>
            <a:ext cx="10396451" cy="1624820"/>
          </a:xfrm>
        </p:spPr>
        <p:txBody>
          <a:bodyPr>
            <a:noAutofit/>
          </a:bodyPr>
          <a:lstStyle/>
          <a:p>
            <a:r>
              <a:rPr lang="en-US" sz="5400" dirty="0">
                <a:effectLst>
                  <a:outerShdw blurRad="38100" dist="38100" dir="2700000" algn="tl">
                    <a:srgbClr val="000000">
                      <a:alpha val="43137"/>
                    </a:srgbClr>
                  </a:outerShdw>
                </a:effectLst>
              </a:rPr>
              <a:t>What does your </a:t>
            </a:r>
            <a:r>
              <a:rPr lang="en-US" sz="5400" u="sng" dirty="0">
                <a:solidFill>
                  <a:schemeClr val="tx2">
                    <a:lumMod val="75000"/>
                  </a:schemeClr>
                </a:solidFill>
                <a:effectLst>
                  <a:outerShdw blurRad="38100" dist="38100" dir="2700000" algn="tl">
                    <a:srgbClr val="000000">
                      <a:alpha val="43137"/>
                    </a:srgbClr>
                  </a:outerShdw>
                </a:effectLst>
              </a:rPr>
              <a:t>track record </a:t>
            </a:r>
            <a:r>
              <a:rPr lang="en-US" sz="5400" dirty="0">
                <a:effectLst>
                  <a:outerShdw blurRad="38100" dist="38100" dir="2700000" algn="tl">
                    <a:srgbClr val="000000">
                      <a:alpha val="43137"/>
                    </a:srgbClr>
                  </a:outerShdw>
                </a:effectLst>
              </a:rPr>
              <a:t>say about your leadership?</a:t>
            </a:r>
          </a:p>
        </p:txBody>
      </p:sp>
      <p:sp>
        <p:nvSpPr>
          <p:cNvPr id="3" name="Content Placeholder 2"/>
          <p:cNvSpPr>
            <a:spLocks noGrp="1"/>
          </p:cNvSpPr>
          <p:nvPr>
            <p:ph idx="1"/>
          </p:nvPr>
        </p:nvSpPr>
        <p:spPr>
          <a:xfrm>
            <a:off x="2379518" y="2192481"/>
            <a:ext cx="9660082" cy="4488873"/>
          </a:xfrm>
        </p:spPr>
        <p:txBody>
          <a:bodyPr/>
          <a:lstStyle/>
          <a:p>
            <a:r>
              <a:rPr lang="en-US" sz="2800" dirty="0"/>
              <a:t>Gossipy</a:t>
            </a:r>
          </a:p>
          <a:p>
            <a:r>
              <a:rPr lang="en-US" sz="2800" dirty="0"/>
              <a:t>Sarcastic and condescending </a:t>
            </a:r>
          </a:p>
          <a:p>
            <a:r>
              <a:rPr lang="en-US" sz="2800" dirty="0"/>
              <a:t>Irritable and annoyed</a:t>
            </a:r>
          </a:p>
          <a:p>
            <a:r>
              <a:rPr lang="en-US" sz="2800" dirty="0"/>
              <a:t>Rushed and uncaring</a:t>
            </a:r>
          </a:p>
          <a:p>
            <a:r>
              <a:rPr lang="en-US" sz="2800" dirty="0"/>
              <a:t>How you talk about your </a:t>
            </a:r>
          </a:p>
          <a:p>
            <a:pPr lvl="1"/>
            <a:r>
              <a:rPr lang="en-US" sz="2800" dirty="0"/>
              <a:t>Patients, family,  church, friends, your leaders</a:t>
            </a:r>
          </a:p>
          <a:p>
            <a:r>
              <a:rPr lang="en-US" sz="2800" dirty="0"/>
              <a:t>How you talk …. on social media</a:t>
            </a:r>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0612" y="624110"/>
            <a:ext cx="8911687" cy="1280890"/>
          </a:xfrm>
        </p:spPr>
        <p:txBody>
          <a:bodyPr>
            <a:normAutofit/>
          </a:bodyPr>
          <a:lstStyle/>
          <a:p>
            <a:r>
              <a:rPr lang="en-US" sz="5400" dirty="0">
                <a:effectLst>
                  <a:outerShdw blurRad="38100" dist="38100" dir="2700000" algn="tl">
                    <a:srgbClr val="000000">
                      <a:alpha val="43137"/>
                    </a:srgbClr>
                  </a:outerShdw>
                </a:effectLst>
              </a:rPr>
              <a:t>Approachable Leader 101</a:t>
            </a:r>
          </a:p>
        </p:txBody>
      </p:sp>
      <p:sp>
        <p:nvSpPr>
          <p:cNvPr id="3" name="Content Placeholder 2"/>
          <p:cNvSpPr>
            <a:spLocks noGrp="1"/>
          </p:cNvSpPr>
          <p:nvPr>
            <p:ph idx="1"/>
          </p:nvPr>
        </p:nvSpPr>
        <p:spPr>
          <a:xfrm>
            <a:off x="2244436" y="1776249"/>
            <a:ext cx="9947564" cy="4884324"/>
          </a:xfrm>
        </p:spPr>
        <p:txBody>
          <a:bodyPr>
            <a:normAutofit fontScale="85000" lnSpcReduction="20000"/>
          </a:bodyPr>
          <a:lstStyle/>
          <a:p>
            <a:r>
              <a:rPr lang="en-US" sz="2800" dirty="0"/>
              <a:t>Maintain a “gentle authority slope” (Fight pride and cultivate true humility)</a:t>
            </a:r>
          </a:p>
          <a:p>
            <a:r>
              <a:rPr lang="en-US" sz="2800" dirty="0"/>
              <a:t>Guard against institutional dynamics that undermine approachability </a:t>
            </a:r>
          </a:p>
          <a:p>
            <a:r>
              <a:rPr lang="en-US" sz="2800" dirty="0"/>
              <a:t>Send convincing signals that you have time for people</a:t>
            </a:r>
          </a:p>
          <a:p>
            <a:r>
              <a:rPr lang="en-US" sz="2800" dirty="0"/>
              <a:t>Pick up on Hints</a:t>
            </a:r>
          </a:p>
          <a:p>
            <a:r>
              <a:rPr lang="en-US" sz="2800" dirty="0"/>
              <a:t>Ask “why are they talking to you about this”</a:t>
            </a:r>
          </a:p>
          <a:p>
            <a:pPr lvl="1"/>
            <a:r>
              <a:rPr lang="en-US" sz="2800" dirty="0"/>
              <a:t>“What hat or role do they want me to play?”</a:t>
            </a:r>
          </a:p>
          <a:p>
            <a:r>
              <a:rPr lang="en-US" sz="2800" dirty="0"/>
              <a:t>Listen Deeply, before …</a:t>
            </a:r>
          </a:p>
          <a:p>
            <a:pPr lvl="1"/>
            <a:r>
              <a:rPr lang="en-US" sz="2800" dirty="0"/>
              <a:t>Jumping to problem solving</a:t>
            </a:r>
          </a:p>
          <a:p>
            <a:pPr lvl="1"/>
            <a:r>
              <a:rPr lang="en-US" sz="2800" dirty="0"/>
              <a:t>Confronting sin in others</a:t>
            </a:r>
          </a:p>
          <a:p>
            <a:r>
              <a:rPr lang="en-US" sz="2800" dirty="0"/>
              <a:t>Quick to confess your own sin, whether small or large</a:t>
            </a:r>
          </a:p>
          <a:p>
            <a:r>
              <a:rPr lang="en-US" sz="2800" dirty="0"/>
              <a:t>Make yourself accountable to others</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500"/>
                                        <p:tgtEl>
                                          <p:spTgt spid="3">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fade">
                                      <p:cBhvr>
                                        <p:cTn id="5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7646" y="457855"/>
            <a:ext cx="8911687" cy="1280890"/>
          </a:xfrm>
        </p:spPr>
        <p:txBody>
          <a:bodyPr>
            <a:normAutofit/>
          </a:bodyPr>
          <a:lstStyle/>
          <a:p>
            <a:r>
              <a:rPr lang="en-US" sz="5400" dirty="0">
                <a:effectLst>
                  <a:outerShdw blurRad="38100" dist="38100" dir="2700000" algn="tl">
                    <a:srgbClr val="000000">
                      <a:alpha val="43137"/>
                    </a:srgbClr>
                  </a:outerShdw>
                </a:effectLst>
              </a:rPr>
              <a:t>Under-Protecting a Leader</a:t>
            </a:r>
          </a:p>
        </p:txBody>
      </p:sp>
      <p:sp>
        <p:nvSpPr>
          <p:cNvPr id="3" name="Content Placeholder 2"/>
          <p:cNvSpPr>
            <a:spLocks noGrp="1"/>
          </p:cNvSpPr>
          <p:nvPr>
            <p:ph idx="1"/>
          </p:nvPr>
        </p:nvSpPr>
        <p:spPr>
          <a:xfrm>
            <a:off x="2389908" y="1600200"/>
            <a:ext cx="9192491" cy="4953000"/>
          </a:xfrm>
        </p:spPr>
        <p:txBody>
          <a:bodyPr>
            <a:normAutofit/>
          </a:bodyPr>
          <a:lstStyle/>
          <a:p>
            <a:r>
              <a:rPr lang="en-US" sz="2800" dirty="0"/>
              <a:t>allowing gossip and rumors to spread unchecked</a:t>
            </a:r>
          </a:p>
          <a:p>
            <a:pPr lvl="1"/>
            <a:r>
              <a:rPr lang="en-US" sz="2800" dirty="0"/>
              <a:t>Quiet agreement</a:t>
            </a:r>
          </a:p>
          <a:p>
            <a:pPr lvl="1"/>
            <a:r>
              <a:rPr lang="en-US" sz="2800" dirty="0"/>
              <a:t>Body language</a:t>
            </a:r>
          </a:p>
          <a:p>
            <a:pPr lvl="1"/>
            <a:r>
              <a:rPr lang="en-US" sz="2800" dirty="0"/>
              <a:t>Overt contribution to comments</a:t>
            </a:r>
          </a:p>
          <a:p>
            <a:r>
              <a:rPr lang="en-US" sz="2800" dirty="0"/>
              <a:t>jumping to conclusions about a leader's guilt</a:t>
            </a:r>
          </a:p>
          <a:p>
            <a:r>
              <a:rPr lang="en-US" sz="2800" dirty="0"/>
              <a:t>failing to give him a meaningful opportunity to defend himself</a:t>
            </a:r>
          </a:p>
          <a:p>
            <a:pPr>
              <a:buNone/>
            </a:pPr>
            <a:endParaRPr lang="en-US" sz="2800" dirty="0"/>
          </a:p>
          <a:p>
            <a:r>
              <a:rPr lang="en-US" sz="3200" b="1" dirty="0"/>
              <a:t>Fosters a "culture of criticism"</a:t>
            </a:r>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6617" y="358103"/>
            <a:ext cx="8911687" cy="1280890"/>
          </a:xfrm>
        </p:spPr>
        <p:txBody>
          <a:bodyPr>
            <a:normAutofit/>
          </a:bodyPr>
          <a:lstStyle/>
          <a:p>
            <a:r>
              <a:rPr lang="en-US" sz="5400" dirty="0">
                <a:effectLst>
                  <a:outerShdw blurRad="38100" dist="38100" dir="2700000" algn="tl">
                    <a:srgbClr val="000000">
                      <a:alpha val="43137"/>
                    </a:srgbClr>
                  </a:outerShdw>
                </a:effectLst>
              </a:rPr>
              <a:t>Over-Protecting a Leader</a:t>
            </a:r>
          </a:p>
        </p:txBody>
      </p:sp>
      <p:sp>
        <p:nvSpPr>
          <p:cNvPr id="3" name="Content Placeholder 2"/>
          <p:cNvSpPr>
            <a:spLocks noGrp="1"/>
          </p:cNvSpPr>
          <p:nvPr>
            <p:ph idx="1"/>
          </p:nvPr>
        </p:nvSpPr>
        <p:spPr>
          <a:xfrm>
            <a:off x="2369126" y="1600200"/>
            <a:ext cx="9213273" cy="4876800"/>
          </a:xfrm>
        </p:spPr>
        <p:txBody>
          <a:bodyPr>
            <a:normAutofit fontScale="92500" lnSpcReduction="10000"/>
          </a:bodyPr>
          <a:lstStyle/>
          <a:p>
            <a:r>
              <a:rPr lang="en-US" sz="2800" dirty="0"/>
              <a:t>blind loyalty that compels them to become defensive when a leader is questioned or accused of wrongdoing. </a:t>
            </a:r>
          </a:p>
          <a:p>
            <a:r>
              <a:rPr lang="en-US" sz="2800" dirty="0"/>
              <a:t>assume the challenge must be unfounded and immediately look for ways to minimize it or explain it away. </a:t>
            </a:r>
          </a:p>
          <a:p>
            <a:r>
              <a:rPr lang="en-US" sz="2800" dirty="0"/>
              <a:t>rely on second-hand information or simply accept the leader's interpretation of his accuser's words and motives. </a:t>
            </a:r>
          </a:p>
          <a:p>
            <a:r>
              <a:rPr lang="en-US" sz="2800" dirty="0"/>
              <a:t>in an effort to justify or protect the leader, they attempt to silence, find fault with, or otherwise discredit or penalize the person who brought the accusation. </a:t>
            </a:r>
          </a:p>
          <a:p>
            <a:endParaRPr lang="en-US" sz="2800" dirty="0">
              <a:sym typeface="Wingdings" pitchFamily="2" charset="2"/>
            </a:endParaRPr>
          </a:p>
          <a:p>
            <a:r>
              <a:rPr lang="en-US" sz="3500" b="1" dirty="0">
                <a:sym typeface="Wingdings" pitchFamily="2" charset="2"/>
              </a:rPr>
              <a:t>Fosters a  culture of denial</a:t>
            </a:r>
            <a:endParaRPr lang="en-US" sz="3500" b="1" dirty="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11433" y="341478"/>
            <a:ext cx="8794865" cy="1503948"/>
          </a:xfrm>
        </p:spPr>
        <p:txBody>
          <a:bodyPr>
            <a:normAutofit fontScale="90000"/>
          </a:bodyPr>
          <a:lstStyle/>
          <a:p>
            <a:r>
              <a:rPr lang="en-US" sz="5400" dirty="0">
                <a:effectLst>
                  <a:outerShdw blurRad="38100" dist="38100" dir="2700000" algn="tl">
                    <a:srgbClr val="000000">
                      <a:alpha val="43137"/>
                    </a:srgbClr>
                  </a:outerShdw>
                </a:effectLst>
              </a:rPr>
              <a:t>Posture of Peace</a:t>
            </a:r>
            <a:br>
              <a:rPr lang="en-US" sz="5400" dirty="0">
                <a:effectLst>
                  <a:outerShdw blurRad="38100" dist="38100" dir="2700000" algn="tl">
                    <a:srgbClr val="000000">
                      <a:alpha val="43137"/>
                    </a:srgbClr>
                  </a:outerShdw>
                </a:effectLst>
              </a:rPr>
            </a:br>
            <a:r>
              <a:rPr lang="en-US" sz="5300" dirty="0">
                <a:effectLst>
                  <a:outerShdw blurRad="38100" dist="38100" dir="2700000" algn="tl">
                    <a:srgbClr val="000000">
                      <a:alpha val="43137"/>
                    </a:srgbClr>
                  </a:outerShdw>
                </a:effectLst>
              </a:rPr>
              <a:t>How do we approach conflict?</a:t>
            </a:r>
          </a:p>
        </p:txBody>
      </p:sp>
      <p:pic>
        <p:nvPicPr>
          <p:cNvPr id="7" name="Content Placeholder 6" descr="cross-silhouette1.jpg"/>
          <p:cNvPicPr>
            <a:picLocks noGrp="1" noChangeAspect="1"/>
          </p:cNvPicPr>
          <p:nvPr>
            <p:ph idx="1"/>
          </p:nvPr>
        </p:nvPicPr>
        <p:blipFill>
          <a:blip r:embed="rId3" cstate="print"/>
          <a:stretch>
            <a:fillRect/>
          </a:stretch>
        </p:blipFill>
        <p:spPr>
          <a:xfrm>
            <a:off x="2922879" y="2049087"/>
            <a:ext cx="7543272" cy="4525963"/>
          </a:xfr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out)">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t">
            <a:normAutofit/>
          </a:bodyPr>
          <a:lstStyle/>
          <a:p>
            <a:r>
              <a:rPr lang="en-US" sz="5400" dirty="0">
                <a:effectLst>
                  <a:outerShdw blurRad="38100" dist="38100" dir="2700000" algn="tl">
                    <a:srgbClr val="000000">
                      <a:alpha val="43137"/>
                    </a:srgbClr>
                  </a:outerShdw>
                </a:effectLst>
              </a:rPr>
              <a:t>If Conflict invokes this…</a:t>
            </a:r>
          </a:p>
        </p:txBody>
      </p:sp>
      <p:pic>
        <p:nvPicPr>
          <p:cNvPr id="6" name="Content Placeholder 5" descr="Fight Or Flight.jpg"/>
          <p:cNvPicPr>
            <a:picLocks noGrp="1" noChangeAspect="1"/>
          </p:cNvPicPr>
          <p:nvPr>
            <p:ph idx="1"/>
          </p:nvPr>
        </p:nvPicPr>
        <p:blipFill>
          <a:blip r:embed="rId3" cstate="print"/>
          <a:stretch>
            <a:fillRect/>
          </a:stretch>
        </p:blipFill>
        <p:spPr>
          <a:xfrm>
            <a:off x="2592925" y="1610591"/>
            <a:ext cx="8019896" cy="4525963"/>
          </a:xfr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961" y="2310938"/>
            <a:ext cx="8915399" cy="2446480"/>
          </a:xfrm>
        </p:spPr>
        <p:txBody>
          <a:bodyPr>
            <a:noAutofit/>
          </a:bodyPr>
          <a:lstStyle/>
          <a:p>
            <a:r>
              <a:rPr lang="en-US" sz="5400" dirty="0">
                <a:effectLst>
                  <a:outerShdw blurRad="38100" dist="38100" dir="2700000" algn="tl">
                    <a:srgbClr val="000000">
                      <a:alpha val="43137"/>
                    </a:srgbClr>
                  </a:outerShdw>
                </a:effectLst>
              </a:rPr>
              <a:t>What does conflict look like in this room of humble, </a:t>
            </a: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Christ Followers?</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154" y="407979"/>
            <a:ext cx="8911687" cy="1005185"/>
          </a:xfrm>
        </p:spPr>
        <p:txBody>
          <a:bodyPr anchor="t">
            <a:normAutofit/>
          </a:bodyPr>
          <a:lstStyle/>
          <a:p>
            <a:r>
              <a:rPr lang="en-US" sz="5400" dirty="0">
                <a:effectLst>
                  <a:outerShdw blurRad="38100" dist="38100" dir="2700000" algn="tl">
                    <a:srgbClr val="000000">
                      <a:alpha val="43137"/>
                    </a:srgbClr>
                  </a:outerShdw>
                </a:effectLst>
              </a:rPr>
              <a:t>How do you approach conflict?</a:t>
            </a:r>
          </a:p>
        </p:txBody>
      </p:sp>
      <p:pic>
        <p:nvPicPr>
          <p:cNvPr id="10" name="Content Placeholder 9" descr="Bear.jpg"/>
          <p:cNvPicPr>
            <a:picLocks noGrp="1" noChangeAspect="1"/>
          </p:cNvPicPr>
          <p:nvPr>
            <p:ph idx="1"/>
          </p:nvPr>
        </p:nvPicPr>
        <p:blipFill>
          <a:blip r:embed="rId3" cstate="print"/>
          <a:stretch>
            <a:fillRect/>
          </a:stretch>
        </p:blipFill>
        <p:spPr>
          <a:xfrm>
            <a:off x="914399" y="1447800"/>
            <a:ext cx="4075164" cy="1905000"/>
          </a:xfrm>
        </p:spPr>
      </p:pic>
      <p:pic>
        <p:nvPicPr>
          <p:cNvPr id="11" name="Picture 10" descr="foot washing.jpg"/>
          <p:cNvPicPr>
            <a:picLocks noChangeAspect="1"/>
          </p:cNvPicPr>
          <p:nvPr/>
        </p:nvPicPr>
        <p:blipFill>
          <a:blip r:embed="rId4" cstate="print"/>
          <a:stretch>
            <a:fillRect/>
          </a:stretch>
        </p:blipFill>
        <p:spPr>
          <a:xfrm>
            <a:off x="8331200" y="2133600"/>
            <a:ext cx="3454400" cy="2590800"/>
          </a:xfrm>
          <a:prstGeom prst="rect">
            <a:avLst/>
          </a:prstGeom>
        </p:spPr>
      </p:pic>
      <p:pic>
        <p:nvPicPr>
          <p:cNvPr id="13" name="Picture 12" descr="friend.jpg"/>
          <p:cNvPicPr>
            <a:picLocks noChangeAspect="1"/>
          </p:cNvPicPr>
          <p:nvPr/>
        </p:nvPicPr>
        <p:blipFill>
          <a:blip r:embed="rId5" cstate="print"/>
          <a:srcRect l="20690" r="27586"/>
          <a:stretch>
            <a:fillRect/>
          </a:stretch>
        </p:blipFill>
        <p:spPr>
          <a:xfrm>
            <a:off x="5434676" y="1442258"/>
            <a:ext cx="2336800" cy="2541270"/>
          </a:xfrm>
          <a:prstGeom prst="rect">
            <a:avLst/>
          </a:prstGeom>
        </p:spPr>
      </p:pic>
      <p:pic>
        <p:nvPicPr>
          <p:cNvPr id="14" name="Picture 13" descr="wolf in sheep clothing.jpg"/>
          <p:cNvPicPr>
            <a:picLocks noChangeAspect="1"/>
          </p:cNvPicPr>
          <p:nvPr/>
        </p:nvPicPr>
        <p:blipFill>
          <a:blip r:embed="rId6" cstate="print"/>
          <a:srcRect l="26511" t="5298" r="9420"/>
          <a:stretch>
            <a:fillRect/>
          </a:stretch>
        </p:blipFill>
        <p:spPr>
          <a:xfrm>
            <a:off x="1016000" y="3657600"/>
            <a:ext cx="2946400" cy="2724150"/>
          </a:xfrm>
          <a:prstGeom prst="rect">
            <a:avLst/>
          </a:prstGeom>
        </p:spPr>
      </p:pic>
      <p:pic>
        <p:nvPicPr>
          <p:cNvPr id="15" name="Picture 14" descr="partnership.jpg"/>
          <p:cNvPicPr>
            <a:picLocks noChangeAspect="1"/>
          </p:cNvPicPr>
          <p:nvPr/>
        </p:nvPicPr>
        <p:blipFill>
          <a:blip r:embed="rId7" cstate="print"/>
          <a:stretch>
            <a:fillRect/>
          </a:stretch>
        </p:blipFill>
        <p:spPr>
          <a:xfrm>
            <a:off x="4470400" y="4419600"/>
            <a:ext cx="3684693" cy="1943100"/>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27315" y="1429789"/>
            <a:ext cx="9223433" cy="3507971"/>
          </a:xfrm>
        </p:spPr>
        <p:txBody>
          <a:bodyPr>
            <a:noAutofit/>
          </a:bodyPr>
          <a:lstStyle/>
          <a:p>
            <a:r>
              <a:rPr lang="en-US" sz="4800" dirty="0">
                <a:effectLst>
                  <a:outerShdw blurRad="38100" dist="38100" dir="2700000" algn="tl">
                    <a:srgbClr val="000000">
                      <a:alpha val="43137"/>
                    </a:srgbClr>
                  </a:outerShdw>
                </a:effectLst>
              </a:rPr>
              <a:t>How do you want others addressing conflict with you?</a:t>
            </a:r>
            <a:br>
              <a:rPr lang="en-US" sz="4800" dirty="0">
                <a:effectLst>
                  <a:outerShdw blurRad="38100" dist="38100" dir="2700000" algn="tl">
                    <a:srgbClr val="000000">
                      <a:alpha val="43137"/>
                    </a:srgbClr>
                  </a:outerShdw>
                </a:effectLst>
              </a:rPr>
            </a:br>
            <a:r>
              <a:rPr lang="en-US" sz="4800" dirty="0">
                <a:effectLst>
                  <a:outerShdw blurRad="38100" dist="38100" dir="2700000" algn="tl">
                    <a:srgbClr val="000000">
                      <a:alpha val="43137"/>
                    </a:srgbClr>
                  </a:outerShdw>
                </a:effectLst>
              </a:rPr>
              <a:t/>
            </a:r>
            <a:br>
              <a:rPr lang="en-US" sz="4800" dirty="0">
                <a:effectLst>
                  <a:outerShdw blurRad="38100" dist="38100" dir="2700000" algn="tl">
                    <a:srgbClr val="000000">
                      <a:alpha val="43137"/>
                    </a:srgbClr>
                  </a:outerShdw>
                </a:effectLst>
              </a:rPr>
            </a:br>
            <a:r>
              <a:rPr lang="en-US" sz="4800" dirty="0">
                <a:effectLst>
                  <a:outerShdw blurRad="38100" dist="38100" dir="2700000" algn="tl">
                    <a:srgbClr val="000000">
                      <a:alpha val="43137"/>
                    </a:srgbClr>
                  </a:outerShdw>
                </a:effectLst>
              </a:rPr>
              <a:t>Do’s and Don’ts</a:t>
            </a:r>
          </a:p>
        </p:txBody>
      </p:sp>
    </p:spTree>
    <p:extLst>
      <p:ext uri="{BB962C8B-B14F-4D97-AF65-F5344CB8AC3E}">
        <p14:creationId xmlns:p14="http://schemas.microsoft.com/office/powerpoint/2010/main" xmlns="" val="37773500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435269" y="592579"/>
            <a:ext cx="8911687" cy="1280890"/>
          </a:xfrm>
        </p:spPr>
        <p:txBody>
          <a:bodyPr anchor="t">
            <a:normAutofit/>
          </a:bodyPr>
          <a:lstStyle/>
          <a:p>
            <a:r>
              <a:rPr lang="en-US" sz="5400" dirty="0">
                <a:effectLst>
                  <a:outerShdw blurRad="38100" dist="38100" dir="2700000" algn="tl">
                    <a:srgbClr val="000000">
                      <a:alpha val="43137"/>
                    </a:srgbClr>
                  </a:outerShdw>
                </a:effectLst>
              </a:rPr>
              <a:t>Don’t… </a:t>
            </a:r>
          </a:p>
        </p:txBody>
      </p:sp>
      <p:sp>
        <p:nvSpPr>
          <p:cNvPr id="8" name="Content Placeholder 7"/>
          <p:cNvSpPr>
            <a:spLocks noGrp="1"/>
          </p:cNvSpPr>
          <p:nvPr>
            <p:ph sz="half" idx="2"/>
          </p:nvPr>
        </p:nvSpPr>
        <p:spPr>
          <a:xfrm>
            <a:off x="2396358" y="2049517"/>
            <a:ext cx="9573969" cy="3920360"/>
          </a:xfrm>
        </p:spPr>
        <p:txBody>
          <a:bodyPr numCol="2">
            <a:normAutofit fontScale="92500"/>
          </a:bodyPr>
          <a:lstStyle/>
          <a:p>
            <a:r>
              <a:rPr lang="en-US" sz="3600" dirty="0"/>
              <a:t>Respond in haste</a:t>
            </a:r>
          </a:p>
          <a:p>
            <a:r>
              <a:rPr lang="en-US" sz="3600" dirty="0"/>
              <a:t>Public Humiliation</a:t>
            </a:r>
          </a:p>
          <a:p>
            <a:r>
              <a:rPr lang="en-US" sz="3600" dirty="0"/>
              <a:t>Sarcasm</a:t>
            </a:r>
          </a:p>
          <a:p>
            <a:r>
              <a:rPr lang="en-US" sz="3600" dirty="0"/>
              <a:t>Go straight to supervisor</a:t>
            </a:r>
          </a:p>
          <a:p>
            <a:r>
              <a:rPr lang="en-US" sz="3600" dirty="0"/>
              <a:t>“You” statements</a:t>
            </a:r>
          </a:p>
          <a:p>
            <a:pPr>
              <a:buNone/>
            </a:pPr>
            <a:endParaRPr lang="en-US" sz="3600" dirty="0"/>
          </a:p>
          <a:p>
            <a:r>
              <a:rPr lang="en-US" sz="3600" dirty="0"/>
              <a:t>Language of Extremes (always, never, everyone)</a:t>
            </a:r>
          </a:p>
          <a:p>
            <a:r>
              <a:rPr lang="en-US" sz="3600" dirty="0"/>
              <a:t>Talk about others (compare)</a:t>
            </a:r>
          </a:p>
          <a:p>
            <a:r>
              <a:rPr lang="en-US" sz="3600" dirty="0"/>
              <a:t>No room to redeem</a:t>
            </a:r>
          </a:p>
          <a:p>
            <a:r>
              <a:rPr lang="en-US" sz="3600" dirty="0"/>
              <a:t>Gossip</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fade">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fade">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9" end="9"/>
                                            </p:txEl>
                                          </p:spTgt>
                                        </p:tgtEl>
                                        <p:attrNameLst>
                                          <p:attrName>style.visibility</p:attrName>
                                        </p:attrNameLst>
                                      </p:cBhvr>
                                      <p:to>
                                        <p:strVal val="visible"/>
                                      </p:to>
                                    </p:set>
                                    <p:animEffect transition="in" filter="fade">
                                      <p:cBhvr>
                                        <p:cTn id="47" dur="5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344954" y="457518"/>
            <a:ext cx="8954814" cy="868362"/>
          </a:xfrm>
        </p:spPr>
        <p:txBody>
          <a:bodyPr anchor="t">
            <a:noAutofit/>
          </a:bodyPr>
          <a:lstStyle/>
          <a:p>
            <a:r>
              <a:rPr lang="en-US" sz="5400" dirty="0">
                <a:effectLst>
                  <a:outerShdw blurRad="38100" dist="38100" dir="2700000" algn="tl">
                    <a:srgbClr val="000000">
                      <a:alpha val="43137"/>
                    </a:srgbClr>
                  </a:outerShdw>
                </a:effectLst>
              </a:rPr>
              <a:t>Do… </a:t>
            </a:r>
          </a:p>
        </p:txBody>
      </p:sp>
      <p:sp>
        <p:nvSpPr>
          <p:cNvPr id="8" name="Content Placeholder 7"/>
          <p:cNvSpPr>
            <a:spLocks noGrp="1"/>
          </p:cNvSpPr>
          <p:nvPr>
            <p:ph sz="half" idx="2"/>
          </p:nvPr>
        </p:nvSpPr>
        <p:spPr>
          <a:xfrm>
            <a:off x="2375338" y="1765739"/>
            <a:ext cx="9461986" cy="4204138"/>
          </a:xfrm>
        </p:spPr>
        <p:txBody>
          <a:bodyPr numCol="2">
            <a:normAutofit fontScale="85000" lnSpcReduction="20000"/>
          </a:bodyPr>
          <a:lstStyle/>
          <a:p>
            <a:r>
              <a:rPr lang="en-US" sz="3200" dirty="0"/>
              <a:t>Allow time to process</a:t>
            </a:r>
          </a:p>
          <a:p>
            <a:r>
              <a:rPr lang="en-US" sz="3200" dirty="0"/>
              <a:t>Know your facts</a:t>
            </a:r>
          </a:p>
          <a:p>
            <a:r>
              <a:rPr lang="en-US" sz="3200" dirty="0"/>
              <a:t>Open to correction</a:t>
            </a:r>
          </a:p>
          <a:p>
            <a:r>
              <a:rPr lang="en-US" sz="3200" dirty="0"/>
              <a:t>Be prayerful</a:t>
            </a:r>
          </a:p>
          <a:p>
            <a:r>
              <a:rPr lang="en-US" sz="3200" dirty="0"/>
              <a:t>Seek Counsel</a:t>
            </a:r>
          </a:p>
          <a:p>
            <a:r>
              <a:rPr lang="en-US" sz="3200" dirty="0"/>
              <a:t>Consider the venue</a:t>
            </a:r>
          </a:p>
          <a:p>
            <a:r>
              <a:rPr lang="en-US" sz="3200" dirty="0"/>
              <a:t>Be encouraging </a:t>
            </a:r>
          </a:p>
          <a:p>
            <a:r>
              <a:rPr lang="en-US" sz="3200" dirty="0"/>
              <a:t>Convey your heart</a:t>
            </a:r>
          </a:p>
          <a:p>
            <a:r>
              <a:rPr lang="en-US" sz="3200" dirty="0"/>
              <a:t>Be direct</a:t>
            </a:r>
          </a:p>
          <a:p>
            <a:r>
              <a:rPr lang="en-US" sz="3200" dirty="0"/>
              <a:t>Open to explanation</a:t>
            </a:r>
          </a:p>
          <a:p>
            <a:r>
              <a:rPr lang="en-US" sz="3200" dirty="0"/>
              <a:t>Allow graceful exit</a:t>
            </a:r>
          </a:p>
          <a:p>
            <a:r>
              <a:rPr lang="en-US" sz="3200" dirty="0"/>
              <a:t>Review Impact </a:t>
            </a:r>
          </a:p>
          <a:p>
            <a:r>
              <a:rPr lang="en-US" sz="3200" dirty="0"/>
              <a:t>Offer hope and restoration</a:t>
            </a:r>
          </a:p>
          <a:p>
            <a:r>
              <a:rPr lang="en-US" sz="3200" dirty="0"/>
              <a:t>Know your limits</a:t>
            </a:r>
          </a:p>
          <a:p>
            <a:r>
              <a:rPr lang="en-US" sz="3200" dirty="0"/>
              <a:t>Follow chain of command</a:t>
            </a:r>
          </a:p>
          <a:p>
            <a:r>
              <a:rPr lang="en-US" sz="3200" dirty="0"/>
              <a:t>Know your end game</a:t>
            </a:r>
          </a:p>
          <a:p>
            <a:endParaRPr lang="en-US" sz="32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5400" dirty="0">
                <a:effectLst>
                  <a:outerShdw blurRad="38100" dist="38100" dir="2700000" algn="tl">
                    <a:srgbClr val="000000">
                      <a:alpha val="43137"/>
                    </a:srgbClr>
                  </a:outerShdw>
                </a:effectLst>
              </a:rPr>
              <a:t>What is your End Game</a:t>
            </a:r>
          </a:p>
        </p:txBody>
      </p:sp>
      <p:sp>
        <p:nvSpPr>
          <p:cNvPr id="8" name="Content Placeholder 7"/>
          <p:cNvSpPr>
            <a:spLocks noGrp="1"/>
          </p:cNvSpPr>
          <p:nvPr>
            <p:ph idx="1"/>
          </p:nvPr>
        </p:nvSpPr>
        <p:spPr/>
        <p:txBody>
          <a:bodyPr>
            <a:normAutofit lnSpcReduction="10000"/>
          </a:bodyPr>
          <a:lstStyle/>
          <a:p>
            <a:r>
              <a:rPr lang="en-US" sz="3600" dirty="0"/>
              <a:t>Prove something?</a:t>
            </a:r>
          </a:p>
          <a:p>
            <a:r>
              <a:rPr lang="en-US" sz="3600" dirty="0"/>
              <a:t>Affirmation that you are right?</a:t>
            </a:r>
          </a:p>
          <a:p>
            <a:r>
              <a:rPr lang="en-US" sz="3600" dirty="0"/>
              <a:t>Remorse? </a:t>
            </a:r>
          </a:p>
          <a:p>
            <a:r>
              <a:rPr lang="en-US" sz="3600" dirty="0"/>
              <a:t>Confession?</a:t>
            </a:r>
          </a:p>
          <a:p>
            <a:r>
              <a:rPr lang="en-US" sz="3600" dirty="0"/>
              <a:t>That you are heard?</a:t>
            </a:r>
          </a:p>
          <a:p>
            <a:r>
              <a:rPr lang="en-US" sz="3600" dirty="0"/>
              <a:t>Change?</a:t>
            </a:r>
          </a:p>
          <a:p>
            <a:endParaRPr lang="en-US" dirty="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fade">
                                      <p:cBhvr>
                                        <p:cTn id="10" dur="500"/>
                                        <p:tgtEl>
                                          <p:spTgt spid="8">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fade">
                                      <p:cBhvr>
                                        <p:cTn id="13" dur="500"/>
                                        <p:tgtEl>
                                          <p:spTgt spid="8">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fade">
                                      <p:cBhvr>
                                        <p:cTn id="16" dur="500"/>
                                        <p:tgtEl>
                                          <p:spTgt spid="8">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Effect transition="in" filter="fade">
                                      <p:cBhvr>
                                        <p:cTn id="19" dur="500"/>
                                        <p:tgtEl>
                                          <p:spTgt spid="8">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Effect transition="in" filter="fade">
                                      <p:cBhvr>
                                        <p:cTn id="2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73036" y="685800"/>
            <a:ext cx="9007764" cy="1756064"/>
          </a:xfrm>
        </p:spPr>
        <p:txBody>
          <a:bodyPr>
            <a:noAutofit/>
          </a:bodyPr>
          <a:lstStyle/>
          <a:p>
            <a:pPr algn="r"/>
            <a:r>
              <a:rPr lang="en-US" sz="3600" b="0" i="1" dirty="0" err="1">
                <a:latin typeface="Times New Roman" panose="02020603050405020304" pitchFamily="18" charset="0"/>
                <a:cs typeface="Times New Roman" panose="02020603050405020304" pitchFamily="18" charset="0"/>
              </a:rPr>
              <a:t>unitatem</a:t>
            </a:r>
            <a:r>
              <a:rPr lang="en-US" sz="3600" b="0" i="1" dirty="0">
                <a:latin typeface="Times New Roman" panose="02020603050405020304" pitchFamily="18" charset="0"/>
                <a:cs typeface="Times New Roman" panose="02020603050405020304" pitchFamily="18" charset="0"/>
              </a:rPr>
              <a:t> in </a:t>
            </a:r>
            <a:r>
              <a:rPr lang="en-US" sz="3600" b="0" i="1" dirty="0" err="1">
                <a:latin typeface="Times New Roman" panose="02020603050405020304" pitchFamily="18" charset="0"/>
                <a:cs typeface="Times New Roman" panose="02020603050405020304" pitchFamily="18" charset="0"/>
              </a:rPr>
              <a:t>necessariis</a:t>
            </a:r>
            <a:r>
              <a:rPr lang="en-US" sz="3600" b="0" i="1" dirty="0">
                <a:latin typeface="Times New Roman" panose="02020603050405020304" pitchFamily="18" charset="0"/>
                <a:cs typeface="Times New Roman" panose="02020603050405020304" pitchFamily="18" charset="0"/>
              </a:rPr>
              <a:t>, </a:t>
            </a:r>
            <a:br>
              <a:rPr lang="en-US" sz="3600" b="0" i="1" dirty="0">
                <a:latin typeface="Times New Roman" panose="02020603050405020304" pitchFamily="18" charset="0"/>
                <a:cs typeface="Times New Roman" panose="02020603050405020304" pitchFamily="18" charset="0"/>
              </a:rPr>
            </a:br>
            <a:r>
              <a:rPr lang="en-US" sz="3600" b="0" i="1" dirty="0">
                <a:latin typeface="Times New Roman" panose="02020603050405020304" pitchFamily="18" charset="0"/>
                <a:cs typeface="Times New Roman" panose="02020603050405020304" pitchFamily="18" charset="0"/>
              </a:rPr>
              <a:t>in non </a:t>
            </a:r>
            <a:r>
              <a:rPr lang="en-US" sz="3600" b="0" i="1" dirty="0" err="1">
                <a:latin typeface="Times New Roman" panose="02020603050405020304" pitchFamily="18" charset="0"/>
                <a:cs typeface="Times New Roman" panose="02020603050405020304" pitchFamily="18" charset="0"/>
              </a:rPr>
              <a:t>necessariis</a:t>
            </a:r>
            <a:r>
              <a:rPr lang="en-US" sz="3600" b="0" i="1" dirty="0">
                <a:latin typeface="Times New Roman" panose="02020603050405020304" pitchFamily="18" charset="0"/>
                <a:cs typeface="Times New Roman" panose="02020603050405020304" pitchFamily="18" charset="0"/>
              </a:rPr>
              <a:t> </a:t>
            </a:r>
            <a:r>
              <a:rPr lang="en-US" sz="3600" b="0" i="1" dirty="0" err="1">
                <a:latin typeface="Times New Roman" panose="02020603050405020304" pitchFamily="18" charset="0"/>
                <a:cs typeface="Times New Roman" panose="02020603050405020304" pitchFamily="18" charset="0"/>
              </a:rPr>
              <a:t>libertatem</a:t>
            </a:r>
            <a:r>
              <a:rPr lang="en-US" sz="3600" b="0" i="1" dirty="0">
                <a:latin typeface="Times New Roman" panose="02020603050405020304" pitchFamily="18" charset="0"/>
                <a:cs typeface="Times New Roman" panose="02020603050405020304" pitchFamily="18" charset="0"/>
              </a:rPr>
              <a:t>, </a:t>
            </a:r>
            <a:br>
              <a:rPr lang="en-US" sz="3600" b="0" i="1" dirty="0">
                <a:latin typeface="Times New Roman" panose="02020603050405020304" pitchFamily="18" charset="0"/>
                <a:cs typeface="Times New Roman" panose="02020603050405020304" pitchFamily="18" charset="0"/>
              </a:rPr>
            </a:br>
            <a:r>
              <a:rPr lang="en-US" sz="3600" b="0" i="1" dirty="0">
                <a:latin typeface="Times New Roman" panose="02020603050405020304" pitchFamily="18" charset="0"/>
                <a:cs typeface="Times New Roman" panose="02020603050405020304" pitchFamily="18" charset="0"/>
              </a:rPr>
              <a:t>in omnibus </a:t>
            </a:r>
            <a:r>
              <a:rPr lang="en-US" sz="3600" b="0" i="1" dirty="0" err="1">
                <a:latin typeface="Times New Roman" panose="02020603050405020304" pitchFamily="18" charset="0"/>
                <a:cs typeface="Times New Roman" panose="02020603050405020304" pitchFamily="18" charset="0"/>
              </a:rPr>
              <a:t>caritatem</a:t>
            </a:r>
            <a:r>
              <a:rPr lang="en-US" sz="3600" b="0" i="1" dirty="0">
                <a:latin typeface="Times New Roman" panose="02020603050405020304" pitchFamily="18" charset="0"/>
                <a:cs typeface="Times New Roman" panose="02020603050405020304" pitchFamily="18" charset="0"/>
              </a:rPr>
              <a:t> </a:t>
            </a:r>
          </a:p>
        </p:txBody>
      </p:sp>
      <p:sp>
        <p:nvSpPr>
          <p:cNvPr id="2049" name="Rectangle 1"/>
          <p:cNvSpPr>
            <a:spLocks noChangeArrowheads="1"/>
          </p:cNvSpPr>
          <p:nvPr/>
        </p:nvSpPr>
        <p:spPr bwMode="auto">
          <a:xfrm>
            <a:off x="2473036" y="4137148"/>
            <a:ext cx="947947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Unity</a:t>
            </a:r>
            <a:r>
              <a:rPr kumimoji="0" lang="en-US" sz="4000" b="0"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 in essential things</a:t>
            </a:r>
            <a:endParaRPr kumimoji="0" lang="en-US" sz="4000" b="0" i="1" u="none" strike="noStrike" cap="none" normalizeH="0" baseline="0" dirty="0">
              <a:ln>
                <a:noFill/>
              </a:ln>
              <a:solidFill>
                <a:srgbClr val="00206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Liberty</a:t>
            </a:r>
            <a:r>
              <a:rPr kumimoji="0" lang="en-US" sz="4000" b="0"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 in doubtful things</a:t>
            </a:r>
            <a:endParaRPr kumimoji="0" lang="en-US" sz="4000" b="0" i="1" u="none" strike="noStrike" cap="none" normalizeH="0" baseline="0" dirty="0">
              <a:ln>
                <a:noFill/>
              </a:ln>
              <a:solidFill>
                <a:srgbClr val="00206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Charity</a:t>
            </a:r>
            <a:r>
              <a:rPr kumimoji="0" lang="en-US" sz="4000" b="0"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 (love) in all things. </a:t>
            </a:r>
            <a:r>
              <a:rPr kumimoji="0" lang="en-US" sz="32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p>
          <a:p>
            <a:pPr lvl="0" algn="r" defTabSz="914400" eaLnBrk="0" fontAlgn="base" hangingPunct="0">
              <a:spcBef>
                <a:spcPct val="0"/>
              </a:spcBef>
              <a:spcAft>
                <a:spcPct val="0"/>
              </a:spcAft>
            </a:pPr>
            <a:r>
              <a:rPr lang="it-IT" sz="2400" i="1" dirty="0">
                <a:solidFill>
                  <a:srgbClr val="0070C0"/>
                </a:solidFill>
                <a:latin typeface="Times New Roman" panose="02020603050405020304" pitchFamily="18" charset="0"/>
                <a:cs typeface="Times New Roman" panose="02020603050405020304" pitchFamily="18" charset="0"/>
              </a:rPr>
              <a:t>Archbishop of Spalato,  </a:t>
            </a:r>
            <a:r>
              <a:rPr lang="it-IT" sz="2400" i="1" u="sng" dirty="0">
                <a:solidFill>
                  <a:srgbClr val="0070C0"/>
                </a:solidFill>
                <a:latin typeface="Times New Roman" panose="02020603050405020304" pitchFamily="18" charset="0"/>
                <a:cs typeface="Times New Roman" panose="02020603050405020304" pitchFamily="18" charset="0"/>
                <a:hlinkClick r:id="rId3" tooltip="Marco Antonio de Dominis"/>
              </a:rPr>
              <a:t>Marco Antonio de Dominis</a:t>
            </a:r>
            <a:endParaRPr kumimoji="0" lang="en-US" sz="2400" b="0" i="1" u="sng"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fade">
                                      <p:cBhvr>
                                        <p:cTn id="7" dur="500"/>
                                        <p:tgtEl>
                                          <p:spTgt spid="204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49">
                                            <p:txEl>
                                              <p:pRg st="1" end="1"/>
                                            </p:txEl>
                                          </p:spTgt>
                                        </p:tgtEl>
                                        <p:attrNameLst>
                                          <p:attrName>style.visibility</p:attrName>
                                        </p:attrNameLst>
                                      </p:cBhvr>
                                      <p:to>
                                        <p:strVal val="visible"/>
                                      </p:to>
                                    </p:set>
                                    <p:animEffect transition="in" filter="fade">
                                      <p:cBhvr>
                                        <p:cTn id="10" dur="500"/>
                                        <p:tgtEl>
                                          <p:spTgt spid="204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049">
                                            <p:txEl>
                                              <p:pRg st="2" end="2"/>
                                            </p:txEl>
                                          </p:spTgt>
                                        </p:tgtEl>
                                        <p:attrNameLst>
                                          <p:attrName>style.visibility</p:attrName>
                                        </p:attrNameLst>
                                      </p:cBhvr>
                                      <p:to>
                                        <p:strVal val="visible"/>
                                      </p:to>
                                    </p:set>
                                    <p:animEffect transition="in" filter="fade">
                                      <p:cBhvr>
                                        <p:cTn id="13" dur="500"/>
                                        <p:tgtEl>
                                          <p:spTgt spid="204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049">
                                            <p:txEl>
                                              <p:pRg st="3" end="3"/>
                                            </p:txEl>
                                          </p:spTgt>
                                        </p:tgtEl>
                                        <p:attrNameLst>
                                          <p:attrName>style.visibility</p:attrName>
                                        </p:attrNameLst>
                                      </p:cBhvr>
                                      <p:to>
                                        <p:strVal val="visible"/>
                                      </p:to>
                                    </p:set>
                                    <p:animEffect transition="in" filter="fade">
                                      <p:cBhvr>
                                        <p:cTn id="16" dur="500"/>
                                        <p:tgtEl>
                                          <p:spTgt spid="204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slippery slope of conflict.jpg"/>
          <p:cNvPicPr>
            <a:picLocks noGrp="1" noChangeAspect="1"/>
          </p:cNvPicPr>
          <p:nvPr>
            <p:ph idx="1"/>
          </p:nvPr>
        </p:nvPicPr>
        <p:blipFill>
          <a:blip r:embed="rId3" cstate="print"/>
          <a:stretch>
            <a:fillRect/>
          </a:stretch>
        </p:blipFill>
        <p:spPr>
          <a:xfrm>
            <a:off x="2394064" y="1982711"/>
            <a:ext cx="9080503" cy="3528454"/>
          </a:xfr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6793" y="457856"/>
            <a:ext cx="8911687" cy="755803"/>
          </a:xfrm>
        </p:spPr>
        <p:txBody>
          <a:bodyPr>
            <a:normAutofit fontScale="90000"/>
          </a:bodyPr>
          <a:lstStyle/>
          <a:p>
            <a:pPr algn="ctr"/>
            <a:r>
              <a:rPr lang="en-US" sz="6000" dirty="0">
                <a:effectLst>
                  <a:outerShdw blurRad="38100" dist="38100" dir="2700000" algn="tl">
                    <a:srgbClr val="000000">
                      <a:alpha val="43137"/>
                    </a:srgbClr>
                  </a:outerShdw>
                </a:effectLst>
              </a:rPr>
              <a:t>2 Extremes</a:t>
            </a:r>
          </a:p>
        </p:txBody>
      </p:sp>
      <p:sp>
        <p:nvSpPr>
          <p:cNvPr id="4" name="Text Placeholder 3"/>
          <p:cNvSpPr>
            <a:spLocks noGrp="1"/>
          </p:cNvSpPr>
          <p:nvPr>
            <p:ph type="body" idx="1"/>
          </p:nvPr>
        </p:nvSpPr>
        <p:spPr>
          <a:xfrm>
            <a:off x="2207853" y="1490564"/>
            <a:ext cx="3992732" cy="576262"/>
          </a:xfrm>
          <a:solidFill>
            <a:schemeClr val="tx1"/>
          </a:solidFill>
        </p:spPr>
        <p:txBody>
          <a:bodyPr>
            <a:normAutofit fontScale="85000" lnSpcReduction="20000"/>
          </a:bodyPr>
          <a:lstStyle/>
          <a:p>
            <a:pPr algn="ctr">
              <a:spcBef>
                <a:spcPts val="0"/>
              </a:spcBef>
            </a:pPr>
            <a:r>
              <a:rPr lang="en-US" sz="4400" dirty="0">
                <a:solidFill>
                  <a:srgbClr val="FFFF00"/>
                </a:solidFill>
              </a:rPr>
              <a:t>Escape</a:t>
            </a:r>
          </a:p>
        </p:txBody>
      </p:sp>
      <p:sp>
        <p:nvSpPr>
          <p:cNvPr id="5" name="Text Placeholder 4"/>
          <p:cNvSpPr>
            <a:spLocks noGrp="1"/>
          </p:cNvSpPr>
          <p:nvPr>
            <p:ph type="body" sz="quarter" idx="3"/>
          </p:nvPr>
        </p:nvSpPr>
        <p:spPr>
          <a:xfrm>
            <a:off x="7057742" y="1520587"/>
            <a:ext cx="3999001" cy="576262"/>
          </a:xfrm>
          <a:solidFill>
            <a:schemeClr val="tx1"/>
          </a:solidFill>
        </p:spPr>
        <p:txBody>
          <a:bodyPr>
            <a:normAutofit fontScale="77500" lnSpcReduction="20000"/>
          </a:bodyPr>
          <a:lstStyle/>
          <a:p>
            <a:pPr algn="ctr"/>
            <a:r>
              <a:rPr lang="en-US" sz="4800" dirty="0">
                <a:solidFill>
                  <a:srgbClr val="FF0000"/>
                </a:solidFill>
              </a:rPr>
              <a:t>Attack</a:t>
            </a:r>
            <a:r>
              <a:rPr lang="en-US" sz="4800" dirty="0">
                <a:solidFill>
                  <a:srgbClr val="0070C0"/>
                </a:solidFill>
              </a:rPr>
              <a:t> </a:t>
            </a:r>
          </a:p>
        </p:txBody>
      </p:sp>
      <p:sp>
        <p:nvSpPr>
          <p:cNvPr id="6" name="Content Placeholder 5"/>
          <p:cNvSpPr>
            <a:spLocks noGrp="1"/>
          </p:cNvSpPr>
          <p:nvPr>
            <p:ph sz="quarter" idx="4"/>
          </p:nvPr>
        </p:nvSpPr>
        <p:spPr>
          <a:xfrm>
            <a:off x="1778923" y="2209799"/>
            <a:ext cx="9642763" cy="3426229"/>
          </a:xfrm>
        </p:spPr>
        <p:txBody>
          <a:bodyPr numCol="2">
            <a:normAutofit fontScale="92500" lnSpcReduction="20000"/>
          </a:bodyPr>
          <a:lstStyle/>
          <a:p>
            <a:pPr algn="ctr">
              <a:buNone/>
            </a:pPr>
            <a:r>
              <a:rPr lang="en-US" sz="3200" b="1" dirty="0"/>
              <a:t>Denial </a:t>
            </a:r>
          </a:p>
          <a:p>
            <a:pPr algn="ctr">
              <a:buNone/>
            </a:pPr>
            <a:r>
              <a:rPr lang="en-US" sz="2800" dirty="0">
                <a:solidFill>
                  <a:srgbClr val="0070C0"/>
                </a:solidFill>
              </a:rPr>
              <a:t>Avoid </a:t>
            </a:r>
          </a:p>
          <a:p>
            <a:pPr algn="ctr">
              <a:buNone/>
            </a:pPr>
            <a:r>
              <a:rPr lang="en-US" sz="2800" dirty="0">
                <a:solidFill>
                  <a:srgbClr val="0070C0"/>
                </a:solidFill>
              </a:rPr>
              <a:t>Nothing is wrong</a:t>
            </a:r>
          </a:p>
          <a:p>
            <a:pPr algn="ctr">
              <a:buNone/>
            </a:pPr>
            <a:endParaRPr lang="en-US" sz="3200" dirty="0"/>
          </a:p>
          <a:p>
            <a:pPr algn="ctr">
              <a:buNone/>
            </a:pPr>
            <a:r>
              <a:rPr lang="en-US" sz="3200" b="1" dirty="0"/>
              <a:t>Flight</a:t>
            </a:r>
          </a:p>
          <a:p>
            <a:pPr algn="ctr">
              <a:buNone/>
            </a:pPr>
            <a:endParaRPr lang="en-US" sz="3200" dirty="0"/>
          </a:p>
          <a:p>
            <a:pPr algn="ctr">
              <a:buNone/>
            </a:pPr>
            <a:r>
              <a:rPr lang="en-US" sz="3200" b="1" dirty="0"/>
              <a:t>Suicide</a:t>
            </a:r>
          </a:p>
          <a:p>
            <a:pPr algn="ctr">
              <a:buNone/>
            </a:pPr>
            <a:r>
              <a:rPr lang="en-US" sz="3200" b="1" dirty="0"/>
              <a:t>Assault</a:t>
            </a:r>
          </a:p>
          <a:p>
            <a:pPr algn="ctr">
              <a:buNone/>
            </a:pPr>
            <a:r>
              <a:rPr lang="en-US" sz="2800" dirty="0">
                <a:solidFill>
                  <a:srgbClr val="0070C0"/>
                </a:solidFill>
              </a:rPr>
              <a:t>Verbal </a:t>
            </a:r>
          </a:p>
          <a:p>
            <a:pPr algn="ctr">
              <a:buNone/>
            </a:pPr>
            <a:r>
              <a:rPr lang="en-US" sz="2800" dirty="0">
                <a:solidFill>
                  <a:srgbClr val="0070C0"/>
                </a:solidFill>
              </a:rPr>
              <a:t>Gossip</a:t>
            </a:r>
          </a:p>
          <a:p>
            <a:pPr algn="ctr">
              <a:buNone/>
            </a:pPr>
            <a:endParaRPr lang="en-US" sz="3200" dirty="0"/>
          </a:p>
          <a:p>
            <a:pPr algn="ctr">
              <a:buNone/>
            </a:pPr>
            <a:r>
              <a:rPr lang="en-US" sz="3200" b="1" dirty="0"/>
              <a:t>Litigation</a:t>
            </a:r>
          </a:p>
          <a:p>
            <a:pPr algn="ctr">
              <a:buNone/>
            </a:pPr>
            <a:endParaRPr lang="en-US" sz="3200" dirty="0"/>
          </a:p>
          <a:p>
            <a:pPr algn="ctr">
              <a:buNone/>
            </a:pPr>
            <a:r>
              <a:rPr lang="en-US" sz="3200" b="1" dirty="0"/>
              <a:t>Murder</a:t>
            </a:r>
          </a:p>
        </p:txBody>
      </p:sp>
      <p:sp>
        <p:nvSpPr>
          <p:cNvPr id="8" name="Text Placeholder 3"/>
          <p:cNvSpPr txBox="1">
            <a:spLocks/>
          </p:cNvSpPr>
          <p:nvPr/>
        </p:nvSpPr>
        <p:spPr>
          <a:xfrm>
            <a:off x="2477194" y="5857701"/>
            <a:ext cx="8534400" cy="639762"/>
          </a:xfrm>
          <a:prstGeom prst="rect">
            <a:avLst/>
          </a:prstGeom>
          <a:solidFill>
            <a:schemeClr val="tx1"/>
          </a:solidFill>
        </p:spPr>
        <p:txBody>
          <a:bodyPr vert="horz" lIns="91440" tIns="45720" rIns="91440" bIns="45720" rtlCol="0" anchor="b">
            <a:noAutofit/>
          </a:bodyPr>
          <a:lstStyle/>
          <a:p>
            <a:pPr marL="0" marR="0" lvl="0" indent="0" algn="ctr" defTabSz="914400" rtl="0" eaLnBrk="1" fontAlgn="auto" latinLnBrk="0" hangingPunct="1">
              <a:lnSpc>
                <a:spcPct val="100000"/>
              </a:lnSpc>
              <a:spcBef>
                <a:spcPct val="20000"/>
              </a:spcBef>
              <a:spcAft>
                <a:spcPts val="0"/>
              </a:spcAft>
              <a:buClr>
                <a:schemeClr val="accent1">
                  <a:lumMod val="60000"/>
                  <a:lumOff val="40000"/>
                </a:schemeClr>
              </a:buClr>
              <a:buSzTx/>
              <a:buFont typeface="Arial" pitchFamily="34" charset="0"/>
              <a:buNone/>
              <a:tabLst/>
              <a:defRPr/>
            </a:pPr>
            <a:r>
              <a:rPr kumimoji="0" lang="en-US" sz="4000" i="0" u="none" strike="noStrike" kern="1200" cap="none" spc="0" normalizeH="0" baseline="0" noProof="0" dirty="0">
                <a:ln>
                  <a:noFill/>
                </a:ln>
                <a:solidFill>
                  <a:schemeClr val="bg1"/>
                </a:solidFill>
                <a:effectLst/>
                <a:uLnTx/>
                <a:uFillTx/>
                <a:latin typeface="+mn-lt"/>
                <a:ea typeface="+mn-ea"/>
                <a:cs typeface="+mn-cs"/>
              </a:rPr>
              <a:t>Peace is in between!</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fade">
                                      <p:cBhvr>
                                        <p:cTn id="16" dur="500"/>
                                        <p:tgtEl>
                                          <p:spTgt spid="6">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animEffect transition="in" filter="fade">
                                      <p:cBhvr>
                                        <p:cTn id="19" dur="500"/>
                                        <p:tgtEl>
                                          <p:spTgt spid="6">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
                                            <p:txEl>
                                              <p:pRg st="7" end="7"/>
                                            </p:txEl>
                                          </p:spTgt>
                                        </p:tgtEl>
                                        <p:attrNameLst>
                                          <p:attrName>style.visibility</p:attrName>
                                        </p:attrNameLst>
                                      </p:cBhvr>
                                      <p:to>
                                        <p:strVal val="visible"/>
                                      </p:to>
                                    </p:set>
                                    <p:animEffect transition="in" filter="fade">
                                      <p:cBhvr>
                                        <p:cTn id="24" dur="500"/>
                                        <p:tgtEl>
                                          <p:spTgt spid="6">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6">
                                            <p:txEl>
                                              <p:pRg st="8" end="8"/>
                                            </p:txEl>
                                          </p:spTgt>
                                        </p:tgtEl>
                                        <p:attrNameLst>
                                          <p:attrName>style.visibility</p:attrName>
                                        </p:attrNameLst>
                                      </p:cBhvr>
                                      <p:to>
                                        <p:strVal val="visible"/>
                                      </p:to>
                                    </p:set>
                                    <p:animEffect transition="in" filter="fade">
                                      <p:cBhvr>
                                        <p:cTn id="27" dur="500"/>
                                        <p:tgtEl>
                                          <p:spTgt spid="6">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6">
                                            <p:txEl>
                                              <p:pRg st="9" end="9"/>
                                            </p:txEl>
                                          </p:spTgt>
                                        </p:tgtEl>
                                        <p:attrNameLst>
                                          <p:attrName>style.visibility</p:attrName>
                                        </p:attrNameLst>
                                      </p:cBhvr>
                                      <p:to>
                                        <p:strVal val="visible"/>
                                      </p:to>
                                    </p:set>
                                    <p:animEffect transition="in" filter="fade">
                                      <p:cBhvr>
                                        <p:cTn id="30" dur="500"/>
                                        <p:tgtEl>
                                          <p:spTgt spid="6">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6">
                                            <p:txEl>
                                              <p:pRg st="11" end="11"/>
                                            </p:txEl>
                                          </p:spTgt>
                                        </p:tgtEl>
                                        <p:attrNameLst>
                                          <p:attrName>style.visibility</p:attrName>
                                        </p:attrNameLst>
                                      </p:cBhvr>
                                      <p:to>
                                        <p:strVal val="visible"/>
                                      </p:to>
                                    </p:set>
                                    <p:animEffect transition="in" filter="fade">
                                      <p:cBhvr>
                                        <p:cTn id="33" dur="500"/>
                                        <p:tgtEl>
                                          <p:spTgt spid="6">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6">
                                            <p:txEl>
                                              <p:pRg st="13" end="13"/>
                                            </p:txEl>
                                          </p:spTgt>
                                        </p:tgtEl>
                                        <p:attrNameLst>
                                          <p:attrName>style.visibility</p:attrName>
                                        </p:attrNameLst>
                                      </p:cBhvr>
                                      <p:to>
                                        <p:strVal val="visible"/>
                                      </p:to>
                                    </p:set>
                                    <p:animEffect transition="in" filter="fade">
                                      <p:cBhvr>
                                        <p:cTn id="36" dur="500"/>
                                        <p:tgtEl>
                                          <p:spTgt spid="6">
                                            <p:txEl>
                                              <p:pRg st="13" end="1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37"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arn(outVertical)">
                                      <p:cBhvr>
                                        <p:cTn id="4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2592925" y="624110"/>
            <a:ext cx="9344151" cy="1280890"/>
          </a:xfrm>
        </p:spPr>
        <p:txBody>
          <a:bodyPr>
            <a:noAutofit/>
          </a:bodyPr>
          <a:lstStyle/>
          <a:p>
            <a:r>
              <a:rPr lang="en-US" sz="5400" dirty="0">
                <a:effectLst>
                  <a:outerShdw blurRad="38100" dist="38100" dir="2700000" algn="tl">
                    <a:srgbClr val="000000">
                      <a:alpha val="43137"/>
                    </a:srgbClr>
                  </a:outerShdw>
                </a:effectLst>
              </a:rPr>
              <a:t>Navigating the “in between”</a:t>
            </a:r>
          </a:p>
        </p:txBody>
      </p:sp>
      <p:sp>
        <p:nvSpPr>
          <p:cNvPr id="9" name="Content Placeholder 8"/>
          <p:cNvSpPr>
            <a:spLocks noGrp="1"/>
          </p:cNvSpPr>
          <p:nvPr>
            <p:ph idx="1"/>
          </p:nvPr>
        </p:nvSpPr>
        <p:spPr>
          <a:xfrm>
            <a:off x="2589212" y="2299854"/>
            <a:ext cx="8915400" cy="2338647"/>
          </a:xfrm>
        </p:spPr>
        <p:txBody>
          <a:bodyPr numCol="2">
            <a:normAutofit/>
          </a:bodyPr>
          <a:lstStyle/>
          <a:p>
            <a:pPr>
              <a:buNone/>
            </a:pPr>
            <a:r>
              <a:rPr lang="en-US" sz="3200" b="1" dirty="0"/>
              <a:t>Personal Response</a:t>
            </a:r>
          </a:p>
          <a:p>
            <a:r>
              <a:rPr lang="en-US" sz="2800" dirty="0"/>
              <a:t>Overlook an Offense</a:t>
            </a:r>
          </a:p>
          <a:p>
            <a:r>
              <a:rPr lang="en-US" sz="2800" dirty="0"/>
              <a:t>Reconciliation</a:t>
            </a:r>
          </a:p>
          <a:p>
            <a:r>
              <a:rPr lang="en-US" sz="2800" dirty="0"/>
              <a:t>Negotiation</a:t>
            </a:r>
            <a:endParaRPr lang="en-US" sz="3200" b="1" dirty="0"/>
          </a:p>
          <a:p>
            <a:pPr>
              <a:buNone/>
            </a:pPr>
            <a:r>
              <a:rPr lang="en-US" sz="3200" b="1" dirty="0"/>
              <a:t>Mediated Response</a:t>
            </a:r>
          </a:p>
          <a:p>
            <a:r>
              <a:rPr lang="en-US" sz="2800" dirty="0"/>
              <a:t>Mediation</a:t>
            </a:r>
          </a:p>
          <a:p>
            <a:r>
              <a:rPr lang="en-US" sz="2800" dirty="0"/>
              <a:t>Arbitration</a:t>
            </a:r>
          </a:p>
          <a:p>
            <a:r>
              <a:rPr lang="en-US" sz="2800" dirty="0"/>
              <a:t>Accountability </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fade">
                                      <p:cBhvr>
                                        <p:cTn id="21" dur="500"/>
                                        <p:tgtEl>
                                          <p:spTgt spid="9">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5" end="5"/>
                                            </p:txEl>
                                          </p:spTgt>
                                        </p:tgtEl>
                                        <p:attrNameLst>
                                          <p:attrName>style.visibility</p:attrName>
                                        </p:attrNameLst>
                                      </p:cBhvr>
                                      <p:to>
                                        <p:strVal val="visible"/>
                                      </p:to>
                                    </p:set>
                                    <p:animEffect transition="in" filter="fade">
                                      <p:cBhvr>
                                        <p:cTn id="24" dur="500"/>
                                        <p:tgtEl>
                                          <p:spTgt spid="9">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7" end="7"/>
                                            </p:txEl>
                                          </p:spTgt>
                                        </p:tgtEl>
                                        <p:attrNameLst>
                                          <p:attrName>style.visibility</p:attrName>
                                        </p:attrNameLst>
                                      </p:cBhvr>
                                      <p:to>
                                        <p:strVal val="visible"/>
                                      </p:to>
                                    </p:set>
                                    <p:animEffect transition="in" filter="fade">
                                      <p:cBhvr>
                                        <p:cTn id="30"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effectLst>
                  <a:outerShdw blurRad="38100" dist="38100" dir="2700000" algn="tl">
                    <a:srgbClr val="000000">
                      <a:alpha val="43137"/>
                    </a:srgbClr>
                  </a:outerShdw>
                </a:effectLst>
              </a:rPr>
              <a:t>Seven A’s of Confession</a:t>
            </a:r>
          </a:p>
        </p:txBody>
      </p:sp>
      <p:sp>
        <p:nvSpPr>
          <p:cNvPr id="3" name="Content Placeholder 2"/>
          <p:cNvSpPr>
            <a:spLocks noGrp="1"/>
          </p:cNvSpPr>
          <p:nvPr>
            <p:ph idx="1"/>
          </p:nvPr>
        </p:nvSpPr>
        <p:spPr/>
        <p:txBody>
          <a:bodyPr>
            <a:normAutofit fontScale="92500" lnSpcReduction="10000"/>
          </a:bodyPr>
          <a:lstStyle/>
          <a:p>
            <a:r>
              <a:rPr lang="en-US" sz="3200" dirty="0"/>
              <a:t>Address everyone involved</a:t>
            </a:r>
          </a:p>
          <a:p>
            <a:r>
              <a:rPr lang="en-US" sz="3200" dirty="0">
                <a:solidFill>
                  <a:srgbClr val="FF0000"/>
                </a:solidFill>
              </a:rPr>
              <a:t>Avoid “If,” “ but,” “maybe”</a:t>
            </a:r>
          </a:p>
          <a:p>
            <a:r>
              <a:rPr lang="en-US" sz="3200" dirty="0"/>
              <a:t>Admit specifically</a:t>
            </a:r>
          </a:p>
          <a:p>
            <a:r>
              <a:rPr lang="en-US" sz="3200" dirty="0">
                <a:solidFill>
                  <a:srgbClr val="FF0000"/>
                </a:solidFill>
              </a:rPr>
              <a:t>Acknowledge the hurt</a:t>
            </a:r>
          </a:p>
          <a:p>
            <a:r>
              <a:rPr lang="en-US" sz="3200" dirty="0"/>
              <a:t>Accept the consequences</a:t>
            </a:r>
          </a:p>
          <a:p>
            <a:r>
              <a:rPr lang="en-US" sz="3200" dirty="0">
                <a:solidFill>
                  <a:srgbClr val="FF0000"/>
                </a:solidFill>
              </a:rPr>
              <a:t>Ask for forgiveness – “Will you forgive me?”</a:t>
            </a:r>
          </a:p>
          <a:p>
            <a:r>
              <a:rPr lang="en-US" sz="3200" dirty="0"/>
              <a:t>Alter your behavior</a:t>
            </a:r>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465" y="241725"/>
            <a:ext cx="10407535" cy="888806"/>
          </a:xfrm>
        </p:spPr>
        <p:txBody>
          <a:bodyPr>
            <a:normAutofit fontScale="90000"/>
          </a:bodyPr>
          <a:lstStyle/>
          <a:p>
            <a:r>
              <a:rPr lang="en-US" sz="5400" dirty="0">
                <a:effectLst>
                  <a:outerShdw blurRad="38100" dist="38100" dir="2700000" algn="tl">
                    <a:srgbClr val="000000">
                      <a:alpha val="43137"/>
                    </a:srgbClr>
                  </a:outerShdw>
                </a:effectLst>
              </a:rPr>
              <a:t>Examples of Conflicts (I’ve heard about)</a:t>
            </a:r>
          </a:p>
        </p:txBody>
      </p:sp>
      <p:sp>
        <p:nvSpPr>
          <p:cNvPr id="3" name="Content Placeholder 2"/>
          <p:cNvSpPr>
            <a:spLocks noGrp="1"/>
          </p:cNvSpPr>
          <p:nvPr>
            <p:ph idx="1"/>
          </p:nvPr>
        </p:nvSpPr>
        <p:spPr>
          <a:xfrm>
            <a:off x="2427316" y="1246909"/>
            <a:ext cx="9526386" cy="5611091"/>
          </a:xfrm>
        </p:spPr>
        <p:txBody>
          <a:bodyPr>
            <a:normAutofit fontScale="70000" lnSpcReduction="20000"/>
          </a:bodyPr>
          <a:lstStyle/>
          <a:p>
            <a:pPr>
              <a:lnSpc>
                <a:spcPct val="120000"/>
              </a:lnSpc>
              <a:spcBef>
                <a:spcPts val="0"/>
              </a:spcBef>
            </a:pPr>
            <a:r>
              <a:rPr lang="en-US" sz="3600" b="1" dirty="0"/>
              <a:t>Your Nurse </a:t>
            </a:r>
            <a:r>
              <a:rPr lang="en-US" sz="3600" dirty="0"/>
              <a:t>who is consistently late and on her cell phone</a:t>
            </a:r>
          </a:p>
          <a:p>
            <a:pPr>
              <a:lnSpc>
                <a:spcPct val="120000"/>
              </a:lnSpc>
              <a:spcBef>
                <a:spcPts val="0"/>
              </a:spcBef>
              <a:buNone/>
            </a:pPr>
            <a:endParaRPr lang="en-US" sz="3600" dirty="0"/>
          </a:p>
          <a:p>
            <a:pPr>
              <a:lnSpc>
                <a:spcPct val="120000"/>
              </a:lnSpc>
              <a:spcBef>
                <a:spcPts val="0"/>
              </a:spcBef>
            </a:pPr>
            <a:r>
              <a:rPr lang="en-US" sz="3600" b="1" dirty="0"/>
              <a:t>A Front staff </a:t>
            </a:r>
            <a:r>
              <a:rPr lang="en-US" sz="3600" dirty="0"/>
              <a:t>who consistently works in pts during your lunch hour</a:t>
            </a:r>
          </a:p>
          <a:p>
            <a:pPr>
              <a:lnSpc>
                <a:spcPct val="120000"/>
              </a:lnSpc>
              <a:spcBef>
                <a:spcPts val="0"/>
              </a:spcBef>
            </a:pPr>
            <a:endParaRPr lang="en-US" sz="3600" dirty="0"/>
          </a:p>
          <a:p>
            <a:pPr>
              <a:lnSpc>
                <a:spcPct val="120000"/>
              </a:lnSpc>
              <a:spcBef>
                <a:spcPts val="0"/>
              </a:spcBef>
            </a:pPr>
            <a:r>
              <a:rPr lang="en-US" sz="3600" b="1" dirty="0"/>
              <a:t>Another provider </a:t>
            </a:r>
            <a:r>
              <a:rPr lang="en-US" sz="3600" dirty="0"/>
              <a:t>who repeatedly prescribes controlled substances to your patient because they don’t like to be “mean”</a:t>
            </a:r>
          </a:p>
          <a:p>
            <a:pPr>
              <a:lnSpc>
                <a:spcPct val="120000"/>
              </a:lnSpc>
              <a:spcBef>
                <a:spcPts val="0"/>
              </a:spcBef>
              <a:buNone/>
            </a:pPr>
            <a:endParaRPr lang="en-US" sz="3600" dirty="0"/>
          </a:p>
          <a:p>
            <a:pPr>
              <a:lnSpc>
                <a:spcPct val="120000"/>
              </a:lnSpc>
              <a:spcBef>
                <a:spcPts val="0"/>
              </a:spcBef>
            </a:pPr>
            <a:r>
              <a:rPr lang="en-US" sz="3600" b="1" dirty="0"/>
              <a:t>Another provider </a:t>
            </a:r>
            <a:r>
              <a:rPr lang="en-US" sz="3600" dirty="0"/>
              <a:t>who because they take more time with their patients, you end up seeing all the work-ins as well as your scheduled patients.  Their reasoning is they give better care. </a:t>
            </a:r>
          </a:p>
          <a:p>
            <a:pPr>
              <a:lnSpc>
                <a:spcPct val="120000"/>
              </a:lnSpc>
              <a:spcBef>
                <a:spcPts val="0"/>
              </a:spcBef>
              <a:buNone/>
            </a:pPr>
            <a:endParaRPr lang="en-US" sz="3600" dirty="0"/>
          </a:p>
          <a:p>
            <a:pPr>
              <a:lnSpc>
                <a:spcPct val="120000"/>
              </a:lnSpc>
              <a:spcBef>
                <a:spcPts val="0"/>
              </a:spcBef>
            </a:pPr>
            <a:r>
              <a:rPr lang="en-US" sz="3600" b="1" dirty="0"/>
              <a:t>An Executive Staff </a:t>
            </a:r>
            <a:r>
              <a:rPr lang="en-US" sz="3600" dirty="0"/>
              <a:t>who is pushing you to see more patients </a:t>
            </a:r>
          </a:p>
          <a:p>
            <a:pPr>
              <a:lnSpc>
                <a:spcPct val="120000"/>
              </a:lnSpc>
              <a:spcBef>
                <a:spcPts val="0"/>
              </a:spcBef>
              <a:buNone/>
            </a:pPr>
            <a:endParaRPr lang="en-US" sz="3600" dirty="0"/>
          </a:p>
          <a:p>
            <a:pPr>
              <a:lnSpc>
                <a:spcPct val="120000"/>
              </a:lnSpc>
              <a:spcBef>
                <a:spcPts val="0"/>
              </a:spcBef>
            </a:pPr>
            <a:r>
              <a:rPr lang="en-US" sz="3600" b="1" dirty="0"/>
              <a:t>A Patient </a:t>
            </a:r>
            <a:r>
              <a:rPr lang="en-US" sz="3600" dirty="0"/>
              <a:t>who is demanding and verbally abusive to staff</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effectLst>
                  <a:outerShdw blurRad="38100" dist="38100" dir="2700000" algn="tl">
                    <a:srgbClr val="000000">
                      <a:alpha val="43137"/>
                    </a:srgbClr>
                  </a:outerShdw>
                </a:effectLst>
              </a:rPr>
              <a:t>Four Promises of Forgiveness</a:t>
            </a:r>
          </a:p>
        </p:txBody>
      </p:sp>
      <p:sp>
        <p:nvSpPr>
          <p:cNvPr id="3" name="Content Placeholder 2"/>
          <p:cNvSpPr>
            <a:spLocks noGrp="1"/>
          </p:cNvSpPr>
          <p:nvPr>
            <p:ph idx="1"/>
          </p:nvPr>
        </p:nvSpPr>
        <p:spPr>
          <a:xfrm>
            <a:off x="2589212" y="2133600"/>
            <a:ext cx="9364490" cy="3777622"/>
          </a:xfrm>
        </p:spPr>
        <p:txBody>
          <a:bodyPr>
            <a:normAutofit/>
          </a:bodyPr>
          <a:lstStyle/>
          <a:p>
            <a:r>
              <a:rPr lang="en-US" sz="3200" dirty="0"/>
              <a:t>I will </a:t>
            </a:r>
            <a:r>
              <a:rPr lang="en-US" sz="3200" dirty="0">
                <a:solidFill>
                  <a:srgbClr val="FF0000"/>
                </a:solidFill>
              </a:rPr>
              <a:t>not dwell </a:t>
            </a:r>
            <a:r>
              <a:rPr lang="en-US" sz="3200" dirty="0"/>
              <a:t>on this incident</a:t>
            </a:r>
          </a:p>
          <a:p>
            <a:r>
              <a:rPr lang="en-US" sz="3200" dirty="0"/>
              <a:t>I will not </a:t>
            </a:r>
            <a:r>
              <a:rPr lang="en-US" sz="3200" dirty="0">
                <a:solidFill>
                  <a:srgbClr val="FF0000"/>
                </a:solidFill>
              </a:rPr>
              <a:t>use this incident against you</a:t>
            </a:r>
          </a:p>
          <a:p>
            <a:r>
              <a:rPr lang="en-US" sz="3200" dirty="0"/>
              <a:t>I will </a:t>
            </a:r>
            <a:r>
              <a:rPr lang="en-US" sz="3200" dirty="0">
                <a:solidFill>
                  <a:srgbClr val="FF0000"/>
                </a:solidFill>
              </a:rPr>
              <a:t>not talk to others </a:t>
            </a:r>
            <a:r>
              <a:rPr lang="en-US" sz="3200" dirty="0"/>
              <a:t>about this incident</a:t>
            </a:r>
          </a:p>
          <a:p>
            <a:r>
              <a:rPr lang="en-US" sz="3200" dirty="0"/>
              <a:t>I will </a:t>
            </a:r>
            <a:r>
              <a:rPr lang="en-US" sz="3200" dirty="0">
                <a:solidFill>
                  <a:srgbClr val="FF0000"/>
                </a:solidFill>
              </a:rPr>
              <a:t>not allow this incident to stand between us </a:t>
            </a:r>
            <a:r>
              <a:rPr lang="en-US" sz="3200" dirty="0"/>
              <a:t>or hinder our personal relationship</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81000"/>
            <a:ext cx="9490364" cy="6172200"/>
          </a:xfrm>
        </p:spPr>
        <p:txBody>
          <a:bodyPr>
            <a:normAutofit/>
          </a:bodyPr>
          <a:lstStyle/>
          <a:p>
            <a:pPr>
              <a:buNone/>
            </a:pPr>
            <a:r>
              <a:rPr lang="en-US" sz="2600" dirty="0"/>
              <a:t>	</a:t>
            </a:r>
            <a:r>
              <a:rPr lang="en-US" sz="2600" i="1" dirty="0"/>
              <a:t>The bee collects honey from flowers in such a way as to do the least damage or destruction to them, </a:t>
            </a:r>
            <a:r>
              <a:rPr lang="en-US" sz="2600" b="1" i="1" dirty="0"/>
              <a:t>and he leaves them whole, undamaged and fresh, just as he found them. </a:t>
            </a:r>
            <a:r>
              <a:rPr lang="en-US" sz="2600" i="1" dirty="0"/>
              <a:t>True devotion does still better. Not only does it not injure any sort of calling or occupation,</a:t>
            </a:r>
            <a:r>
              <a:rPr lang="en-US" sz="2600" b="1" i="1" dirty="0"/>
              <a:t> it even embellishes and enhances it.</a:t>
            </a:r>
          </a:p>
          <a:p>
            <a:pPr>
              <a:buNone/>
            </a:pPr>
            <a:r>
              <a:rPr lang="en-US" sz="2600" i="1" dirty="0"/>
              <a:t>	Moreover, just as every sort of gem, cast in honey, becomes brighter and more sparkling, each according to its color, so each person becomes more acceptable and fitting in his own vocation when he sets his vocation in the context of devotion.</a:t>
            </a:r>
          </a:p>
          <a:p>
            <a:pPr>
              <a:buNone/>
            </a:pPr>
            <a:r>
              <a:rPr lang="en-US" sz="2600" i="1" dirty="0"/>
              <a:t>	Through devotion your family cares become more peaceful, mutual love between husband and wife becomes more sincere, the service we owe to the prince becomes more faithful, and our work, no matter what it is, becomes more pleasant and agreeable.</a:t>
            </a:r>
          </a:p>
          <a:p>
            <a:pPr algn="r">
              <a:buNone/>
            </a:pPr>
            <a:r>
              <a:rPr lang="en-US" sz="2600" dirty="0"/>
              <a:t>	- Francis de Sales - Devotion</a:t>
            </a:r>
          </a:p>
          <a:p>
            <a:endParaRPr lang="en-US" dirty="0"/>
          </a:p>
          <a:p>
            <a:endParaRPr lang="en-US" dirty="0"/>
          </a:p>
        </p:txBody>
      </p:sp>
    </p:spTree>
    <p:extLst>
      <p:ext uri="{BB962C8B-B14F-4D97-AF65-F5344CB8AC3E}">
        <p14:creationId xmlns:p14="http://schemas.microsoft.com/office/powerpoint/2010/main" xmlns="" val="8759421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effectLst>
                  <a:outerShdw blurRad="38100" dist="38100" dir="2700000" algn="tl">
                    <a:srgbClr val="000000">
                      <a:alpha val="43137"/>
                    </a:srgbClr>
                  </a:outerShdw>
                </a:effectLst>
              </a:rPr>
              <a:t>Objectives</a:t>
            </a:r>
          </a:p>
        </p:txBody>
      </p:sp>
      <p:sp>
        <p:nvSpPr>
          <p:cNvPr id="3" name="Content Placeholder 2"/>
          <p:cNvSpPr>
            <a:spLocks noGrp="1"/>
          </p:cNvSpPr>
          <p:nvPr>
            <p:ph idx="1"/>
          </p:nvPr>
        </p:nvSpPr>
        <p:spPr>
          <a:xfrm>
            <a:off x="2589212" y="1762299"/>
            <a:ext cx="8915400" cy="4788130"/>
          </a:xfrm>
        </p:spPr>
        <p:txBody>
          <a:bodyPr>
            <a:normAutofit/>
          </a:bodyPr>
          <a:lstStyle/>
          <a:p>
            <a:r>
              <a:rPr lang="en-US" sz="3200" dirty="0"/>
              <a:t>Why Peace?</a:t>
            </a:r>
          </a:p>
          <a:p>
            <a:r>
              <a:rPr lang="en-US" sz="3200" dirty="0"/>
              <a:t>Cost of Conflict</a:t>
            </a:r>
          </a:p>
          <a:p>
            <a:r>
              <a:rPr lang="en-US" sz="3200" dirty="0"/>
              <a:t>How do we promote Peace?</a:t>
            </a:r>
          </a:p>
          <a:p>
            <a:pPr lvl="1"/>
            <a:r>
              <a:rPr lang="en-US" sz="3200" dirty="0"/>
              <a:t>Fostering a Culture of Peace</a:t>
            </a:r>
          </a:p>
          <a:p>
            <a:pPr lvl="1"/>
            <a:r>
              <a:rPr lang="en-US" sz="3200" dirty="0"/>
              <a:t>Leading Peace</a:t>
            </a:r>
          </a:p>
          <a:p>
            <a:pPr lvl="1"/>
            <a:r>
              <a:rPr lang="en-US" sz="3200" dirty="0"/>
              <a:t>Your posture towards conflict</a:t>
            </a:r>
          </a:p>
          <a:p>
            <a:pPr lvl="1"/>
            <a:r>
              <a:rPr lang="en-US" sz="3200" dirty="0"/>
              <a:t>Navigating Conflict Wisely</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par>
                          <p:cTn id="26" fill="hold">
                            <p:stCondLst>
                              <p:cond delay="1500"/>
                            </p:stCondLst>
                            <p:childTnLst>
                              <p:par>
                                <p:cTn id="27" presetID="10" presetClass="entr" presetSubtype="0" fill="hold"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par>
                          <p:cTn id="30" fill="hold">
                            <p:stCondLst>
                              <p:cond delay="2000"/>
                            </p:stCondLst>
                            <p:childTnLst>
                              <p:par>
                                <p:cTn id="31" presetID="10" presetClass="entr" presetSubtype="0" fill="hold"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178" y="464126"/>
            <a:ext cx="8229600" cy="998913"/>
          </a:xfrm>
        </p:spPr>
        <p:txBody>
          <a:bodyPr>
            <a:normAutofit/>
          </a:bodyPr>
          <a:lstStyle/>
          <a:p>
            <a:r>
              <a:rPr lang="en-US" sz="5400" dirty="0">
                <a:effectLst>
                  <a:outerShdw blurRad="38100" dist="38100" dir="2700000" algn="tl">
                    <a:srgbClr val="000000">
                      <a:alpha val="43137"/>
                    </a:srgbClr>
                  </a:outerShdw>
                </a:effectLst>
              </a:rPr>
              <a:t>Why Peace?</a:t>
            </a:r>
          </a:p>
        </p:txBody>
      </p:sp>
      <p:sp>
        <p:nvSpPr>
          <p:cNvPr id="3" name="Content Placeholder 2"/>
          <p:cNvSpPr>
            <a:spLocks noGrp="1"/>
          </p:cNvSpPr>
          <p:nvPr>
            <p:ph idx="1"/>
          </p:nvPr>
        </p:nvSpPr>
        <p:spPr>
          <a:xfrm>
            <a:off x="2422634" y="1650124"/>
            <a:ext cx="8737600" cy="5207875"/>
          </a:xfrm>
        </p:spPr>
        <p:txBody>
          <a:bodyPr>
            <a:normAutofit fontScale="92500" lnSpcReduction="10000"/>
          </a:bodyPr>
          <a:lstStyle/>
          <a:p>
            <a:r>
              <a:rPr lang="en-US" sz="3600" dirty="0"/>
              <a:t>Conflict is inevitable</a:t>
            </a:r>
          </a:p>
          <a:p>
            <a:pPr lvl="1">
              <a:buNone/>
            </a:pPr>
            <a:r>
              <a:rPr lang="en-US" sz="3200" dirty="0"/>
              <a:t>Driven Personalities </a:t>
            </a:r>
          </a:p>
          <a:p>
            <a:pPr lvl="1">
              <a:buNone/>
            </a:pPr>
            <a:r>
              <a:rPr lang="en-US" sz="3200" dirty="0"/>
              <a:t>Limited Resources</a:t>
            </a:r>
          </a:p>
          <a:p>
            <a:pPr lvl="1">
              <a:buNone/>
            </a:pPr>
            <a:r>
              <a:rPr lang="en-US" sz="3200" dirty="0"/>
              <a:t>Busyness </a:t>
            </a:r>
            <a:endParaRPr lang="en-US" sz="2000" dirty="0"/>
          </a:p>
          <a:p>
            <a:r>
              <a:rPr lang="en-US" sz="3600" dirty="0"/>
              <a:t>A lot to be lost in conflict</a:t>
            </a:r>
          </a:p>
          <a:p>
            <a:r>
              <a:rPr lang="en-US" sz="3600" dirty="0"/>
              <a:t>Bondage!</a:t>
            </a:r>
          </a:p>
          <a:p>
            <a:r>
              <a:rPr lang="en-US" sz="3600" dirty="0"/>
              <a:t>We are called to reflect Christ including how He Reconciled Himself to us</a:t>
            </a:r>
          </a:p>
          <a:p>
            <a:r>
              <a:rPr lang="en-US" sz="3600" dirty="0"/>
              <a:t>A lot to be gained in doing conflict well</a:t>
            </a:r>
          </a:p>
          <a:p>
            <a:endParaRPr lang="en-US" sz="3600" dirty="0"/>
          </a:p>
        </p:txBody>
      </p:sp>
    </p:spTree>
    <p:extLst>
      <p:ext uri="{BB962C8B-B14F-4D97-AF65-F5344CB8AC3E}">
        <p14:creationId xmlns:p14="http://schemas.microsoft.com/office/powerpoint/2010/main" xmlns="" val="5975015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2693323"/>
            <a:ext cx="9308498" cy="3549821"/>
          </a:xfrm>
        </p:spPr>
        <p:txBody>
          <a:bodyPr>
            <a:normAutofit/>
          </a:bodyPr>
          <a:lstStyle/>
          <a:p>
            <a:pPr marL="0" indent="0">
              <a:spcBef>
                <a:spcPts val="0"/>
              </a:spcBef>
              <a:buNone/>
            </a:pPr>
            <a:r>
              <a:rPr lang="en-US" sz="4000" i="1" dirty="0"/>
              <a:t>Peacemakers who sow in peace reap a harvest of righteousness</a:t>
            </a:r>
          </a:p>
          <a:p>
            <a:pPr marL="0" indent="0">
              <a:spcBef>
                <a:spcPts val="0"/>
              </a:spcBef>
              <a:buNone/>
            </a:pPr>
            <a:endParaRPr lang="en-US" sz="4000" i="1" dirty="0"/>
          </a:p>
          <a:p>
            <a:pPr marL="0" indent="0" algn="r">
              <a:spcBef>
                <a:spcPts val="0"/>
              </a:spcBef>
              <a:buNone/>
            </a:pPr>
            <a:r>
              <a:rPr lang="en-US" sz="4000" i="1" dirty="0"/>
              <a:t>James 3: 18</a:t>
            </a:r>
          </a:p>
          <a:p>
            <a:pPr>
              <a:buNone/>
            </a:pPr>
            <a:endParaRPr lang="en-US" sz="3200" i="1" dirty="0"/>
          </a:p>
        </p:txBody>
      </p:sp>
      <p:sp>
        <p:nvSpPr>
          <p:cNvPr id="4" name="Title 1"/>
          <p:cNvSpPr txBox="1">
            <a:spLocks/>
          </p:cNvSpPr>
          <p:nvPr/>
        </p:nvSpPr>
        <p:spPr>
          <a:xfrm>
            <a:off x="2310461" y="589487"/>
            <a:ext cx="8229600" cy="808038"/>
          </a:xfrm>
          <a:prstGeom prst="rect">
            <a:avLst/>
          </a:prstGeom>
        </p:spPr>
        <p:txBody>
          <a:bodyPr vert="horz" lIns="91440" tIns="45720" rIns="91440" bIns="45720" rtlCol="0" anchor="t">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54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j-lt"/>
                <a:ea typeface="+mj-ea"/>
                <a:cs typeface="+mj-cs"/>
              </a:rPr>
              <a:t>Why Peace?</a:t>
            </a:r>
          </a:p>
        </p:txBody>
      </p:sp>
    </p:spTree>
    <p:extLst>
      <p:ext uri="{BB962C8B-B14F-4D97-AF65-F5344CB8AC3E}">
        <p14:creationId xmlns:p14="http://schemas.microsoft.com/office/powerpoint/2010/main" xmlns="" val="5352530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6794" y="474481"/>
            <a:ext cx="8945139" cy="988559"/>
          </a:xfrm>
        </p:spPr>
        <p:txBody>
          <a:bodyPr>
            <a:normAutofit/>
          </a:bodyPr>
          <a:lstStyle/>
          <a:p>
            <a:r>
              <a:rPr lang="en-US" sz="5400" dirty="0">
                <a:effectLst>
                  <a:outerShdw blurRad="38100" dist="38100" dir="2700000" algn="tl">
                    <a:srgbClr val="000000">
                      <a:alpha val="43137"/>
                    </a:srgbClr>
                  </a:outerShdw>
                </a:effectLst>
              </a:rPr>
              <a:t>Cost of Conflict</a:t>
            </a:r>
            <a:endParaRPr lang="en-US" sz="5400" dirty="0"/>
          </a:p>
        </p:txBody>
      </p:sp>
      <p:sp>
        <p:nvSpPr>
          <p:cNvPr id="3" name="Content Placeholder 2"/>
          <p:cNvSpPr>
            <a:spLocks noGrp="1"/>
          </p:cNvSpPr>
          <p:nvPr>
            <p:ph idx="1"/>
          </p:nvPr>
        </p:nvSpPr>
        <p:spPr>
          <a:xfrm>
            <a:off x="2323205" y="1346663"/>
            <a:ext cx="9547370" cy="5237017"/>
          </a:xfrm>
        </p:spPr>
        <p:txBody>
          <a:bodyPr>
            <a:normAutofit/>
          </a:bodyPr>
          <a:lstStyle/>
          <a:p>
            <a:pPr lvl="0"/>
            <a:r>
              <a:rPr lang="en-US" sz="2600" dirty="0"/>
              <a:t>Employees spent 2.8 hours per week dealing with conflict. </a:t>
            </a:r>
          </a:p>
          <a:p>
            <a:pPr marL="457200" lvl="1" indent="0">
              <a:buNone/>
            </a:pPr>
            <a:r>
              <a:rPr lang="en-US" sz="2600" dirty="0"/>
              <a:t>= $359 billion in paid hours (based on </a:t>
            </a:r>
            <a:r>
              <a:rPr lang="en-US" sz="2600" dirty="0" err="1"/>
              <a:t>avg</a:t>
            </a:r>
            <a:r>
              <a:rPr lang="en-US" sz="2600" dirty="0"/>
              <a:t> of $17.95/hour)</a:t>
            </a:r>
          </a:p>
          <a:p>
            <a:pPr marL="457200" lvl="1" indent="0">
              <a:buNone/>
            </a:pPr>
            <a:r>
              <a:rPr lang="en-US" sz="2600" dirty="0"/>
              <a:t>= approximately 400 million working days</a:t>
            </a:r>
          </a:p>
          <a:p>
            <a:pPr lvl="0"/>
            <a:r>
              <a:rPr lang="en-US" sz="2600" dirty="0"/>
              <a:t>25% of employees said that avoiding conflict led to sickness or absence from work. </a:t>
            </a:r>
          </a:p>
          <a:p>
            <a:pPr lvl="0"/>
            <a:r>
              <a:rPr lang="en-US" sz="2600" dirty="0"/>
              <a:t>nearly 10 percent reported that workplace conflict led to project failure </a:t>
            </a:r>
          </a:p>
          <a:p>
            <a:pPr lvl="0"/>
            <a:r>
              <a:rPr lang="en-US" sz="2600" dirty="0"/>
              <a:t>&gt; one-third said conflict resulted in someone leaving the company, (firing or quitting) </a:t>
            </a:r>
          </a:p>
          <a:p>
            <a:r>
              <a:rPr lang="en-US" sz="2600" dirty="0"/>
              <a:t>Replacing an employee will cost you 150 to 200% more than that employee's salary and benefits. </a:t>
            </a:r>
          </a:p>
          <a:p>
            <a:pPr>
              <a:buNone/>
            </a:pPr>
            <a:endParaRPr lang="en-US" dirty="0"/>
          </a:p>
        </p:txBody>
      </p:sp>
    </p:spTree>
    <p:extLst>
      <p:ext uri="{BB962C8B-B14F-4D97-AF65-F5344CB8AC3E}">
        <p14:creationId xmlns:p14="http://schemas.microsoft.com/office/powerpoint/2010/main" xmlns="" val="32455383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3338" y="397626"/>
            <a:ext cx="8326582" cy="998912"/>
          </a:xfrm>
        </p:spPr>
        <p:txBody>
          <a:bodyPr>
            <a:noAutofit/>
          </a:bodyPr>
          <a:lstStyle/>
          <a:p>
            <a:r>
              <a:rPr lang="en-US" sz="5400" dirty="0">
                <a:effectLst>
                  <a:outerShdw blurRad="38100" dist="38100" dir="2700000" algn="tl">
                    <a:srgbClr val="000000">
                      <a:alpha val="43137"/>
                    </a:srgbClr>
                  </a:outerShdw>
                </a:effectLst>
              </a:rPr>
              <a:t>Cost of Conflict</a:t>
            </a:r>
          </a:p>
        </p:txBody>
      </p:sp>
      <p:sp>
        <p:nvSpPr>
          <p:cNvPr id="3" name="Content Placeholder 2"/>
          <p:cNvSpPr>
            <a:spLocks noGrp="1"/>
          </p:cNvSpPr>
          <p:nvPr>
            <p:ph idx="1"/>
          </p:nvPr>
        </p:nvSpPr>
        <p:spPr>
          <a:xfrm>
            <a:off x="2460567" y="1502979"/>
            <a:ext cx="9260378" cy="4974021"/>
          </a:xfrm>
        </p:spPr>
        <p:txBody>
          <a:bodyPr>
            <a:normAutofit fontScale="92500" lnSpcReduction="10000"/>
          </a:bodyPr>
          <a:lstStyle/>
          <a:p>
            <a:r>
              <a:rPr lang="en-US" sz="3200" dirty="0"/>
              <a:t>Personally </a:t>
            </a:r>
            <a:r>
              <a:rPr lang="en-US" sz="3200" dirty="0">
                <a:solidFill>
                  <a:srgbClr val="0070C0"/>
                </a:solidFill>
              </a:rPr>
              <a:t>- Frustration, Disappointment, Burn out</a:t>
            </a:r>
          </a:p>
          <a:p>
            <a:r>
              <a:rPr lang="en-US" sz="3200" dirty="0"/>
              <a:t>Patients </a:t>
            </a:r>
            <a:r>
              <a:rPr lang="en-US" sz="3200" dirty="0">
                <a:solidFill>
                  <a:srgbClr val="0070C0"/>
                </a:solidFill>
              </a:rPr>
              <a:t>-Unsafe care</a:t>
            </a:r>
          </a:p>
          <a:p>
            <a:r>
              <a:rPr lang="en-US" sz="3200" dirty="0"/>
              <a:t>Staff </a:t>
            </a:r>
            <a:r>
              <a:rPr lang="en-US" sz="3200" dirty="0">
                <a:solidFill>
                  <a:srgbClr val="0070C0"/>
                </a:solidFill>
              </a:rPr>
              <a:t>- Disunity, loyalty, disconnect</a:t>
            </a:r>
          </a:p>
          <a:p>
            <a:r>
              <a:rPr lang="en-US" sz="3200" dirty="0"/>
              <a:t>Organization - </a:t>
            </a:r>
            <a:r>
              <a:rPr lang="en-US" sz="3200" dirty="0">
                <a:solidFill>
                  <a:srgbClr val="0070C0"/>
                </a:solidFill>
              </a:rPr>
              <a:t>Financial </a:t>
            </a:r>
          </a:p>
          <a:p>
            <a:pPr lvl="3"/>
            <a:r>
              <a:rPr lang="en-US" sz="3200" dirty="0">
                <a:solidFill>
                  <a:srgbClr val="0070C0"/>
                </a:solidFill>
              </a:rPr>
              <a:t>Lost time, lost productivity</a:t>
            </a:r>
          </a:p>
          <a:p>
            <a:pPr lvl="3"/>
            <a:r>
              <a:rPr lang="en-US" sz="3200" dirty="0">
                <a:solidFill>
                  <a:srgbClr val="0070C0"/>
                </a:solidFill>
              </a:rPr>
              <a:t>rehiring/training</a:t>
            </a:r>
          </a:p>
          <a:p>
            <a:pPr lvl="3"/>
            <a:r>
              <a:rPr lang="en-US" sz="3200" dirty="0">
                <a:solidFill>
                  <a:srgbClr val="0070C0"/>
                </a:solidFill>
              </a:rPr>
              <a:t>Legal</a:t>
            </a:r>
          </a:p>
          <a:p>
            <a:r>
              <a:rPr lang="en-US" sz="3200" dirty="0"/>
              <a:t>Families </a:t>
            </a:r>
            <a:r>
              <a:rPr lang="en-US" sz="3200" dirty="0">
                <a:solidFill>
                  <a:srgbClr val="0070C0"/>
                </a:solidFill>
              </a:rPr>
              <a:t>– Our joy at home, Our Legacy</a:t>
            </a:r>
          </a:p>
          <a:p>
            <a:r>
              <a:rPr lang="en-US" sz="3200" dirty="0"/>
              <a:t>Faith </a:t>
            </a:r>
            <a:r>
              <a:rPr lang="en-US" sz="3200" dirty="0">
                <a:solidFill>
                  <a:srgbClr val="0070C0"/>
                </a:solidFill>
              </a:rPr>
              <a:t>- Testimony</a:t>
            </a:r>
          </a:p>
        </p:txBody>
      </p:sp>
    </p:spTree>
    <p:extLst>
      <p:ext uri="{BB962C8B-B14F-4D97-AF65-F5344CB8AC3E}">
        <p14:creationId xmlns:p14="http://schemas.microsoft.com/office/powerpoint/2010/main" xmlns="" val="35229368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dirty="0">
                <a:effectLst>
                  <a:outerShdw blurRad="38100" dist="38100" dir="2700000" algn="tl">
                    <a:srgbClr val="000000">
                      <a:alpha val="43137"/>
                    </a:srgbClr>
                  </a:outerShdw>
                </a:effectLst>
              </a:rPr>
              <a:t>What to Do?</a:t>
            </a:r>
          </a:p>
        </p:txBody>
      </p:sp>
      <p:sp>
        <p:nvSpPr>
          <p:cNvPr id="5" name="Content Placeholder 4"/>
          <p:cNvSpPr>
            <a:spLocks noGrp="1"/>
          </p:cNvSpPr>
          <p:nvPr>
            <p:ph idx="1"/>
          </p:nvPr>
        </p:nvSpPr>
        <p:spPr/>
        <p:txBody>
          <a:bodyPr/>
          <a:lstStyle/>
          <a:p>
            <a:r>
              <a:rPr lang="en-US" sz="3200" dirty="0"/>
              <a:t>Foster a culture of Peace</a:t>
            </a:r>
          </a:p>
          <a:p>
            <a:r>
              <a:rPr lang="en-US" sz="3200" dirty="0"/>
              <a:t>Lead Peace</a:t>
            </a:r>
          </a:p>
          <a:p>
            <a:r>
              <a:rPr lang="en-US" sz="3200" dirty="0"/>
              <a:t>Learn your posture towards conflict</a:t>
            </a:r>
          </a:p>
          <a:p>
            <a:r>
              <a:rPr lang="en-US" sz="3200" dirty="0"/>
              <a:t>Navigate Conflict Wisely</a:t>
            </a:r>
          </a:p>
          <a:p>
            <a:pPr>
              <a:buNone/>
            </a:pPr>
            <a:endParaRPr lang="en-US" dirty="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577</TotalTime>
  <Words>1438</Words>
  <Application>Microsoft Office PowerPoint</Application>
  <PresentationFormat>Custom</PresentationFormat>
  <Paragraphs>365</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Wisp</vt:lpstr>
      <vt:lpstr>Peacemakers</vt:lpstr>
      <vt:lpstr>What does conflict look like in this room of humble,  Christ Followers?</vt:lpstr>
      <vt:lpstr>Examples of Conflicts (I’ve heard about)</vt:lpstr>
      <vt:lpstr>Objectives</vt:lpstr>
      <vt:lpstr>Why Peace?</vt:lpstr>
      <vt:lpstr>Slide 6</vt:lpstr>
      <vt:lpstr>Cost of Conflict</vt:lpstr>
      <vt:lpstr>Cost of Conflict</vt:lpstr>
      <vt:lpstr>What to Do?</vt:lpstr>
      <vt:lpstr>What Determines a  Culture of Peace vs Conflict?</vt:lpstr>
      <vt:lpstr>Components of a Culture of Peace</vt:lpstr>
      <vt:lpstr>Components of a Culture of Peace</vt:lpstr>
      <vt:lpstr>What do people want of their leaders?</vt:lpstr>
      <vt:lpstr>What does your track record say about your leadership?</vt:lpstr>
      <vt:lpstr>Approachable Leader 101</vt:lpstr>
      <vt:lpstr>Under-Protecting a Leader</vt:lpstr>
      <vt:lpstr>Over-Protecting a Leader</vt:lpstr>
      <vt:lpstr>Posture of Peace How do we approach conflict?</vt:lpstr>
      <vt:lpstr>If Conflict invokes this…</vt:lpstr>
      <vt:lpstr>How do you approach conflict?</vt:lpstr>
      <vt:lpstr>How do you want others addressing conflict with you?  Do’s and Don’ts</vt:lpstr>
      <vt:lpstr>Don’t… </vt:lpstr>
      <vt:lpstr>Do… </vt:lpstr>
      <vt:lpstr>What is your End Game</vt:lpstr>
      <vt:lpstr>unitatem in necessariis,  in non necessariis libertatem,  in omnibus caritatem </vt:lpstr>
      <vt:lpstr>Slide 26</vt:lpstr>
      <vt:lpstr>2 Extremes</vt:lpstr>
      <vt:lpstr>Navigating the “in between”</vt:lpstr>
      <vt:lpstr>Seven A’s of Confession</vt:lpstr>
      <vt:lpstr>Four Promises of Forgiveness</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Peacemakers</dc:title>
  <dc:creator>Geogy Thomas</dc:creator>
  <cp:lastModifiedBy>gthomas</cp:lastModifiedBy>
  <cp:revision>62</cp:revision>
  <dcterms:created xsi:type="dcterms:W3CDTF">2016-10-11T17:33:11Z</dcterms:created>
  <dcterms:modified xsi:type="dcterms:W3CDTF">2016-11-09T21:59:26Z</dcterms:modified>
</cp:coreProperties>
</file>