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360" r:id="rId2"/>
    <p:sldId id="261" r:id="rId3"/>
    <p:sldId id="358" r:id="rId4"/>
    <p:sldId id="359" r:id="rId5"/>
    <p:sldId id="265" r:id="rId6"/>
    <p:sldId id="266" r:id="rId7"/>
    <p:sldId id="267" r:id="rId8"/>
    <p:sldId id="324" r:id="rId9"/>
    <p:sldId id="269" r:id="rId10"/>
    <p:sldId id="271" r:id="rId11"/>
    <p:sldId id="272" r:id="rId12"/>
    <p:sldId id="273" r:id="rId13"/>
    <p:sldId id="274" r:id="rId14"/>
    <p:sldId id="275" r:id="rId15"/>
    <p:sldId id="276" r:id="rId16"/>
    <p:sldId id="277" r:id="rId17"/>
    <p:sldId id="278" r:id="rId18"/>
    <p:sldId id="279" r:id="rId19"/>
    <p:sldId id="323" r:id="rId20"/>
    <p:sldId id="281" r:id="rId21"/>
    <p:sldId id="282" r:id="rId22"/>
    <p:sldId id="283" r:id="rId23"/>
    <p:sldId id="284" r:id="rId24"/>
    <p:sldId id="285" r:id="rId25"/>
    <p:sldId id="286" r:id="rId26"/>
    <p:sldId id="322" r:id="rId27"/>
    <p:sldId id="288" r:id="rId28"/>
    <p:sldId id="321" r:id="rId29"/>
    <p:sldId id="290" r:id="rId30"/>
    <p:sldId id="291" r:id="rId31"/>
    <p:sldId id="292" r:id="rId32"/>
    <p:sldId id="320" r:id="rId33"/>
    <p:sldId id="294" r:id="rId34"/>
    <p:sldId id="296" r:id="rId35"/>
    <p:sldId id="319" r:id="rId36"/>
    <p:sldId id="298"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25" r:id="rId55"/>
    <p:sldId id="326" r:id="rId56"/>
    <p:sldId id="327" r:id="rId57"/>
    <p:sldId id="329" r:id="rId58"/>
    <p:sldId id="328"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61" r:id="rId86"/>
    <p:sldId id="363" r:id="rId87"/>
    <p:sldId id="366" r:id="rId88"/>
    <p:sldId id="364" r:id="rId89"/>
    <p:sldId id="365" r:id="rId90"/>
    <p:sldId id="357"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01E"/>
    <a:srgbClr val="B7C6D9"/>
    <a:srgbClr val="F7F9FB"/>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9" autoAdjust="0"/>
    <p:restoredTop sz="84813" autoAdjust="0"/>
  </p:normalViewPr>
  <p:slideViewPr>
    <p:cSldViewPr>
      <p:cViewPr>
        <p:scale>
          <a:sx n="75" d="100"/>
          <a:sy n="75" d="100"/>
        </p:scale>
        <p:origin x="-1232" y="-440"/>
      </p:cViewPr>
      <p:guideLst>
        <p:guide orient="horz" pos="2160"/>
        <p:guide pos="2880"/>
      </p:guideLst>
    </p:cSldViewPr>
  </p:slideViewPr>
  <p:outlineViewPr>
    <p:cViewPr>
      <p:scale>
        <a:sx n="33" d="100"/>
        <a:sy n="33" d="100"/>
      </p:scale>
      <p:origin x="0" y="50988"/>
    </p:cViewPr>
  </p:outlineViewPr>
  <p:notesTextViewPr>
    <p:cViewPr>
      <p:scale>
        <a:sx n="1" d="1"/>
        <a:sy n="1" d="1"/>
      </p:scale>
      <p:origin x="0" y="0"/>
    </p:cViewPr>
  </p:notesTextViewPr>
  <p:sorterViewPr>
    <p:cViewPr>
      <p:scale>
        <a:sx n="200" d="100"/>
        <a:sy n="200" d="100"/>
      </p:scale>
      <p:origin x="0" y="22392"/>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2667000" cy="457200"/>
          </a:xfrm>
          <a:prstGeom prst="rect">
            <a:avLst/>
          </a:prstGeom>
        </p:spPr>
        <p:txBody>
          <a:bodyPr vert="horz" lIns="91440" tIns="45720" rIns="91440" bIns="45720" rtlCol="0"/>
          <a:lstStyle>
            <a:lvl1pPr algn="l">
              <a:defRPr sz="1200"/>
            </a:lvl1pPr>
          </a:lstStyle>
          <a:p>
            <a:r>
              <a:rPr lang="en-US" dirty="0" smtClean="0"/>
              <a:t>The Spiritual History</a:t>
            </a:r>
            <a:endParaRPr lang="en-US" dirty="0"/>
          </a:p>
        </p:txBody>
      </p:sp>
      <p:sp>
        <p:nvSpPr>
          <p:cNvPr id="3" name="Date Placeholder 2"/>
          <p:cNvSpPr>
            <a:spLocks noGrp="1"/>
          </p:cNvSpPr>
          <p:nvPr>
            <p:ph type="dt" sz="quarter" idx="1"/>
          </p:nvPr>
        </p:nvSpPr>
        <p:spPr>
          <a:xfrm>
            <a:off x="3200400" y="228600"/>
            <a:ext cx="3048000" cy="457200"/>
          </a:xfrm>
          <a:prstGeom prst="rect">
            <a:avLst/>
          </a:prstGeom>
        </p:spPr>
        <p:txBody>
          <a:bodyPr vert="horz" lIns="91440" tIns="45720" rIns="91440" bIns="45720" rtlCol="0"/>
          <a:lstStyle>
            <a:lvl1pPr algn="r">
              <a:defRPr sz="1200"/>
            </a:lvl1pPr>
          </a:lstStyle>
          <a:p>
            <a:r>
              <a:rPr lang="en-US" dirty="0" smtClean="0"/>
              <a:t>Global Health Missions Conference</a:t>
            </a:r>
          </a:p>
          <a:p>
            <a:r>
              <a:rPr lang="en-US" dirty="0" smtClean="0"/>
              <a:t>Southeast Christian Church, Louisville, KY</a:t>
            </a:r>
            <a:endParaRPr lang="en-US" dirty="0"/>
          </a:p>
        </p:txBody>
      </p:sp>
      <p:sp>
        <p:nvSpPr>
          <p:cNvPr id="4" name="Footer Placeholder 3"/>
          <p:cNvSpPr>
            <a:spLocks noGrp="1"/>
          </p:cNvSpPr>
          <p:nvPr>
            <p:ph type="ftr" sz="quarter" idx="2"/>
          </p:nvPr>
        </p:nvSpPr>
        <p:spPr>
          <a:xfrm>
            <a:off x="533400" y="8458200"/>
            <a:ext cx="2667000" cy="457200"/>
          </a:xfrm>
          <a:prstGeom prst="rect">
            <a:avLst/>
          </a:prstGeom>
        </p:spPr>
        <p:txBody>
          <a:bodyPr vert="horz" lIns="91440" tIns="45720" rIns="91440" bIns="45720" rtlCol="0" anchor="b"/>
          <a:lstStyle>
            <a:lvl1pPr algn="l">
              <a:defRPr sz="1200"/>
            </a:lvl1pPr>
          </a:lstStyle>
          <a:p>
            <a:r>
              <a:rPr lang="en-US" dirty="0" smtClean="0"/>
              <a:t>Walt Larimore, MD</a:t>
            </a:r>
          </a:p>
          <a:p>
            <a:r>
              <a:rPr lang="en-US" dirty="0" err="1" smtClean="0"/>
              <a:t>www.DrWalt.com</a:t>
            </a:r>
            <a:endParaRPr lang="en-US" dirty="0"/>
          </a:p>
        </p:txBody>
      </p:sp>
      <p:sp>
        <p:nvSpPr>
          <p:cNvPr id="5" name="Slide Number Placeholder 4"/>
          <p:cNvSpPr>
            <a:spLocks noGrp="1"/>
          </p:cNvSpPr>
          <p:nvPr>
            <p:ph type="sldNum" sz="quarter" idx="3"/>
          </p:nvPr>
        </p:nvSpPr>
        <p:spPr>
          <a:xfrm>
            <a:off x="3657600" y="8458200"/>
            <a:ext cx="2667000" cy="457200"/>
          </a:xfrm>
          <a:prstGeom prst="rect">
            <a:avLst/>
          </a:prstGeom>
        </p:spPr>
        <p:txBody>
          <a:bodyPr vert="horz" lIns="91440" tIns="45720" rIns="91440" bIns="45720" rtlCol="0" anchor="b"/>
          <a:lstStyle>
            <a:lvl1pPr algn="r">
              <a:defRPr sz="1200"/>
            </a:lvl1pPr>
          </a:lstStyle>
          <a:p>
            <a:r>
              <a:rPr lang="en-US" dirty="0" smtClean="0"/>
              <a:t> Page  </a:t>
            </a:r>
            <a:fld id="{59DD167A-5484-C44E-905A-90EEB2F0DD1C}" type="slidenum">
              <a:rPr lang="en-US" smtClean="0"/>
              <a:t>‹#›</a:t>
            </a:fld>
            <a:endParaRPr lang="en-US" dirty="0"/>
          </a:p>
        </p:txBody>
      </p:sp>
    </p:spTree>
    <p:extLst>
      <p:ext uri="{BB962C8B-B14F-4D97-AF65-F5344CB8AC3E}">
        <p14:creationId xmlns:p14="http://schemas.microsoft.com/office/powerpoint/2010/main" val="177211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39F1B-E994-4E24-A651-C6331777F5CA}" type="datetimeFigureOut">
              <a:rPr lang="en-US" smtClean="0"/>
              <a:t>9/21/13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943C1-C901-4339-A302-5BBAF36618AE}" type="slidenum">
              <a:rPr lang="en-US" smtClean="0"/>
              <a:t>‹#›</a:t>
            </a:fld>
            <a:endParaRPr lang="en-US"/>
          </a:p>
        </p:txBody>
      </p:sp>
    </p:spTree>
    <p:extLst>
      <p:ext uri="{BB962C8B-B14F-4D97-AF65-F5344CB8AC3E}">
        <p14:creationId xmlns:p14="http://schemas.microsoft.com/office/powerpoint/2010/main" val="12764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Arial" pitchFamily="-84" charset="0"/>
                <a:ea typeface="Arial" pitchFamily="-84" charset="0"/>
                <a:cs typeface="Arial" pitchFamily="-84" charset="0"/>
              </a:rPr>
              <a:t>For example, patients or families may be praying for a miracle. </a:t>
            </a:r>
          </a:p>
          <a:p>
            <a:pPr marL="171450" indent="-171450">
              <a:buFont typeface="Arial"/>
              <a:buChar char="•"/>
            </a:pPr>
            <a:r>
              <a:rPr lang="en-US" sz="1200" kern="1200" dirty="0" smtClean="0">
                <a:solidFill>
                  <a:schemeClr val="tx1"/>
                </a:solidFill>
                <a:latin typeface="Arial" pitchFamily="-84" charset="0"/>
                <a:ea typeface="Arial" pitchFamily="-84" charset="0"/>
                <a:cs typeface="Arial" pitchFamily="-84" charset="0"/>
              </a:rPr>
              <a:t>“Giving up” by withdrawing life support or agreeing to hospice care may be viewed as a lack of faith or lack of belief in the healing power of God. </a:t>
            </a:r>
          </a:p>
          <a:p>
            <a:pPr marL="171450" indent="-171450">
              <a:buFont typeface="Arial"/>
              <a:buChar char="•"/>
            </a:pPr>
            <a:r>
              <a:rPr lang="en-US" sz="1200" kern="1200" dirty="0" smtClean="0">
                <a:solidFill>
                  <a:schemeClr val="tx1"/>
                </a:solidFill>
                <a:latin typeface="Arial" pitchFamily="-84" charset="0"/>
                <a:ea typeface="Arial" pitchFamily="-84" charset="0"/>
                <a:cs typeface="Arial" pitchFamily="-84" charset="0"/>
              </a:rPr>
              <a:t>If health professionals do not take a spiritual history so that patients/families feel comfortable discussing such issues openly, then situations may go on indefinitely and consume huge amounts of medical resources.</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itchFamily="34" charset="0"/>
              <a:buChar char="•"/>
            </a:pPr>
            <a:r>
              <a:rPr lang="en-US" altLang="ja-JP" dirty="0" smtClean="0"/>
              <a:t>Most healthcare professionals believe spiritual well-being is an important factor in health.</a:t>
            </a:r>
          </a:p>
          <a:p>
            <a:pPr marL="171450" indent="-171450">
              <a:lnSpc>
                <a:spcPct val="110000"/>
              </a:lnSpc>
              <a:buFont typeface="Arial" pitchFamily="34" charset="0"/>
              <a:buChar char="•"/>
            </a:pPr>
            <a:r>
              <a:rPr lang="en-US" altLang="ja-JP" dirty="0" smtClean="0"/>
              <a:t>Despite this belief, however, most report infrequent discussions of spiritual issues with patients and infrequent referrals of hospitalized patients to chaplains.</a:t>
            </a:r>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rgbClr val="000000"/>
                </a:solidFill>
                <a:latin typeface="Arial" pitchFamily="-84" charset="0"/>
                <a:ea typeface="Arial" pitchFamily="-84" charset="0"/>
                <a:cs typeface="Arial" pitchFamily="-84" charset="0"/>
              </a:rPr>
              <a:t>Data from: Ellis M, et al. Addressing spiritual concerns of patients: family physicians' attitudes and practices. </a:t>
            </a:r>
            <a:r>
              <a:rPr lang="en-US" sz="1200" i="1" kern="1200" dirty="0" smtClean="0">
                <a:solidFill>
                  <a:srgbClr val="000000"/>
                </a:solidFill>
                <a:latin typeface="Arial" pitchFamily="-84" charset="0"/>
                <a:ea typeface="Arial" pitchFamily="-84" charset="0"/>
                <a:cs typeface="Arial" pitchFamily="-84" charset="0"/>
              </a:rPr>
              <a:t>J </a:t>
            </a:r>
            <a:r>
              <a:rPr lang="en-US" sz="1200" i="1" kern="1200" dirty="0" err="1" smtClean="0">
                <a:solidFill>
                  <a:srgbClr val="000000"/>
                </a:solidFill>
                <a:latin typeface="Arial" pitchFamily="-84" charset="0"/>
                <a:ea typeface="Arial" pitchFamily="-84" charset="0"/>
                <a:cs typeface="Arial" pitchFamily="-84" charset="0"/>
              </a:rPr>
              <a:t>Fam</a:t>
            </a:r>
            <a:r>
              <a:rPr lang="en-US" sz="1200" i="1" kern="1200" dirty="0" smtClean="0">
                <a:solidFill>
                  <a:srgbClr val="000000"/>
                </a:solidFill>
                <a:latin typeface="Arial" pitchFamily="-84" charset="0"/>
                <a:ea typeface="Arial" pitchFamily="-84" charset="0"/>
                <a:cs typeface="Arial" pitchFamily="-84" charset="0"/>
              </a:rPr>
              <a:t> </a:t>
            </a:r>
            <a:r>
              <a:rPr lang="en-US" sz="1200" i="1" kern="1200" dirty="0" err="1" smtClean="0">
                <a:solidFill>
                  <a:srgbClr val="000000"/>
                </a:solidFill>
                <a:latin typeface="Arial" pitchFamily="-84" charset="0"/>
                <a:ea typeface="Arial" pitchFamily="-84" charset="0"/>
                <a:cs typeface="Arial" pitchFamily="-84" charset="0"/>
              </a:rPr>
              <a:t>Pract</a:t>
            </a:r>
            <a:r>
              <a:rPr lang="en-US" sz="1200" kern="1200" dirty="0" smtClean="0">
                <a:solidFill>
                  <a:srgbClr val="000000"/>
                </a:solidFill>
                <a:latin typeface="Arial" pitchFamily="-84" charset="0"/>
                <a:ea typeface="Arial" pitchFamily="-84" charset="0"/>
                <a:cs typeface="Arial" pitchFamily="-84" charset="0"/>
              </a:rPr>
              <a:t> 1999(Feb);48(2):105-09.</a:t>
            </a:r>
            <a:endParaRPr lang="en-US" dirty="0" smtClean="0"/>
          </a:p>
          <a:p>
            <a:r>
              <a:rPr lang="en-US" dirty="0" smtClean="0"/>
              <a:t>To Eliminate These Concerns …</a:t>
            </a:r>
          </a:p>
          <a:p>
            <a:pPr marL="514350" indent="-514350">
              <a:buFont typeface="+mj-lt"/>
              <a:buAutoNum type="arabicPeriod"/>
            </a:pPr>
            <a:r>
              <a:rPr lang="en-US" dirty="0" smtClean="0"/>
              <a:t>We’ll show you how (and why) a spiritual history can and should be taken with each and every patient of yours.</a:t>
            </a:r>
          </a:p>
          <a:p>
            <a:pPr marL="514350" indent="-514350">
              <a:buFont typeface="+mj-lt"/>
              <a:buAutoNum type="arabicPeriod"/>
            </a:pPr>
            <a:r>
              <a:rPr lang="en-US" dirty="0" smtClean="0"/>
              <a:t>We’ll show you how you (or an assistant) can take a spiritual history utilizing minimal time.</a:t>
            </a:r>
          </a:p>
          <a:p>
            <a:pPr marL="514350" indent="-514350">
              <a:buFont typeface="+mj-lt"/>
              <a:buAutoNum type="arabicPeriod"/>
            </a:pPr>
            <a:r>
              <a:rPr lang="en-US" dirty="0" smtClean="0"/>
              <a:t>In later sessions, we’ll discuss how to manage any spiritual issues that may come up.</a:t>
            </a:r>
          </a:p>
          <a:p>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19</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Arial"/>
              <a:buNone/>
            </a:pPr>
            <a:r>
              <a:rPr lang="en-US" dirty="0" smtClean="0"/>
              <a:t>Sloan continues his extremist views in a 2009 article</a:t>
            </a:r>
            <a:r>
              <a:rPr lang="en-US" baseline="0" dirty="0" smtClean="0"/>
              <a:t> in Time magazine.</a:t>
            </a:r>
            <a:endParaRPr lang="en-US" dirty="0" smtClean="0"/>
          </a:p>
          <a:p>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forum on faith and healing was hosted by Time</a:t>
            </a:r>
            <a:r>
              <a:rPr lang="en-US" baseline="0" dirty="0" smtClean="0"/>
              <a:t> reporter Alice Park. She interviewed three professionals including Richard P. Sloan, PhD.</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the Time magazine article</a:t>
            </a:r>
            <a:r>
              <a:rPr lang="en-US" baseline="0" dirty="0" smtClean="0"/>
              <a:t> Sloan is quoted as admitting, “Spirituality and religion play a substantial role in helping patients overcome discomfort. But I don’t think that it’s any business of medicine.</a:t>
            </a:r>
          </a:p>
          <a:p>
            <a:pPr marL="171450" indent="-171450">
              <a:buFont typeface="Arial"/>
              <a:buChar char="•"/>
            </a:pPr>
            <a:r>
              <a:rPr lang="en-US" baseline="0" dirty="0" smtClean="0"/>
              <a:t>Sloan goes on to say, “I don’t think it’s the doctor’s job to be in involved in that, other than to refer to a professional.</a:t>
            </a:r>
          </a:p>
          <a:p>
            <a:pPr marL="171450" indent="-171450">
              <a:buFont typeface="Arial"/>
              <a:buChar char="•"/>
            </a:pPr>
            <a:r>
              <a:rPr lang="en-US" baseline="0" dirty="0" smtClean="0"/>
              <a:t>Does he not think doctors are professionals?</a:t>
            </a:r>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24</a:t>
            </a:fld>
            <a:endParaRPr lang="en-US"/>
          </a:p>
        </p:txBody>
      </p:sp>
    </p:spTree>
    <p:extLst>
      <p:ext uri="{BB962C8B-B14F-4D97-AF65-F5344CB8AC3E}">
        <p14:creationId xmlns:p14="http://schemas.microsoft.com/office/powerpoint/2010/main" val="56713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Ms. Park then said, “So doctors should not be taking spiritual</a:t>
            </a:r>
            <a:r>
              <a:rPr lang="en-US" baseline="0" dirty="0" smtClean="0"/>
              <a:t> histories?” Dr. Sloan answered, “I don’t think they should be taking spiritual histories.”</a:t>
            </a:r>
            <a:endParaRPr lang="en-US" dirty="0" smtClean="0"/>
          </a:p>
          <a:p>
            <a:pPr marL="171450" indent="-171450">
              <a:buFont typeface="Arial"/>
              <a:buChar char="•"/>
            </a:pPr>
            <a:r>
              <a:rPr lang="en-US" dirty="0" smtClean="0"/>
              <a:t>Dr. Sloan, as we discussed in an earlier session, holds a very strong opinion – and one that is not rare in academic circles, especially</a:t>
            </a:r>
            <a:r>
              <a:rPr lang="en-US" baseline="0" dirty="0" smtClean="0"/>
              <a:t> among mental and behavioral health professionals</a:t>
            </a:r>
            <a:r>
              <a:rPr lang="en-US" dirty="0" smtClean="0"/>
              <a:t>.</a:t>
            </a:r>
          </a:p>
          <a:p>
            <a:pPr marL="171450" indent="-171450">
              <a:buFont typeface="Arial"/>
              <a:buChar char="•"/>
            </a:pPr>
            <a:r>
              <a:rPr lang="en-US" dirty="0" smtClean="0"/>
              <a:t>However, we believe his opinion is NOT evidence based and is in the minority.</a:t>
            </a:r>
          </a:p>
          <a:p>
            <a:pPr marL="171450" indent="-171450">
              <a:buFont typeface="Arial"/>
              <a:buChar char="•"/>
            </a:pPr>
            <a:r>
              <a:rPr lang="en-US" dirty="0" smtClean="0"/>
              <a:t>So, on what basis do we recommend you consider taking a spiritual history from most if not all of your patients?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25</a:t>
            </a:fld>
            <a:endParaRPr lang="en-US"/>
          </a:p>
        </p:txBody>
      </p:sp>
    </p:spTree>
    <p:extLst>
      <p:ext uri="{BB962C8B-B14F-4D97-AF65-F5344CB8AC3E}">
        <p14:creationId xmlns:p14="http://schemas.microsoft.com/office/powerpoint/2010/main" val="218622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26</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We suggest</a:t>
            </a:r>
            <a:r>
              <a:rPr lang="en-US" baseline="0" dirty="0" smtClean="0"/>
              <a:t> there are at least five evidence-based reasons you should learn to take a spiritual history with your patients.</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28</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29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Arial"/>
              <a:buChar char="•"/>
            </a:pPr>
            <a:r>
              <a:rPr lang="en-US" dirty="0" smtClean="0"/>
              <a:t> In general, the public appears to view and value spirituality as a central factor in their lives, especially when they are facing illness, and…</a:t>
            </a:r>
          </a:p>
          <a:p>
            <a:pPr>
              <a:lnSpc>
                <a:spcPct val="90000"/>
              </a:lnSpc>
              <a:buFont typeface="Arial"/>
              <a:buChar char="•"/>
            </a:pPr>
            <a:r>
              <a:rPr lang="en-US" dirty="0" smtClean="0"/>
              <a:t> Desires for healthcare professionals to inquire about beliefs that are important to them.</a:t>
            </a:r>
            <a:endParaRPr lang="en-US" altLang="ja-JP" dirty="0" smtClean="0">
              <a:solidFill>
                <a:srgbClr val="000000"/>
              </a:solidFill>
            </a:endParaRPr>
          </a:p>
          <a:p>
            <a:endParaRPr lang="en-US" dirty="0" smtClean="0"/>
          </a:p>
          <a:p>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32</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And about 1400, or about 61%,</a:t>
            </a:r>
            <a:r>
              <a:rPr lang="en-US" baseline="0" dirty="0" smtClean="0"/>
              <a:t> of these studies were rated high or higher quality studies (greater than 7/10 on the Cooper Rating Scale). </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WALT</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Matthews goes on to point out, “We</a:t>
            </a:r>
            <a:r>
              <a:rPr lang="en-US" baseline="0" dirty="0" smtClean="0"/>
              <a:t> haven’t shown that being a devout Christian will make you healthier than being a devout Buddhist. </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35</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40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41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42</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r>
              <a:rPr lang="en-US" altLang="ja-JP" dirty="0" smtClean="0"/>
              <a:t>Religious factors included:</a:t>
            </a:r>
          </a:p>
          <a:p>
            <a:pPr marL="628650" lvl="1" indent="-171450">
              <a:lnSpc>
                <a:spcPct val="110000"/>
              </a:lnSpc>
              <a:spcBef>
                <a:spcPts val="0"/>
              </a:spcBef>
              <a:buFont typeface="Arial"/>
              <a:buChar char="•"/>
            </a:pPr>
            <a:r>
              <a:rPr lang="en-US" dirty="0" smtClean="0"/>
              <a:t>frequency of religious attendance,</a:t>
            </a:r>
          </a:p>
          <a:p>
            <a:pPr marL="628650" lvl="1" indent="-171450">
              <a:lnSpc>
                <a:spcPct val="110000"/>
              </a:lnSpc>
              <a:spcBef>
                <a:spcPts val="0"/>
              </a:spcBef>
              <a:buFont typeface="Arial"/>
              <a:buChar char="•"/>
            </a:pPr>
            <a:r>
              <a:rPr lang="en-US" dirty="0" smtClean="0"/>
              <a:t>private religious involvement, and </a:t>
            </a:r>
          </a:p>
          <a:p>
            <a:pPr marL="628650" lvl="1" indent="-171450">
              <a:lnSpc>
                <a:spcPct val="110000"/>
              </a:lnSpc>
              <a:spcBef>
                <a:spcPts val="0"/>
              </a:spcBef>
              <a:buFont typeface="Arial"/>
              <a:buChar char="•"/>
            </a:pPr>
            <a:r>
              <a:rPr lang="en-US" dirty="0" smtClean="0"/>
              <a:t>relying on one's religious beliefs as a source of strength and coping.</a:t>
            </a:r>
          </a:p>
          <a:p>
            <a:pPr lvl="1">
              <a:lnSpc>
                <a:spcPct val="110000"/>
              </a:lnSpc>
              <a:spcBef>
                <a:spcPts val="0"/>
              </a:spcBef>
            </a:pPr>
            <a:endParaRPr lang="en-US" altLang="ja-JP" dirty="0" smtClean="0"/>
          </a:p>
          <a:p>
            <a:pPr marL="0" indent="0">
              <a:lnSpc>
                <a:spcPct val="110000"/>
              </a:lnSpc>
              <a:spcBef>
                <a:spcPts val="0"/>
              </a:spcBef>
              <a:buNone/>
            </a:pPr>
            <a:r>
              <a:rPr lang="en-US" altLang="ja-JP" dirty="0" smtClean="0"/>
              <a:t>In particular, studies were highlighted that examined the role of religious commitment and religious involvement in:</a:t>
            </a:r>
          </a:p>
          <a:p>
            <a:pPr marL="628650" lvl="1" indent="-171450">
              <a:lnSpc>
                <a:spcPct val="110000"/>
              </a:lnSpc>
              <a:spcBef>
                <a:spcPts val="0"/>
              </a:spcBef>
              <a:buFont typeface="Arial"/>
              <a:buChar char="•"/>
            </a:pPr>
            <a:r>
              <a:rPr lang="en-US" dirty="0" smtClean="0"/>
              <a:t>the prevention of illness, </a:t>
            </a:r>
          </a:p>
          <a:p>
            <a:pPr marL="628650" lvl="1" indent="-171450">
              <a:lnSpc>
                <a:spcPct val="110000"/>
              </a:lnSpc>
              <a:spcBef>
                <a:spcPts val="0"/>
              </a:spcBef>
              <a:buFont typeface="Arial"/>
              <a:buChar char="•"/>
            </a:pPr>
            <a:r>
              <a:rPr lang="en-US" dirty="0" smtClean="0"/>
              <a:t>coping with illness that had already arisen, and </a:t>
            </a:r>
          </a:p>
          <a:p>
            <a:pPr marL="628650" lvl="1" indent="-171450">
              <a:lnSpc>
                <a:spcPct val="110000"/>
              </a:lnSpc>
              <a:spcBef>
                <a:spcPts val="0"/>
              </a:spcBef>
              <a:buFont typeface="Arial"/>
              <a:buChar char="•"/>
            </a:pPr>
            <a:r>
              <a:rPr lang="en-US" dirty="0" smtClean="0"/>
              <a:t>recovery from illness.</a:t>
            </a:r>
          </a:p>
        </p:txBody>
      </p:sp>
      <p:sp>
        <p:nvSpPr>
          <p:cNvPr id="4" name="Slide Number Placeholder 3"/>
          <p:cNvSpPr>
            <a:spLocks noGrp="1"/>
          </p:cNvSpPr>
          <p:nvPr>
            <p:ph type="sldNum" sz="quarter" idx="10"/>
          </p:nvPr>
        </p:nvSpPr>
        <p:spPr/>
        <p:txBody>
          <a:bodyPr/>
          <a:lstStyle/>
          <a:p>
            <a:fld id="{905943C1-C901-4339-A302-5BBAF36618AE}" type="slidenum">
              <a:rPr lang="en-US" smtClean="0"/>
              <a:t>43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smtClean="0">
                <a:solidFill>
                  <a:schemeClr val="tx1"/>
                </a:solidFill>
                <a:latin typeface="Arial" pitchFamily="-84" charset="0"/>
                <a:ea typeface="Arial" pitchFamily="-84" charset="0"/>
                <a:cs typeface="Arial" pitchFamily="-84" charset="0"/>
              </a:rPr>
              <a:t>WALT</a:t>
            </a:r>
          </a:p>
          <a:p>
            <a:pPr marL="171450" indent="-171450">
              <a:buFont typeface="Arial"/>
              <a:buChar char="•"/>
            </a:pPr>
            <a:r>
              <a:rPr lang="en-US" sz="1200" kern="1200" dirty="0" smtClean="0">
                <a:solidFill>
                  <a:schemeClr val="tx1"/>
                </a:solidFill>
                <a:latin typeface="Arial" pitchFamily="-84" charset="0"/>
                <a:ea typeface="Arial" pitchFamily="-84" charset="0"/>
                <a:cs typeface="Arial" pitchFamily="-84" charset="0"/>
              </a:rPr>
              <a:t>There are many practical reasons why addressing spiritual issues in clinical practice is important. </a:t>
            </a:r>
          </a:p>
          <a:p>
            <a:pPr marL="171450" indent="-171450">
              <a:buFont typeface="Arial"/>
              <a:buChar char="•"/>
            </a:pPr>
            <a:r>
              <a:rPr lang="en-US" sz="1200" kern="1200" dirty="0" smtClean="0">
                <a:solidFill>
                  <a:schemeClr val="tx1"/>
                </a:solidFill>
                <a:latin typeface="Arial" pitchFamily="-84" charset="0"/>
                <a:ea typeface="Arial" pitchFamily="-84" charset="0"/>
                <a:cs typeface="Arial" pitchFamily="-84" charset="0"/>
              </a:rPr>
              <a:t>Here are a few</a:t>
            </a:r>
            <a:r>
              <a:rPr lang="en-US" sz="1200" u="sng" kern="1200" dirty="0" smtClean="0">
                <a:solidFill>
                  <a:schemeClr val="tx1"/>
                </a:solidFill>
                <a:latin typeface="Arial" pitchFamily="-84" charset="0"/>
                <a:ea typeface="Arial" pitchFamily="-84" charset="0"/>
                <a:cs typeface="Arial" pitchFamily="-84" charset="0"/>
              </a:rPr>
              <a:t> (and these are not exhaustive).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“If</a:t>
            </a:r>
            <a:r>
              <a:rPr lang="en-US" baseline="0" dirty="0" smtClean="0"/>
              <a:t> we had a single pill that did these three things, it would outsell Viagra.” </a:t>
            </a:r>
          </a:p>
          <a:p>
            <a:pPr marL="171450" indent="-171450">
              <a:buFont typeface="Arial"/>
              <a:buChar char="•"/>
            </a:pPr>
            <a:r>
              <a:rPr lang="en-US" baseline="0" dirty="0" smtClean="0"/>
              <a:t>Walt Larimore, MD</a:t>
            </a:r>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dirty="0" smtClean="0"/>
              <a:t>And we believe that a spiritual history is one of these “small changes.”</a:t>
            </a:r>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In the 1990’s,</a:t>
            </a:r>
            <a:r>
              <a:rPr lang="en-US" altLang="ja-JP" baseline="0" dirty="0" smtClean="0"/>
              <a:t> p</a:t>
            </a:r>
            <a:r>
              <a:rPr lang="en-US" altLang="ja-JP" dirty="0" smtClean="0"/>
              <a:t>rofessional organizations increasingly called for greater sensitivity and better training of clinicians concerning the management of religious and spiritual issues in the assessment and treatment of patients.</a:t>
            </a:r>
          </a:p>
          <a:p>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Professional organizations increasingly are calling for greater sensitivity and better training of clinicians concerning the management of religious and spiritual issues in the assessment and treatment of patients.</a:t>
            </a:r>
          </a:p>
          <a:p>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84" charset="0"/>
                <a:ea typeface="ＭＳ Ｐゴシック" charset="0"/>
                <a:cs typeface="Arial" pitchFamily="-84" charset="0"/>
              </a:rPr>
              <a:t>The Joint Commission. Advancing Effective Communication, Cultural Competence, and Patient- and Family-Centered Care: A Roadmap for Hospitals. Oakbrook Terrace, Ill.: The Joint Commission; 2010.</a:t>
            </a:r>
          </a:p>
          <a:p>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49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50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51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52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t>53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Harold Koenig, MD, is a psychiatrist at Duke</a:t>
            </a:r>
            <a:r>
              <a:rPr lang="en-US" baseline="0" dirty="0" smtClean="0"/>
              <a:t> </a:t>
            </a:r>
            <a:r>
              <a:rPr lang="en-US" dirty="0" smtClean="0"/>
              <a:t>and one of</a:t>
            </a:r>
            <a:r>
              <a:rPr lang="en-US" baseline="0" dirty="0" smtClean="0"/>
              <a:t> the leading researchers on the relationships between religion/spirituality and health. In a 2012 systematic review, titled, “Religion, Spirituality, and Health: The Research and Clinical Implications,” wrote …</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Most healthcare professionals find it easiest and most comfortable to include three or four spiritual assessment questions during their social history – when asking about marriage, work, tobacco use, alcohol use, drug use, etc.</a:t>
            </a:r>
          </a:p>
          <a:p>
            <a:pPr marL="171450" indent="-171450">
              <a:buFont typeface="Arial"/>
              <a:buChar char="•"/>
            </a:pPr>
            <a:r>
              <a:rPr lang="en-US" dirty="0" smtClean="0"/>
              <a:t>From the following examples, see if you can come up with a few questions that you might be comfortable incorporating into your practice.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54</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Arial" pitchFamily="-84" charset="0"/>
                <a:ea typeface="ＭＳ Ｐゴシック" charset="0"/>
                <a:cs typeface="Arial" pitchFamily="-84" charset="0"/>
              </a:rPr>
              <a:t>Saguil</a:t>
            </a:r>
            <a:r>
              <a:rPr lang="en-US" sz="1200" kern="1200" dirty="0" smtClean="0">
                <a:solidFill>
                  <a:schemeClr val="tx1"/>
                </a:solidFill>
                <a:latin typeface="Arial" pitchFamily="-84" charset="0"/>
                <a:ea typeface="ＭＳ Ｐゴシック" charset="0"/>
                <a:cs typeface="Arial" pitchFamily="-84" charset="0"/>
              </a:rPr>
              <a:t> A, et al. The Spiritual Assessment. </a:t>
            </a:r>
            <a:r>
              <a:rPr lang="es-ES_tradnl" sz="1200" i="1" kern="1200" dirty="0" smtClean="0">
                <a:solidFill>
                  <a:schemeClr val="tx1"/>
                </a:solidFill>
                <a:latin typeface="Arial" pitchFamily="-84" charset="0"/>
                <a:ea typeface="ＭＳ Ｐゴシック" charset="0"/>
                <a:cs typeface="Arial" pitchFamily="-84" charset="0"/>
              </a:rPr>
              <a:t>Am </a:t>
            </a:r>
            <a:r>
              <a:rPr lang="es-ES_tradnl" sz="1200" i="1" kern="1200" dirty="0" err="1" smtClean="0">
                <a:solidFill>
                  <a:schemeClr val="tx1"/>
                </a:solidFill>
                <a:latin typeface="Arial" pitchFamily="-84" charset="0"/>
                <a:ea typeface="ＭＳ Ｐゴシック" charset="0"/>
                <a:cs typeface="Arial" pitchFamily="-84" charset="0"/>
              </a:rPr>
              <a:t>Fam</a:t>
            </a:r>
            <a:r>
              <a:rPr lang="es-ES_tradnl" sz="1200" i="1" kern="1200" dirty="0" smtClean="0">
                <a:solidFill>
                  <a:schemeClr val="tx1"/>
                </a:solidFill>
                <a:latin typeface="Arial" pitchFamily="-84" charset="0"/>
                <a:ea typeface="ＭＳ Ｐゴシック" charset="0"/>
                <a:cs typeface="Arial" pitchFamily="-84" charset="0"/>
              </a:rPr>
              <a:t> </a:t>
            </a:r>
            <a:r>
              <a:rPr lang="es-ES_tradnl" sz="1200" i="1" kern="1200" dirty="0" err="1" smtClean="0">
                <a:solidFill>
                  <a:schemeClr val="tx1"/>
                </a:solidFill>
                <a:latin typeface="Arial" pitchFamily="-84" charset="0"/>
                <a:ea typeface="ＭＳ Ｐゴシック" charset="0"/>
                <a:cs typeface="Arial" pitchFamily="-84" charset="0"/>
              </a:rPr>
              <a:t>Physician</a:t>
            </a:r>
            <a:r>
              <a:rPr lang="es-ES_tradnl" sz="1200" kern="1200" dirty="0" smtClean="0">
                <a:solidFill>
                  <a:schemeClr val="tx1"/>
                </a:solidFill>
                <a:latin typeface="Arial" pitchFamily="-84" charset="0"/>
                <a:ea typeface="ＭＳ Ｐゴシック" charset="0"/>
                <a:cs typeface="Arial" pitchFamily="-84" charset="0"/>
              </a:rPr>
              <a:t> 2012;86(6):546-550.</a:t>
            </a:r>
            <a:endParaRPr lang="en-US" sz="1200" kern="1200" dirty="0" smtClean="0">
              <a:solidFill>
                <a:schemeClr val="tx1"/>
              </a:solidFill>
              <a:latin typeface="Arial" pitchFamily="-84" charset="0"/>
              <a:ea typeface="ＭＳ Ｐゴシック"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69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dirty="0" smtClean="0"/>
              <a:t>For instance, patients of the Jehovah's Witness tradition tend to refuse blood transfusion; </a:t>
            </a:r>
          </a:p>
          <a:p>
            <a:pPr marL="171450" lvl="0" indent="-171450">
              <a:buFont typeface="Arial"/>
              <a:buChar char="•"/>
            </a:pPr>
            <a:r>
              <a:rPr lang="en-US" dirty="0" smtClean="0"/>
              <a:t>Believers in faith healing may delay traditional medical care in hopes of a miracle; and </a:t>
            </a:r>
          </a:p>
          <a:p>
            <a:pPr marL="171450" lvl="0" indent="-171450">
              <a:buFont typeface="Arial"/>
              <a:buChar char="•"/>
            </a:pPr>
            <a:r>
              <a:rPr lang="en-US" dirty="0" smtClean="0"/>
              <a:t>Muslim and Hindu women tend to decline sensitive (and sometimes general) examinations by male physicians. </a:t>
            </a:r>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Also, many Muslims fast during Ramadan, which may affect glucose control and other physiologic factors in the ambulatory and inpatient settings. </a:t>
            </a:r>
          </a:p>
          <a:p>
            <a:pPr marL="171450" indent="-171450">
              <a:buFont typeface="Arial"/>
              <a:buChar char="•"/>
            </a:pPr>
            <a:r>
              <a:rPr lang="en-US" dirty="0" smtClean="0"/>
              <a:t>Persons of some faiths observe strict dietary codes, such as halal and kosher laws, which may require physicians to alter traditional nutrition counseling.</a:t>
            </a:r>
          </a:p>
          <a:p>
            <a:pPr marL="171450" indent="-171450">
              <a:buFont typeface="Arial"/>
              <a:buChar char="•"/>
            </a:pPr>
            <a:r>
              <a:rPr lang="en-US" dirty="0" smtClean="0"/>
              <a:t>It is important to remember, however, that patients may not adhere to each specific belief of their faith.</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BILL</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88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BILL</a:t>
            </a: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90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13</a:t>
            </a:fld>
            <a:endParaRPr lang="en-US"/>
          </a:p>
        </p:txBody>
      </p:sp>
    </p:spTree>
    <p:extLst>
      <p:ext uri="{BB962C8B-B14F-4D97-AF65-F5344CB8AC3E}">
        <p14:creationId xmlns:p14="http://schemas.microsoft.com/office/powerpoint/2010/main" val="184828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M:\Grace Prescriptions\Powerpoints\Blank 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6172199" y="685800"/>
            <a:ext cx="2743201" cy="5083175"/>
          </a:xfrm>
        </p:spPr>
        <p:txBody>
          <a:bodyPr anchor="t">
            <a:normAutofit/>
          </a:bodyPr>
          <a:lstStyle>
            <a:lvl1pPr algn="ctr">
              <a:defRPr sz="3500" b="1" cap="none" baseline="0">
                <a:latin typeface="Trebuchet MS" pitchFamily="34" charset="0"/>
              </a:defRPr>
            </a:lvl1pPr>
          </a:lstStyle>
          <a:p>
            <a:endParaRPr lang="en-US" dirty="0"/>
          </a:p>
        </p:txBody>
      </p:sp>
    </p:spTree>
    <p:extLst>
      <p:ext uri="{BB962C8B-B14F-4D97-AF65-F5344CB8AC3E}">
        <p14:creationId xmlns:p14="http://schemas.microsoft.com/office/powerpoint/2010/main" val="170877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147572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050" name="Picture 2" descr="M:\Grace Prescriptions\Powerpoints\Slide Design\Background Onl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66" y="0"/>
            <a:ext cx="9159766" cy="68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1194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712"/>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8543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2438400"/>
            <a:ext cx="9147175" cy="1063625"/>
            <a:chOff x="-2" y="1536"/>
            <a:chExt cx="5762" cy="670"/>
          </a:xfrm>
        </p:grpSpPr>
        <p:grpSp>
          <p:nvGrpSpPr>
            <p:cNvPr id="5" name="Group 1027"/>
            <p:cNvGrpSpPr>
              <a:grpSpLocks/>
            </p:cNvGrpSpPr>
            <p:nvPr/>
          </p:nvGrpSpPr>
          <p:grpSpPr bwMode="auto">
            <a:xfrm flipH="1">
              <a:off x="-2" y="1562"/>
              <a:ext cx="5763" cy="661"/>
              <a:chOff x="-3" y="1562"/>
              <a:chExt cx="5763" cy="661"/>
            </a:xfrm>
          </p:grpSpPr>
          <p:sp>
            <p:nvSpPr>
              <p:cNvPr id="8" name="Freeform 1028"/>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029"/>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030"/>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1031"/>
              <p:cNvSpPr>
                <a:spLocks/>
              </p:cNvSpPr>
              <p:nvPr/>
            </p:nvSpPr>
            <p:spPr bwMode="ltGray">
              <a:xfrm rot="-5400000">
                <a:off x="-58" y="1776"/>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32"/>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033"/>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34"/>
              <p:cNvSpPr>
                <a:spLocks/>
              </p:cNvSpPr>
              <p:nvPr/>
            </p:nvSpPr>
            <p:spPr bwMode="ltGray">
              <a:xfrm rot="-5400000">
                <a:off x="154" y="1750"/>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35"/>
              <p:cNvSpPr>
                <a:spLocks/>
              </p:cNvSpPr>
              <p:nvPr/>
            </p:nvSpPr>
            <p:spPr bwMode="ltGray">
              <a:xfrm rot="-5400000">
                <a:off x="3188"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036"/>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037"/>
              <p:cNvSpPr>
                <a:spLocks/>
              </p:cNvSpPr>
              <p:nvPr/>
            </p:nvSpPr>
            <p:spPr bwMode="ltGray">
              <a:xfrm rot="-5400000">
                <a:off x="1828" y="1771"/>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038"/>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39"/>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040"/>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041"/>
              <p:cNvSpPr>
                <a:spLocks/>
              </p:cNvSpPr>
              <p:nvPr/>
            </p:nvSpPr>
            <p:spPr bwMode="ltGray">
              <a:xfrm rot="-5400000">
                <a:off x="4054"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042"/>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043"/>
              <p:cNvSpPr>
                <a:spLocks/>
              </p:cNvSpPr>
              <p:nvPr/>
            </p:nvSpPr>
            <p:spPr bwMode="ltGray">
              <a:xfrm rot="-5400000">
                <a:off x="4560" y="1760"/>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1044"/>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1045"/>
              <p:cNvSpPr>
                <a:spLocks/>
              </p:cNvSpPr>
              <p:nvPr/>
            </p:nvSpPr>
            <p:spPr bwMode="ltGray">
              <a:xfrm rot="-5400000">
                <a:off x="5060"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1046"/>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1047"/>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1048"/>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248857" name="Rectangle 1049"/>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248858" name="Rectangle 1050"/>
          <p:cNvSpPr>
            <a:spLocks noGrp="1" noChangeArrowheads="1"/>
          </p:cNvSpPr>
          <p:nvPr>
            <p:ph type="subTitle" idx="1"/>
          </p:nvPr>
        </p:nvSpPr>
        <p:spPr>
          <a:xfrm>
            <a:off x="1166813" y="3886200"/>
            <a:ext cx="6400800" cy="1752600"/>
          </a:xfrm>
        </p:spPr>
        <p:txBody>
          <a:bodyPr/>
          <a:lstStyle>
            <a:lvl1pPr marL="0" indent="0">
              <a:buFont typeface="Wingdings" pitchFamily="-65" charset="2"/>
              <a:buNone/>
              <a:defRPr/>
            </a:lvl1pPr>
          </a:lstStyle>
          <a:p>
            <a:r>
              <a:rPr lang="en-US"/>
              <a:t>Click to edit Master subtitle style</a:t>
            </a:r>
          </a:p>
        </p:txBody>
      </p:sp>
      <p:sp>
        <p:nvSpPr>
          <p:cNvPr id="27" name="Rectangle 1051"/>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endParaRPr lang="en-US"/>
          </a:p>
        </p:txBody>
      </p:sp>
      <p:sp>
        <p:nvSpPr>
          <p:cNvPr id="28" name="Rectangle 1052"/>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endParaRPr lang="en-US"/>
          </a:p>
        </p:txBody>
      </p:sp>
      <p:sp>
        <p:nvSpPr>
          <p:cNvPr id="29" name="Rectangle 1053"/>
          <p:cNvSpPr>
            <a:spLocks noGrp="1" noChangeArrowheads="1"/>
          </p:cNvSpPr>
          <p:nvPr>
            <p:ph type="sldNum" sz="quarter" idx="12"/>
          </p:nvPr>
        </p:nvSpPr>
        <p:spPr>
          <a:xfrm>
            <a:off x="7010400" y="6248400"/>
            <a:ext cx="1905000" cy="457200"/>
          </a:xfrm>
          <a:prstGeom prst="rect">
            <a:avLst/>
          </a:prstGeom>
        </p:spPr>
        <p:txBody>
          <a:bodyPr/>
          <a:lstStyle>
            <a:lvl1pPr>
              <a:defRPr sz="1400" smtClean="0">
                <a:solidFill>
                  <a:srgbClr val="000000"/>
                </a:solidFill>
              </a:defRPr>
            </a:lvl1pPr>
          </a:lstStyle>
          <a:p>
            <a:pPr>
              <a:defRPr/>
            </a:pPr>
            <a:fld id="{7E06D7E4-5E1F-3E4C-800B-C3195500B395}" type="slidenum">
              <a:rPr lang="en-US"/>
              <a:pPr>
                <a:defRPr/>
              </a:pPr>
              <a:t>‹#›</a:t>
            </a:fld>
            <a:endParaRPr lang="en-US"/>
          </a:p>
        </p:txBody>
      </p:sp>
    </p:spTree>
    <p:extLst>
      <p:ext uri="{BB962C8B-B14F-4D97-AF65-F5344CB8AC3E}">
        <p14:creationId xmlns:p14="http://schemas.microsoft.com/office/powerpoint/2010/main" val="3732472797"/>
      </p:ext>
    </p:extLst>
  </p:cSld>
  <p:clrMapOvr>
    <a:masterClrMapping/>
  </p:clrMapOvr>
  <p:transition xmlns:p14="http://schemas.microsoft.com/office/powerpoint/2010/mai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spcBef>
                <a:spcPts val="1500"/>
              </a:spcBef>
              <a:defRPr sz="2800"/>
            </a:lvl1pPr>
            <a:lvl2pPr>
              <a:spcBef>
                <a:spcPts val="1500"/>
              </a:spcBef>
              <a:defRPr sz="2600"/>
            </a:lvl2pPr>
            <a:lvl3pPr>
              <a:spcBef>
                <a:spcPts val="1500"/>
              </a:spcBef>
              <a:defRPr/>
            </a:lvl3pPr>
            <a:lvl4pPr>
              <a:spcBef>
                <a:spcPts val="1500"/>
              </a:spcBef>
              <a:defRPr/>
            </a:lvl4pPr>
            <a:lvl5pPr>
              <a:spcBef>
                <a:spcPts val="1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24753438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26" name="Picture 2" descr="M:\Grace Prescriptions\Powerpoints\Blank 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72199" y="685800"/>
            <a:ext cx="2743201" cy="5083175"/>
          </a:xfrm>
        </p:spPr>
        <p:txBody>
          <a:bodyPr anchor="t">
            <a:normAutofit/>
          </a:bodyPr>
          <a:lstStyle>
            <a:lvl1pPr algn="ctr">
              <a:defRPr sz="3500" b="1" cap="none" baseline="0">
                <a:latin typeface="Trebuchet MS" pitchFamily="34" charset="0"/>
              </a:defRPr>
            </a:lvl1pPr>
          </a:lstStyle>
          <a:p>
            <a:endParaRPr lang="en-US" dirty="0"/>
          </a:p>
        </p:txBody>
      </p:sp>
    </p:spTree>
    <p:extLst>
      <p:ext uri="{BB962C8B-B14F-4D97-AF65-F5344CB8AC3E}">
        <p14:creationId xmlns:p14="http://schemas.microsoft.com/office/powerpoint/2010/main" val="5142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299858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7432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225504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pic>
        <p:nvPicPr>
          <p:cNvPr id="1026" name="Picture 2" descr="M:\Grace Prescriptions\Powerpoints\Blank Slide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4400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4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13025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9B00D3-2F86-4D75-AB98-B89F27DC02CB}" type="datetimeFigureOut">
              <a:rPr lang="en-US" smtClean="0"/>
              <a:t>9/21/13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88262A-8B71-472C-A765-E87799AC6610}" type="slidenum">
              <a:rPr lang="en-US" smtClean="0"/>
              <a:t>‹#›</a:t>
            </a:fld>
            <a:endParaRPr lang="en-US"/>
          </a:p>
        </p:txBody>
      </p:sp>
    </p:spTree>
    <p:extLst>
      <p:ext uri="{BB962C8B-B14F-4D97-AF65-F5344CB8AC3E}">
        <p14:creationId xmlns:p14="http://schemas.microsoft.com/office/powerpoint/2010/main" val="1818085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0" y="171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457200" y="1295400"/>
            <a:ext cx="82296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07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Walt.com/blog" TargetMode="External"/><Relationship Id="rId3" Type="http://schemas.openxmlformats.org/officeDocument/2006/relationships/hyperlink" Target="http://www.Devotional.DrWal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5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633DFF75-B823-144F-A590-41B0597DA5F8}" type="slidenum">
              <a:rPr lang="en-US" sz="1400" b="0">
                <a:solidFill>
                  <a:srgbClr val="000000"/>
                </a:solidFill>
                <a:latin typeface="Arial" charset="0"/>
              </a:rPr>
              <a:pPr/>
              <a:t>1</a:t>
            </a:fld>
            <a:endParaRPr lang="en-US" sz="1400" b="0">
              <a:solidFill>
                <a:srgbClr val="000000"/>
              </a:solidFill>
              <a:latin typeface="Arial" charset="0"/>
            </a:endParaRPr>
          </a:p>
        </p:txBody>
      </p:sp>
      <p:sp>
        <p:nvSpPr>
          <p:cNvPr id="15362" name="Rectangle 2"/>
          <p:cNvSpPr>
            <a:spLocks noGrp="1" noChangeArrowheads="1"/>
          </p:cNvSpPr>
          <p:nvPr>
            <p:ph type="ctrTitle"/>
          </p:nvPr>
        </p:nvSpPr>
        <p:spPr>
          <a:xfrm>
            <a:off x="304800" y="838200"/>
            <a:ext cx="8610600" cy="1143000"/>
          </a:xfrm>
        </p:spPr>
        <p:txBody>
          <a:bodyPr>
            <a:normAutofit fontScale="90000"/>
          </a:bodyPr>
          <a:lstStyle/>
          <a:p>
            <a:pPr algn="ctr">
              <a:lnSpc>
                <a:spcPct val="80000"/>
              </a:lnSpc>
            </a:pPr>
            <a:r>
              <a:rPr lang="en-US" sz="7800">
                <a:latin typeface="Times New Roman" charset="0"/>
                <a:ea typeface="ＭＳ Ｐゴシック" charset="0"/>
                <a:cs typeface="ＭＳ Ｐゴシック" charset="0"/>
              </a:rPr>
              <a:t>The Spiritual History</a:t>
            </a:r>
          </a:p>
        </p:txBody>
      </p:sp>
      <p:sp>
        <p:nvSpPr>
          <p:cNvPr id="15363" name="Text Box 3"/>
          <p:cNvSpPr txBox="1">
            <a:spLocks noChangeArrowheads="1"/>
          </p:cNvSpPr>
          <p:nvPr/>
        </p:nvSpPr>
        <p:spPr bwMode="auto">
          <a:xfrm>
            <a:off x="457200" y="5168900"/>
            <a:ext cx="8305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spcAft>
                <a:spcPts val="1200"/>
              </a:spcAft>
            </a:pPr>
            <a:r>
              <a:rPr lang="en-US" sz="3200" b="0"/>
              <a:t>Walter L. Larimore, M.D.</a:t>
            </a:r>
          </a:p>
          <a:p>
            <a:pPr algn="ctr">
              <a:spcBef>
                <a:spcPts val="600"/>
              </a:spcBef>
            </a:pPr>
            <a:r>
              <a:rPr lang="en-US" sz="2000" b="0" i="1"/>
              <a:t>Clinical Professor, In His Image Family Medicine Residency, Tulsa, OK</a:t>
            </a:r>
          </a:p>
          <a:p>
            <a:pPr algn="ctr">
              <a:spcBef>
                <a:spcPts val="600"/>
              </a:spcBef>
            </a:pPr>
            <a:r>
              <a:rPr lang="en-US" sz="2000" b="0" i="1"/>
              <a:t>Asst Clinical Prof, Dept of Family Medicine, Univ. of Colorado, Denver, CO</a:t>
            </a:r>
          </a:p>
          <a:p>
            <a:pPr algn="ctr">
              <a:spcBef>
                <a:spcPts val="600"/>
              </a:spcBef>
            </a:pPr>
            <a:endParaRPr lang="en-US" sz="2000" b="0" i="1"/>
          </a:p>
          <a:p>
            <a:pPr algn="ctr">
              <a:spcBef>
                <a:spcPts val="600"/>
              </a:spcBef>
            </a:pPr>
            <a:endParaRPr lang="en-US" sz="2000" b="0" i="1"/>
          </a:p>
          <a:p>
            <a:pPr algn="ctr">
              <a:spcBef>
                <a:spcPct val="50000"/>
              </a:spcBef>
            </a:pPr>
            <a:endParaRPr lang="en-US" i="1"/>
          </a:p>
        </p:txBody>
      </p:sp>
      <p:sp>
        <p:nvSpPr>
          <p:cNvPr id="15364" name="TextBox 4"/>
          <p:cNvSpPr txBox="1">
            <a:spLocks noChangeArrowheads="1"/>
          </p:cNvSpPr>
          <p:nvPr/>
        </p:nvSpPr>
        <p:spPr bwMode="auto">
          <a:xfrm>
            <a:off x="228600" y="35052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r>
              <a:rPr kumimoji="1" lang="en-US" sz="3200" dirty="0"/>
              <a:t>Global Health Missions Conference</a:t>
            </a:r>
          </a:p>
          <a:p>
            <a:pPr algn="ctr"/>
            <a:r>
              <a:rPr kumimoji="1" lang="en-US" sz="3200" dirty="0"/>
              <a:t>Southeast Christian Church – Louisville, KY</a:t>
            </a:r>
          </a:p>
          <a:p>
            <a:pPr algn="ctr"/>
            <a:r>
              <a:rPr kumimoji="1" lang="en-US" sz="3200" dirty="0" smtClean="0"/>
              <a:t>Saturday, </a:t>
            </a:r>
            <a:r>
              <a:rPr kumimoji="1" lang="en-US" sz="3200" dirty="0"/>
              <a:t>November 7</a:t>
            </a:r>
            <a:r>
              <a:rPr kumimoji="1" lang="en-US" sz="3200" dirty="0" smtClean="0"/>
              <a:t>, 2013</a:t>
            </a:r>
            <a:endParaRPr kumimoji="1" lang="en-US" sz="3200" dirty="0"/>
          </a:p>
        </p:txBody>
      </p:sp>
    </p:spTree>
    <p:extLst>
      <p:ext uri="{BB962C8B-B14F-4D97-AF65-F5344CB8AC3E}">
        <p14:creationId xmlns:p14="http://schemas.microsoft.com/office/powerpoint/2010/main" val="291509527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Needs</a:t>
            </a:r>
            <a:endParaRPr lang="en-US" dirty="0"/>
          </a:p>
        </p:txBody>
      </p:sp>
      <p:sp>
        <p:nvSpPr>
          <p:cNvPr id="3" name="Content Placeholder 2"/>
          <p:cNvSpPr>
            <a:spLocks noGrp="1"/>
          </p:cNvSpPr>
          <p:nvPr>
            <p:ph idx="1"/>
          </p:nvPr>
        </p:nvSpPr>
        <p:spPr/>
        <p:txBody>
          <a:bodyPr/>
          <a:lstStyle/>
          <a:p>
            <a:r>
              <a:rPr lang="en-US" dirty="0" smtClean="0"/>
              <a:t>“Unmet </a:t>
            </a:r>
            <a:r>
              <a:rPr lang="en-US" dirty="0"/>
              <a:t>spiritual needs, especially if they involve R/S (religious or spiritual) struggles, can adversely affect health and may increase mortality independent of mental, physical, or social health</a:t>
            </a:r>
            <a:r>
              <a:rPr lang="en-US" dirty="0" smtClean="0"/>
              <a:t>.”</a:t>
            </a:r>
            <a:endParaRPr lang="en-US" dirty="0"/>
          </a:p>
          <a:p>
            <a:r>
              <a:rPr lang="en-US" altLang="ja-JP" dirty="0" smtClean="0">
                <a:solidFill>
                  <a:srgbClr val="000000"/>
                </a:solidFill>
              </a:rPr>
              <a:t>“(</a:t>
            </a:r>
            <a:r>
              <a:rPr lang="en-US" altLang="ja-JP" dirty="0">
                <a:solidFill>
                  <a:srgbClr val="000000"/>
                </a:solidFill>
              </a:rPr>
              <a:t>Furthermore), R/S (religion and spirituality) influences the patient’s ability to cope with illness</a:t>
            </a:r>
            <a:r>
              <a:rPr lang="en-US" altLang="ja-JP" dirty="0" smtClean="0">
                <a:solidFill>
                  <a:srgbClr val="000000"/>
                </a:solidFill>
              </a:rPr>
              <a:t>.”</a:t>
            </a:r>
            <a:endParaRPr lang="en-US" altLang="ja-JP" dirty="0">
              <a:solidFill>
                <a:srgbClr val="000000"/>
              </a:solidFill>
            </a:endParaRP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a:t>
            </a:r>
            <a:r>
              <a:rPr lang="en-US" sz="1500" dirty="0">
                <a:solidFill>
                  <a:srgbClr val="000000"/>
                </a:solidFill>
                <a:ea typeface="Arial" pitchFamily="-84" charset="0"/>
                <a:cs typeface="Arial" pitchFamily="-84" charset="0"/>
              </a:rPr>
              <a:t>H. ISRN Psychiatry 2012. Article ID 278730.</a:t>
            </a:r>
          </a:p>
          <a:p>
            <a:endParaRPr lang="en-US" dirty="0"/>
          </a:p>
        </p:txBody>
      </p:sp>
    </p:spTree>
    <p:extLst>
      <p:ext uri="{BB962C8B-B14F-4D97-AF65-F5344CB8AC3E}">
        <p14:creationId xmlns:p14="http://schemas.microsoft.com/office/powerpoint/2010/main" val="3416083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Needs</a:t>
            </a:r>
            <a:endParaRPr lang="en-US" dirty="0"/>
          </a:p>
        </p:txBody>
      </p:sp>
      <p:sp>
        <p:nvSpPr>
          <p:cNvPr id="3" name="Content Placeholder 2"/>
          <p:cNvSpPr>
            <a:spLocks noGrp="1"/>
          </p:cNvSpPr>
          <p:nvPr>
            <p:ph idx="1"/>
          </p:nvPr>
        </p:nvSpPr>
        <p:spPr/>
        <p:txBody>
          <a:bodyPr/>
          <a:lstStyle/>
          <a:p>
            <a:r>
              <a:rPr lang="en-US" dirty="0" smtClean="0"/>
              <a:t>“In </a:t>
            </a:r>
            <a:r>
              <a:rPr lang="en-US" dirty="0"/>
              <a:t>some areas of the country, 90% of hospitalized patients use religion to enable them to cope with their illnesses and over 40% indicate it is their primary coping behavior</a:t>
            </a:r>
            <a:r>
              <a:rPr lang="en-US" dirty="0" smtClean="0"/>
              <a:t>.”</a:t>
            </a:r>
            <a:endParaRPr lang="en-US" dirty="0"/>
          </a:p>
          <a:p>
            <a:r>
              <a:rPr lang="en-US" dirty="0" smtClean="0"/>
              <a:t>“Poor </a:t>
            </a:r>
            <a:r>
              <a:rPr lang="en-US" dirty="0"/>
              <a:t>coping has adverse effects on medical outcomes, both in terms of lengthening hospital stay and increasing mortality</a:t>
            </a:r>
            <a:r>
              <a:rPr lang="en-US" dirty="0" smtClean="0"/>
              <a:t>.”</a:t>
            </a:r>
            <a:endParaRPr lang="en-US" dirty="0"/>
          </a:p>
          <a:p>
            <a:endParaRPr lang="en-US" dirty="0"/>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a:t>
            </a:r>
            <a:r>
              <a:rPr lang="en-US" sz="1500" dirty="0">
                <a:solidFill>
                  <a:srgbClr val="000000"/>
                </a:solidFill>
                <a:ea typeface="Arial" pitchFamily="-84" charset="0"/>
                <a:cs typeface="Arial" pitchFamily="-84" charset="0"/>
              </a:rPr>
              <a:t>H. ISRN Psychiatry 2012</a:t>
            </a:r>
            <a:r>
              <a:rPr lang="en-US" sz="1500" dirty="0" smtClean="0">
                <a:solidFill>
                  <a:srgbClr val="000000"/>
                </a:solidFill>
                <a:ea typeface="Arial" pitchFamily="-84" charset="0"/>
                <a:cs typeface="Arial" pitchFamily="-84" charset="0"/>
              </a:rPr>
              <a:t>.</a:t>
            </a:r>
            <a:endParaRPr lang="en-US" dirty="0"/>
          </a:p>
        </p:txBody>
      </p:sp>
    </p:spTree>
    <p:extLst>
      <p:ext uri="{BB962C8B-B14F-4D97-AF65-F5344CB8AC3E}">
        <p14:creationId xmlns:p14="http://schemas.microsoft.com/office/powerpoint/2010/main" val="3651007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Decision Making</a:t>
            </a:r>
            <a:endParaRPr lang="en-US" dirty="0"/>
          </a:p>
        </p:txBody>
      </p:sp>
      <p:sp>
        <p:nvSpPr>
          <p:cNvPr id="3" name="Content Placeholder 2"/>
          <p:cNvSpPr>
            <a:spLocks noGrp="1"/>
          </p:cNvSpPr>
          <p:nvPr>
            <p:ph idx="1"/>
          </p:nvPr>
        </p:nvSpPr>
        <p:spPr/>
        <p:txBody>
          <a:bodyPr/>
          <a:lstStyle/>
          <a:p>
            <a:r>
              <a:rPr lang="en-US" dirty="0" smtClean="0"/>
              <a:t>“R/S </a:t>
            </a:r>
            <a:r>
              <a:rPr lang="en-US" dirty="0"/>
              <a:t>(religious or spiritual) beliefs affect patients’ medical decisions, may conflict with medical treatments, and can influence compliance with those treatments. </a:t>
            </a:r>
          </a:p>
          <a:p>
            <a:r>
              <a:rPr lang="en-US" dirty="0" smtClean="0"/>
              <a:t>“Studies </a:t>
            </a:r>
            <a:r>
              <a:rPr lang="en-US" dirty="0"/>
              <a:t>have shown that R/S beliefs influence medical decisions among those with serious medical illness and especially among those with advanced cancer or HIV/AIDs</a:t>
            </a:r>
            <a:r>
              <a:rPr lang="en-US" dirty="0" smtClean="0"/>
              <a:t>.”</a:t>
            </a:r>
            <a:endParaRPr lang="en-US" dirty="0"/>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a:t>
            </a:r>
            <a:r>
              <a:rPr lang="en-US" sz="1500" dirty="0">
                <a:solidFill>
                  <a:srgbClr val="000000"/>
                </a:solidFill>
                <a:ea typeface="Arial" pitchFamily="-84" charset="0"/>
                <a:cs typeface="Arial" pitchFamily="-84" charset="0"/>
              </a:rPr>
              <a:t>H. ISRN Psychiatry 2012</a:t>
            </a:r>
            <a:r>
              <a:rPr lang="en-US" sz="1500" dirty="0" smtClean="0">
                <a:solidFill>
                  <a:srgbClr val="000000"/>
                </a:solidFill>
                <a:ea typeface="Arial" pitchFamily="-84" charset="0"/>
                <a:cs typeface="Arial" pitchFamily="-84" charset="0"/>
              </a:rPr>
              <a:t>.</a:t>
            </a:r>
            <a:endParaRPr lang="en-US" dirty="0"/>
          </a:p>
        </p:txBody>
      </p:sp>
    </p:spTree>
    <p:extLst>
      <p:ext uri="{BB962C8B-B14F-4D97-AF65-F5344CB8AC3E}">
        <p14:creationId xmlns:p14="http://schemas.microsoft.com/office/powerpoint/2010/main" val="953676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Outcomes</a:t>
            </a:r>
            <a:endParaRPr lang="en-US" dirty="0"/>
          </a:p>
        </p:txBody>
      </p:sp>
      <p:sp>
        <p:nvSpPr>
          <p:cNvPr id="3" name="Content Placeholder 2"/>
          <p:cNvSpPr>
            <a:spLocks noGrp="1"/>
          </p:cNvSpPr>
          <p:nvPr>
            <p:ph idx="1"/>
          </p:nvPr>
        </p:nvSpPr>
        <p:spPr/>
        <p:txBody>
          <a:bodyPr/>
          <a:lstStyle/>
          <a:p>
            <a:r>
              <a:rPr lang="en-US" dirty="0" smtClean="0"/>
              <a:t>“R/S </a:t>
            </a:r>
            <a:r>
              <a:rPr lang="en-US" dirty="0"/>
              <a:t>(religion and spirituality) is associated with both mental and physical health and likely affects medical </a:t>
            </a:r>
            <a:r>
              <a:rPr lang="en-US" dirty="0" smtClean="0"/>
              <a:t>outcomes.”</a:t>
            </a:r>
          </a:p>
          <a:p>
            <a:pPr marL="0" indent="0" algn="r">
              <a:buNone/>
            </a:pPr>
            <a:endParaRPr lang="en-US" sz="1500" dirty="0" smtClean="0">
              <a:solidFill>
                <a:srgbClr val="000000"/>
              </a:solidFill>
              <a:ea typeface="Arial" pitchFamily="-84" charset="0"/>
              <a:cs typeface="Arial" pitchFamily="-84" charset="0"/>
            </a:endParaRPr>
          </a:p>
          <a:p>
            <a:pPr marL="0" indent="0" algn="r">
              <a:buNone/>
            </a:pPr>
            <a:endParaRPr lang="en-US" sz="1500" dirty="0">
              <a:solidFill>
                <a:srgbClr val="000000"/>
              </a:solidFill>
              <a:ea typeface="Arial" pitchFamily="-84" charset="0"/>
              <a:cs typeface="Arial" pitchFamily="-84" charset="0"/>
            </a:endParaRPr>
          </a:p>
          <a:p>
            <a:pPr marL="0" indent="0" algn="r">
              <a:buNone/>
            </a:pPr>
            <a:endParaRPr lang="en-US" sz="1500" dirty="0" smtClean="0">
              <a:solidFill>
                <a:srgbClr val="000000"/>
              </a:solidFill>
              <a:ea typeface="Arial" pitchFamily="-84" charset="0"/>
              <a:cs typeface="Arial" pitchFamily="-84" charset="0"/>
            </a:endParaRPr>
          </a:p>
          <a:p>
            <a:pPr marL="0" indent="0" algn="r">
              <a:buNone/>
            </a:pPr>
            <a:endParaRPr lang="en-US" sz="1500" dirty="0">
              <a:solidFill>
                <a:srgbClr val="000000"/>
              </a:solidFill>
              <a:ea typeface="Arial" pitchFamily="-84" charset="0"/>
              <a:cs typeface="Arial" pitchFamily="-84" charset="0"/>
            </a:endParaRPr>
          </a:p>
          <a:p>
            <a:pPr marL="0" indent="0" algn="r">
              <a:buNone/>
            </a:pPr>
            <a:endParaRPr lang="en-US" sz="1500" dirty="0" smtClean="0">
              <a:solidFill>
                <a:srgbClr val="000000"/>
              </a:solidFill>
              <a:ea typeface="Arial" pitchFamily="-84" charset="0"/>
              <a:cs typeface="Arial" pitchFamily="-84" charset="0"/>
            </a:endParaRP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H. ISRN Psychiatry 2012.</a:t>
            </a:r>
            <a:endParaRPr lang="en-US" dirty="0"/>
          </a:p>
        </p:txBody>
      </p:sp>
    </p:spTree>
    <p:extLst>
      <p:ext uri="{BB962C8B-B14F-4D97-AF65-F5344CB8AC3E}">
        <p14:creationId xmlns:p14="http://schemas.microsoft.com/office/powerpoint/2010/main" val="1343711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p:cTn id="1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Costs</a:t>
            </a:r>
            <a:endParaRPr lang="en-US" dirty="0"/>
          </a:p>
        </p:txBody>
      </p:sp>
      <p:sp>
        <p:nvSpPr>
          <p:cNvPr id="3" name="Content Placeholder 2"/>
          <p:cNvSpPr>
            <a:spLocks noGrp="1"/>
          </p:cNvSpPr>
          <p:nvPr>
            <p:ph idx="1"/>
          </p:nvPr>
        </p:nvSpPr>
        <p:spPr/>
        <p:txBody>
          <a:bodyPr/>
          <a:lstStyle/>
          <a:p>
            <a:r>
              <a:rPr lang="en-US" dirty="0" smtClean="0"/>
              <a:t>“Research </a:t>
            </a:r>
            <a:r>
              <a:rPr lang="en-US" dirty="0"/>
              <a:t>shows that failure to address patients’ spiritual needs increases </a:t>
            </a:r>
            <a:r>
              <a:rPr lang="en-US" dirty="0" smtClean="0"/>
              <a:t>healthcare </a:t>
            </a:r>
            <a:r>
              <a:rPr lang="en-US" dirty="0"/>
              <a:t>costs, especially toward the end of life</a:t>
            </a:r>
            <a:r>
              <a:rPr lang="en-US" dirty="0" smtClean="0"/>
              <a:t>.”</a:t>
            </a:r>
            <a:endParaRPr lang="en-US" dirty="0"/>
          </a:p>
          <a:p>
            <a:r>
              <a:rPr lang="en-US" dirty="0"/>
              <a:t>This is a time when patients and families may demand medical care (often very expensive medical care) even when continued treatment is futile</a:t>
            </a:r>
            <a:r>
              <a:rPr lang="en-US" dirty="0" smtClean="0"/>
              <a:t>.”</a:t>
            </a:r>
            <a:endParaRPr lang="en-US" dirty="0"/>
          </a:p>
          <a:p>
            <a:pPr marL="0" indent="0" algn="r">
              <a:buNone/>
            </a:pPr>
            <a:endParaRPr lang="en-US" sz="1500" dirty="0" smtClean="0">
              <a:solidFill>
                <a:srgbClr val="000000"/>
              </a:solidFill>
              <a:ea typeface="Arial" pitchFamily="-84" charset="0"/>
              <a:cs typeface="Arial" pitchFamily="-84" charset="0"/>
            </a:endParaRP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H. ISRN Psychiatry 2012.</a:t>
            </a:r>
            <a:endParaRPr lang="en-US" dirty="0"/>
          </a:p>
        </p:txBody>
      </p:sp>
    </p:spTree>
    <p:extLst>
      <p:ext uri="{BB962C8B-B14F-4D97-AF65-F5344CB8AC3E}">
        <p14:creationId xmlns:p14="http://schemas.microsoft.com/office/powerpoint/2010/main" val="816834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Support</a:t>
            </a:r>
            <a:endParaRPr lang="en-US" dirty="0"/>
          </a:p>
        </p:txBody>
      </p:sp>
      <p:sp>
        <p:nvSpPr>
          <p:cNvPr id="3" name="Content Placeholder 2"/>
          <p:cNvSpPr>
            <a:spLocks noGrp="1"/>
          </p:cNvSpPr>
          <p:nvPr>
            <p:ph idx="1"/>
          </p:nvPr>
        </p:nvSpPr>
        <p:spPr/>
        <p:txBody>
          <a:bodyPr/>
          <a:lstStyle/>
          <a:p>
            <a:r>
              <a:rPr lang="en-US" sz="2600" dirty="0" smtClean="0"/>
              <a:t>“R/S </a:t>
            </a:r>
            <a:r>
              <a:rPr lang="en-US" sz="2600" dirty="0"/>
              <a:t>influences the kind of support and care that patients receive once they return home. </a:t>
            </a:r>
            <a:r>
              <a:rPr lang="en-US" sz="2600" dirty="0" smtClean="0"/>
              <a:t>A </a:t>
            </a:r>
            <a:r>
              <a:rPr lang="en-US" sz="2600" dirty="0"/>
              <a:t>supportive faith community may ensure that patients receive medical </a:t>
            </a:r>
            <a:r>
              <a:rPr lang="en-US" sz="2600" dirty="0" smtClean="0"/>
              <a:t>follow-up </a:t>
            </a:r>
            <a:r>
              <a:rPr lang="en-US" sz="2600" dirty="0"/>
              <a:t>(by providing rides to doctors’ offices) and comply with their medications</a:t>
            </a:r>
            <a:r>
              <a:rPr lang="en-US" sz="2600" dirty="0" smtClean="0"/>
              <a:t>.”</a:t>
            </a:r>
            <a:endParaRPr lang="en-US" sz="2600" dirty="0"/>
          </a:p>
          <a:p>
            <a:r>
              <a:rPr lang="en-US" sz="2600" dirty="0" smtClean="0"/>
              <a:t>“It </a:t>
            </a:r>
            <a:r>
              <a:rPr lang="en-US" sz="2600" dirty="0"/>
              <a:t>is important to know whether this is the case or whether the patient will return to an apartment to live alone with little social interaction/support</a:t>
            </a:r>
            <a:r>
              <a:rPr lang="en-US" sz="2600" dirty="0" smtClean="0"/>
              <a:t>.”</a:t>
            </a:r>
            <a:endParaRPr lang="en-US" sz="2600" dirty="0"/>
          </a:p>
          <a:p>
            <a:pPr marL="0" indent="0" algn="r">
              <a:buNone/>
            </a:pPr>
            <a:r>
              <a:rPr lang="en-US" sz="1500" dirty="0" smtClean="0">
                <a:solidFill>
                  <a:srgbClr val="000000"/>
                </a:solidFill>
                <a:ea typeface="Arial" pitchFamily="-84" charset="0"/>
                <a:cs typeface="Arial" pitchFamily="-84" charset="0"/>
              </a:rPr>
              <a:t>Koenig H. ISRN Psychiatry 2012.</a:t>
            </a:r>
            <a:endParaRPr lang="en-US" dirty="0"/>
          </a:p>
        </p:txBody>
      </p:sp>
    </p:spTree>
    <p:extLst>
      <p:ext uri="{BB962C8B-B14F-4D97-AF65-F5344CB8AC3E}">
        <p14:creationId xmlns:p14="http://schemas.microsoft.com/office/powerpoint/2010/main" val="795254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for Patients</a:t>
            </a:r>
            <a:endParaRPr lang="en-US" dirty="0"/>
          </a:p>
        </p:txBody>
      </p:sp>
      <p:sp>
        <p:nvSpPr>
          <p:cNvPr id="3" name="Content Placeholder 2"/>
          <p:cNvSpPr>
            <a:spLocks noGrp="1"/>
          </p:cNvSpPr>
          <p:nvPr>
            <p:ph idx="1"/>
          </p:nvPr>
        </p:nvSpPr>
        <p:spPr/>
        <p:txBody>
          <a:bodyPr/>
          <a:lstStyle/>
          <a:p>
            <a:r>
              <a:rPr lang="en-US" dirty="0" smtClean="0"/>
              <a:t>“Therefore</a:t>
            </a:r>
            <a:r>
              <a:rPr lang="en-US" dirty="0"/>
              <a:t>, health professionals need to know about such influences, just as they need to know if a person smokes cigarettes or uses alcohol or drugs. </a:t>
            </a:r>
          </a:p>
          <a:p>
            <a:r>
              <a:rPr lang="en-US" dirty="0" smtClean="0"/>
              <a:t>“Those </a:t>
            </a:r>
            <a:r>
              <a:rPr lang="en-US" dirty="0"/>
              <a:t>who provide healthcare to the patient need to be aware of all factors that </a:t>
            </a:r>
            <a:r>
              <a:rPr lang="en-US" dirty="0" smtClean="0"/>
              <a:t>‘influence </a:t>
            </a:r>
            <a:r>
              <a:rPr lang="en-US" dirty="0"/>
              <a:t>health and healthcare</a:t>
            </a:r>
            <a:r>
              <a:rPr lang="en-US" dirty="0" smtClean="0"/>
              <a:t>.’”</a:t>
            </a:r>
            <a:endParaRPr lang="en-US" dirty="0"/>
          </a:p>
          <a:p>
            <a:pPr marL="0" indent="0" algn="r">
              <a:buNone/>
            </a:pPr>
            <a:endParaRPr lang="en-US" sz="1500" dirty="0" smtClean="0">
              <a:solidFill>
                <a:srgbClr val="000000"/>
              </a:solidFill>
              <a:ea typeface="Arial" pitchFamily="-84" charset="0"/>
              <a:cs typeface="Arial" pitchFamily="-84" charset="0"/>
            </a:endParaRP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H. ISRN Psychiatry 2012.</a:t>
            </a:r>
            <a:endParaRPr lang="en-US" dirty="0"/>
          </a:p>
        </p:txBody>
      </p:sp>
    </p:spTree>
    <p:extLst>
      <p:ext uri="{BB962C8B-B14F-4D97-AF65-F5344CB8AC3E}">
        <p14:creationId xmlns:p14="http://schemas.microsoft.com/office/powerpoint/2010/main" val="4053486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Practice</a:t>
            </a:r>
            <a:endParaRPr lang="en-US" dirty="0"/>
          </a:p>
        </p:txBody>
      </p:sp>
      <p:sp>
        <p:nvSpPr>
          <p:cNvPr id="3" name="Content Placeholder 2"/>
          <p:cNvSpPr>
            <a:spLocks noGrp="1"/>
          </p:cNvSpPr>
          <p:nvPr>
            <p:ph idx="1"/>
          </p:nvPr>
        </p:nvSpPr>
        <p:spPr/>
        <p:txBody>
          <a:bodyPr/>
          <a:lstStyle/>
          <a:p>
            <a:pPr marL="0" indent="0">
              <a:buNone/>
            </a:pPr>
            <a:r>
              <a:rPr lang="en-US" dirty="0" smtClean="0"/>
              <a:t>Research </a:t>
            </a:r>
            <a:r>
              <a:rPr lang="en-US" dirty="0"/>
              <a:t>shows that most healthcare professionals believe spiritual </a:t>
            </a:r>
            <a:r>
              <a:rPr lang="en-US" dirty="0" smtClean="0"/>
              <a:t>wellbeing </a:t>
            </a:r>
            <a:r>
              <a:rPr lang="en-US" dirty="0"/>
              <a:t>is an important factor; however, they…</a:t>
            </a:r>
          </a:p>
          <a:p>
            <a:pPr lvl="1"/>
            <a:r>
              <a:rPr lang="en-US" dirty="0"/>
              <a:t>are often reluctant to explore spiritual issues with their patients</a:t>
            </a:r>
          </a:p>
          <a:p>
            <a:pPr lvl="1"/>
            <a:r>
              <a:rPr lang="en-US" dirty="0"/>
              <a:t>report infrequent discussions of spiritual issues </a:t>
            </a:r>
          </a:p>
          <a:p>
            <a:pPr lvl="1"/>
            <a:r>
              <a:rPr lang="en-US" dirty="0"/>
              <a:t>report infrequent referrals to chaplains</a:t>
            </a: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da-DK" sz="1500" dirty="0" smtClean="0">
                <a:solidFill>
                  <a:srgbClr val="000000"/>
                </a:solidFill>
                <a:ea typeface="Arial" pitchFamily="-84" charset="0"/>
                <a:cs typeface="Arial" pitchFamily="-84" charset="0"/>
              </a:rPr>
              <a:t>Ellis </a:t>
            </a:r>
            <a:r>
              <a:rPr lang="da-DK" sz="1500" dirty="0">
                <a:solidFill>
                  <a:srgbClr val="000000"/>
                </a:solidFill>
                <a:ea typeface="Arial" pitchFamily="-84" charset="0"/>
                <a:cs typeface="Arial" pitchFamily="-84" charset="0"/>
              </a:rPr>
              <a:t>M, et al J Fam Pract 1999(Feb);48(2):105-09.</a:t>
            </a:r>
          </a:p>
        </p:txBody>
      </p:sp>
    </p:spTree>
    <p:extLst>
      <p:ext uri="{BB962C8B-B14F-4D97-AF65-F5344CB8AC3E}">
        <p14:creationId xmlns:p14="http://schemas.microsoft.com/office/powerpoint/2010/main" val="60964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Reasons for Not Taking a Spiritual History</a:t>
            </a:r>
            <a:endParaRPr lang="en-US" dirty="0"/>
          </a:p>
        </p:txBody>
      </p:sp>
      <p:sp>
        <p:nvSpPr>
          <p:cNvPr id="3" name="Content Placeholder 2"/>
          <p:cNvSpPr>
            <a:spLocks noGrp="1"/>
          </p:cNvSpPr>
          <p:nvPr>
            <p:ph idx="1"/>
          </p:nvPr>
        </p:nvSpPr>
        <p:spPr/>
        <p:txBody>
          <a:bodyPr/>
          <a:lstStyle/>
          <a:p>
            <a:r>
              <a:rPr lang="en-US" dirty="0" smtClean="0"/>
              <a:t>Lack of time </a:t>
            </a:r>
            <a:r>
              <a:rPr lang="en-US" u="dotted" dirty="0"/>
              <a:t>	</a:t>
            </a:r>
            <a:r>
              <a:rPr lang="en-US" u="dotted" dirty="0" smtClean="0"/>
              <a:t>					</a:t>
            </a:r>
            <a:r>
              <a:rPr lang="en-US" dirty="0" smtClean="0"/>
              <a:t> 71%</a:t>
            </a:r>
          </a:p>
          <a:p>
            <a:r>
              <a:rPr lang="en-US" dirty="0" smtClean="0"/>
              <a:t>Lack of experience or training </a:t>
            </a:r>
            <a:r>
              <a:rPr lang="en-US" u="dotted" dirty="0"/>
              <a:t>			</a:t>
            </a:r>
            <a:r>
              <a:rPr lang="en-US" dirty="0"/>
              <a:t> </a:t>
            </a:r>
            <a:r>
              <a:rPr lang="en-US" dirty="0" smtClean="0"/>
              <a:t>59%</a:t>
            </a:r>
            <a:endParaRPr lang="en-US" dirty="0"/>
          </a:p>
          <a:p>
            <a:r>
              <a:rPr lang="en-US" dirty="0" smtClean="0"/>
              <a:t>Uncertainty about how to:</a:t>
            </a:r>
          </a:p>
          <a:p>
            <a:pPr lvl="1"/>
            <a:r>
              <a:rPr lang="en-US" dirty="0" smtClean="0"/>
              <a:t>Take a spiritual history </a:t>
            </a:r>
            <a:r>
              <a:rPr lang="en-US" u="dotted" dirty="0"/>
              <a:t>				</a:t>
            </a:r>
            <a:r>
              <a:rPr lang="en-US" dirty="0"/>
              <a:t> </a:t>
            </a:r>
            <a:r>
              <a:rPr lang="en-US" dirty="0" smtClean="0"/>
              <a:t>59%</a:t>
            </a:r>
          </a:p>
          <a:p>
            <a:pPr lvl="1"/>
            <a:r>
              <a:rPr lang="en-US" dirty="0" smtClean="0"/>
              <a:t>Identify patients who desire spiritual </a:t>
            </a:r>
            <a:br>
              <a:rPr lang="en-US" dirty="0" smtClean="0"/>
            </a:br>
            <a:r>
              <a:rPr lang="en-US" dirty="0" smtClean="0"/>
              <a:t>discussion </a:t>
            </a:r>
            <a:r>
              <a:rPr lang="en-US" u="dotted" dirty="0"/>
              <a:t>						</a:t>
            </a:r>
            <a:r>
              <a:rPr lang="en-US" dirty="0"/>
              <a:t> </a:t>
            </a:r>
            <a:r>
              <a:rPr lang="en-US" dirty="0" smtClean="0"/>
              <a:t>56%</a:t>
            </a:r>
          </a:p>
          <a:p>
            <a:pPr lvl="1"/>
            <a:r>
              <a:rPr lang="en-US" dirty="0" smtClean="0"/>
              <a:t>Manage spiritual issues brought up </a:t>
            </a:r>
            <a:r>
              <a:rPr lang="en-US" u="dotted" dirty="0"/>
              <a:t>		</a:t>
            </a:r>
            <a:r>
              <a:rPr lang="en-US" dirty="0"/>
              <a:t> </a:t>
            </a:r>
            <a:r>
              <a:rPr lang="en-US" dirty="0" smtClean="0"/>
              <a:t>49%</a:t>
            </a:r>
          </a:p>
          <a:p>
            <a:pPr marL="57150" indent="0" algn="r">
              <a:buNone/>
            </a:pPr>
            <a:r>
              <a:rPr lang="en-US" sz="1700" dirty="0" smtClean="0">
                <a:solidFill>
                  <a:srgbClr val="000000"/>
                </a:solidFill>
                <a:ea typeface="Arial" pitchFamily="-84" charset="0"/>
                <a:cs typeface="Arial" pitchFamily="-84" charset="0"/>
              </a:rPr>
              <a:t>			</a:t>
            </a:r>
            <a:r>
              <a:rPr lang="da-DK" sz="1500" dirty="0">
                <a:solidFill>
                  <a:srgbClr val="000000"/>
                </a:solidFill>
                <a:ea typeface="Arial" pitchFamily="-84" charset="0"/>
                <a:cs typeface="Arial" pitchFamily="-84" charset="0"/>
              </a:rPr>
              <a:t>Ellis M, et al </a:t>
            </a:r>
            <a:r>
              <a:rPr lang="da-DK" sz="1500" i="1" dirty="0">
                <a:solidFill>
                  <a:srgbClr val="000000"/>
                </a:solidFill>
                <a:ea typeface="Arial" pitchFamily="-84" charset="0"/>
                <a:cs typeface="Arial" pitchFamily="-84" charset="0"/>
              </a:rPr>
              <a:t>J Fam Pract </a:t>
            </a:r>
            <a:r>
              <a:rPr lang="da-DK" sz="1500" dirty="0">
                <a:solidFill>
                  <a:srgbClr val="000000"/>
                </a:solidFill>
                <a:ea typeface="Arial" pitchFamily="-84" charset="0"/>
                <a:cs typeface="Arial" pitchFamily="-84" charset="0"/>
              </a:rPr>
              <a:t>1999(Feb);48(2):105-09.</a:t>
            </a:r>
          </a:p>
        </p:txBody>
      </p:sp>
    </p:spTree>
    <p:extLst>
      <p:ext uri="{BB962C8B-B14F-4D97-AF65-F5344CB8AC3E}">
        <p14:creationId xmlns:p14="http://schemas.microsoft.com/office/powerpoint/2010/main" val="3811082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Academic Opposition</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a:t/>
            </a:r>
            <a:br>
              <a:rPr lang="en-US" dirty="0"/>
            </a:br>
            <a:r>
              <a:rPr lang="en-US" dirty="0" smtClean="0"/>
              <a:t>Learning to Share Your Faith in Your Practice</a:t>
            </a:r>
            <a:br>
              <a:rPr lang="en-US" dirty="0" smtClean="0"/>
            </a:br>
            <a:r>
              <a:rPr lang="en-US" dirty="0"/>
              <a:t/>
            </a:r>
            <a:br>
              <a:rPr lang="en-US" dirty="0"/>
            </a:br>
            <a:endParaRPr lang="en-US" dirty="0"/>
          </a:p>
        </p:txBody>
      </p:sp>
    </p:spTree>
    <p:extLst>
      <p:ext uri="{BB962C8B-B14F-4D97-AF65-F5344CB8AC3E}">
        <p14:creationId xmlns:p14="http://schemas.microsoft.com/office/powerpoint/2010/main" val="1938433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P. Sloan, PhD</a:t>
            </a:r>
            <a:endParaRPr lang="en-US" dirty="0"/>
          </a:p>
        </p:txBody>
      </p:sp>
      <p:sp>
        <p:nvSpPr>
          <p:cNvPr id="3" name="Content Placeholder 2"/>
          <p:cNvSpPr>
            <a:spLocks noGrp="1"/>
          </p:cNvSpPr>
          <p:nvPr>
            <p:ph idx="1"/>
          </p:nvPr>
        </p:nvSpPr>
        <p:spPr/>
        <p:txBody>
          <a:bodyPr/>
          <a:lstStyle/>
          <a:p>
            <a:r>
              <a:rPr lang="en-US" dirty="0"/>
              <a:t>Director of the Behavioral Medicine Program at Columbia-Presbyterian Medical Center in New York.</a:t>
            </a:r>
          </a:p>
          <a:p>
            <a:r>
              <a:rPr lang="en-US" dirty="0"/>
              <a:t>In </a:t>
            </a:r>
            <a:r>
              <a:rPr lang="en-US" dirty="0" smtClean="0"/>
              <a:t>his book </a:t>
            </a:r>
            <a:r>
              <a:rPr lang="en-US" i="1" dirty="0"/>
              <a:t>Blind Faith </a:t>
            </a:r>
            <a:r>
              <a:rPr lang="en-US" dirty="0"/>
              <a:t>(2006</a:t>
            </a:r>
            <a:r>
              <a:rPr lang="en-US" dirty="0" smtClean="0"/>
              <a:t>), he </a:t>
            </a:r>
            <a:r>
              <a:rPr lang="en-US" dirty="0"/>
              <a:t>argues that religion and medicine should be kept separate.</a:t>
            </a:r>
          </a:p>
          <a:p>
            <a:pPr marL="0" indent="0" algn="r">
              <a:buNone/>
            </a:pPr>
            <a:endParaRPr lang="en-US" sz="1500" dirty="0" smtClean="0">
              <a:solidFill>
                <a:srgbClr val="000000"/>
              </a:solidFill>
              <a:ea typeface="Arial" pitchFamily="-84" charset="0"/>
              <a:cs typeface="Arial" pitchFamily="-84" charset="0"/>
            </a:endParaRPr>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endParaRPr lang="en-US" sz="1500" dirty="0" smtClean="0">
              <a:solidFill>
                <a:srgbClr val="000000"/>
              </a:solidFill>
              <a:ea typeface="Arial" pitchFamily="-84" charset="0"/>
              <a:cs typeface="Arial" pitchFamily="-84" charset="0"/>
            </a:endParaRPr>
          </a:p>
          <a:p>
            <a:pPr marL="0" indent="0" algn="r">
              <a:buNone/>
            </a:pPr>
            <a:r>
              <a:rPr lang="en-US" sz="1500" dirty="0">
                <a:solidFill>
                  <a:srgbClr val="000000"/>
                </a:solidFill>
                <a:ea typeface="Arial" pitchFamily="-84" charset="0"/>
                <a:cs typeface="Arial" pitchFamily="-84" charset="0"/>
              </a:rPr>
              <a:t/>
            </a:r>
            <a:br>
              <a:rPr lang="en-US" sz="1500" dirty="0">
                <a:solidFill>
                  <a:srgbClr val="000000"/>
                </a:solidFill>
                <a:ea typeface="Arial" pitchFamily="-84" charset="0"/>
                <a:cs typeface="Arial" pitchFamily="-84" charset="0"/>
              </a:rPr>
            </a:br>
            <a:r>
              <a:rPr lang="en-US" sz="1500" dirty="0">
                <a:solidFill>
                  <a:srgbClr val="000000"/>
                </a:solidFill>
                <a:ea typeface="Arial" pitchFamily="-84" charset="0"/>
                <a:cs typeface="Arial" pitchFamily="-84" charset="0"/>
              </a:rPr>
              <a:t>Koenig HG, King DE, Carson VB. </a:t>
            </a:r>
            <a:r>
              <a:rPr lang="en-US" sz="1500" i="1" dirty="0">
                <a:solidFill>
                  <a:srgbClr val="000000"/>
                </a:solidFill>
                <a:ea typeface="Arial" pitchFamily="-84" charset="0"/>
                <a:cs typeface="Arial" pitchFamily="-84" charset="0"/>
              </a:rPr>
              <a:t>Handbook of Religion and Health</a:t>
            </a:r>
            <a:r>
              <a:rPr lang="en-US" sz="1500" dirty="0">
                <a:solidFill>
                  <a:srgbClr val="000000"/>
                </a:solidFill>
                <a:ea typeface="Arial" pitchFamily="-84" charset="0"/>
                <a:cs typeface="Arial" pitchFamily="-84" charset="0"/>
              </a:rPr>
              <a:t>. </a:t>
            </a:r>
            <a:br>
              <a:rPr lang="en-US" sz="1500" dirty="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Oxford </a:t>
            </a:r>
            <a:r>
              <a:rPr lang="en-US" sz="1500" dirty="0">
                <a:solidFill>
                  <a:srgbClr val="000000"/>
                </a:solidFill>
                <a:ea typeface="Arial" pitchFamily="-84" charset="0"/>
                <a:cs typeface="Arial" pitchFamily="-84" charset="0"/>
              </a:rPr>
              <a:t>University Press. 2012:62.</a:t>
            </a:r>
          </a:p>
        </p:txBody>
      </p:sp>
    </p:spTree>
    <p:extLst>
      <p:ext uri="{BB962C8B-B14F-4D97-AF65-F5344CB8AC3E}">
        <p14:creationId xmlns:p14="http://schemas.microsoft.com/office/powerpoint/2010/main" val="723351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P. Sloan, PhD</a:t>
            </a:r>
            <a:endParaRPr lang="en-US" dirty="0"/>
          </a:p>
        </p:txBody>
      </p:sp>
      <p:sp>
        <p:nvSpPr>
          <p:cNvPr id="3" name="Content Placeholder 2"/>
          <p:cNvSpPr>
            <a:spLocks noGrp="1"/>
          </p:cNvSpPr>
          <p:nvPr>
            <p:ph idx="1"/>
          </p:nvPr>
        </p:nvSpPr>
        <p:spPr/>
        <p:txBody>
          <a:bodyPr/>
          <a:lstStyle/>
          <a:p>
            <a:r>
              <a:rPr lang="en-US" sz="2700" dirty="0"/>
              <a:t>Sloan claims </a:t>
            </a:r>
            <a:r>
              <a:rPr lang="en-US" sz="2700" dirty="0" smtClean="0"/>
              <a:t>that “it </a:t>
            </a:r>
            <a:r>
              <a:rPr lang="en-US" sz="2700" dirty="0"/>
              <a:t>is dangerous for doctors to begin addressing the spiritual needs of patients</a:t>
            </a:r>
            <a:r>
              <a:rPr lang="en-US" sz="2700" dirty="0" smtClean="0"/>
              <a:t>.”</a:t>
            </a:r>
            <a:endParaRPr lang="en-US" sz="2700" dirty="0"/>
          </a:p>
          <a:p>
            <a:r>
              <a:rPr lang="en-US" sz="2700" dirty="0"/>
              <a:t>According to Koenig, King, and Carson, “Sloan has become the world’s most vocal critic of the religion-health relationship, and in </a:t>
            </a:r>
            <a:r>
              <a:rPr lang="en-US" sz="2700" i="1" dirty="0"/>
              <a:t>Blind Faith</a:t>
            </a:r>
            <a:r>
              <a:rPr lang="en-US" sz="2700" dirty="0"/>
              <a:t>, cynically and caustically elaborates his one-sided, extremist </a:t>
            </a:r>
            <a:r>
              <a:rPr lang="en-US" sz="2700" dirty="0" smtClean="0"/>
              <a:t>views </a:t>
            </a:r>
            <a:r>
              <a:rPr lang="en-US" sz="2700" dirty="0"/>
              <a:t>that are not evidence-based</a:t>
            </a:r>
            <a:r>
              <a:rPr lang="en-US" sz="2700" dirty="0" smtClean="0"/>
              <a:t>.”</a:t>
            </a:r>
            <a:endParaRPr lang="en-US" sz="2700" dirty="0"/>
          </a:p>
          <a:p>
            <a:pPr marL="0" indent="0" algn="r">
              <a:buNone/>
            </a:pPr>
            <a:r>
              <a:rPr lang="en-US" sz="1500" dirty="0" smtClean="0">
                <a:solidFill>
                  <a:srgbClr val="000000"/>
                </a:solidFill>
                <a:ea typeface="Arial" pitchFamily="-84" charset="0"/>
                <a:cs typeface="Arial" pitchFamily="-84" charset="0"/>
              </a:rPr>
              <a:t/>
            </a:r>
            <a:br>
              <a:rPr lang="en-US" sz="1500" dirty="0" smtClean="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Koenig </a:t>
            </a:r>
            <a:r>
              <a:rPr lang="en-US" sz="1500" dirty="0">
                <a:solidFill>
                  <a:srgbClr val="000000"/>
                </a:solidFill>
                <a:ea typeface="Arial" pitchFamily="-84" charset="0"/>
                <a:cs typeface="Arial" pitchFamily="-84" charset="0"/>
              </a:rPr>
              <a:t>HG, King DE, Carson VB. </a:t>
            </a:r>
            <a:r>
              <a:rPr lang="en-US" sz="1500" i="1" dirty="0">
                <a:solidFill>
                  <a:srgbClr val="000000"/>
                </a:solidFill>
                <a:ea typeface="Arial" pitchFamily="-84" charset="0"/>
                <a:cs typeface="Arial" pitchFamily="-84" charset="0"/>
              </a:rPr>
              <a:t>Handbook of Religion and Health</a:t>
            </a:r>
            <a:r>
              <a:rPr lang="en-US" sz="1500" dirty="0">
                <a:solidFill>
                  <a:srgbClr val="000000"/>
                </a:solidFill>
                <a:ea typeface="Arial" pitchFamily="-84" charset="0"/>
                <a:cs typeface="Arial" pitchFamily="-84" charset="0"/>
              </a:rPr>
              <a:t>. </a:t>
            </a:r>
            <a:br>
              <a:rPr lang="en-US" sz="1500" dirty="0">
                <a:solidFill>
                  <a:srgbClr val="000000"/>
                </a:solidFill>
                <a:ea typeface="Arial" pitchFamily="-84" charset="0"/>
                <a:cs typeface="Arial" pitchFamily="-84" charset="0"/>
              </a:rPr>
            </a:br>
            <a:r>
              <a:rPr lang="en-US" sz="1500" dirty="0" smtClean="0">
                <a:solidFill>
                  <a:srgbClr val="000000"/>
                </a:solidFill>
                <a:ea typeface="Arial" pitchFamily="-84" charset="0"/>
                <a:cs typeface="Arial" pitchFamily="-84" charset="0"/>
              </a:rPr>
              <a:t>Oxford </a:t>
            </a:r>
            <a:r>
              <a:rPr lang="en-US" sz="1500" dirty="0">
                <a:solidFill>
                  <a:srgbClr val="000000"/>
                </a:solidFill>
                <a:ea typeface="Arial" pitchFamily="-84" charset="0"/>
                <a:cs typeface="Arial" pitchFamily="-84" charset="0"/>
              </a:rPr>
              <a:t>University Press. 2012:62.</a:t>
            </a:r>
          </a:p>
        </p:txBody>
      </p:sp>
    </p:spTree>
    <p:extLst>
      <p:ext uri="{BB962C8B-B14F-4D97-AF65-F5344CB8AC3E}">
        <p14:creationId xmlns:p14="http://schemas.microsoft.com/office/powerpoint/2010/main" val="245957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143000"/>
          </a:xfrm>
        </p:spPr>
        <p:txBody>
          <a:bodyPr/>
          <a:lstStyle/>
          <a:p>
            <a:pPr algn="ctr"/>
            <a:r>
              <a:rPr lang="en-US" dirty="0" smtClean="0"/>
              <a:t>Academic Opposition</a:t>
            </a:r>
            <a:endParaRPr lang="en-US" dirty="0"/>
          </a:p>
        </p:txBody>
      </p:sp>
      <p:sp>
        <p:nvSpPr>
          <p:cNvPr id="3" name="Content Placeholder 2"/>
          <p:cNvSpPr>
            <a:spLocks noGrp="1"/>
          </p:cNvSpPr>
          <p:nvPr>
            <p:ph idx="4294967295"/>
          </p:nvPr>
        </p:nvSpPr>
        <p:spPr>
          <a:xfrm>
            <a:off x="2667000" y="6350000"/>
            <a:ext cx="3810000" cy="487363"/>
          </a:xfrm>
        </p:spPr>
        <p:txBody>
          <a:bodyPr/>
          <a:lstStyle/>
          <a:p>
            <a:pPr marL="0" indent="0" algn="ctr">
              <a:buNone/>
            </a:pPr>
            <a:r>
              <a:rPr lang="en-US" sz="1500" dirty="0" smtClean="0">
                <a:solidFill>
                  <a:srgbClr val="000000"/>
                </a:solidFill>
                <a:ea typeface="Arial" pitchFamily="-84" charset="0"/>
                <a:cs typeface="Arial" pitchFamily="-84" charset="0"/>
              </a:rPr>
              <a:t>February 23, 2009</a:t>
            </a:r>
            <a:endParaRPr lang="en-US" sz="1500" dirty="0">
              <a:solidFill>
                <a:srgbClr val="000000"/>
              </a:solidFill>
              <a:ea typeface="Arial" pitchFamily="-84" charset="0"/>
              <a:cs typeface="Arial" pitchFamily="-84" charset="0"/>
            </a:endParaRPr>
          </a:p>
        </p:txBody>
      </p:sp>
      <p:pic>
        <p:nvPicPr>
          <p:cNvPr id="4" name="Content Placeholder 7" descr="1101090223_400.jpg"/>
          <p:cNvPicPr>
            <a:picLocks noChangeAspect="1"/>
          </p:cNvPicPr>
          <p:nvPr/>
        </p:nvPicPr>
        <p:blipFill>
          <a:blip r:embed="rId3"/>
          <a:srcRect/>
          <a:stretch>
            <a:fillRect/>
          </a:stretch>
        </p:blipFill>
        <p:spPr>
          <a:xfrm>
            <a:off x="2667000" y="1143000"/>
            <a:ext cx="3810000" cy="5057879"/>
          </a:xfrm>
          <a:prstGeom prst="rect">
            <a:avLst/>
          </a:prstGeom>
        </p:spPr>
      </p:pic>
    </p:spTree>
    <p:extLst>
      <p:ext uri="{BB962C8B-B14F-4D97-AF65-F5344CB8AC3E}">
        <p14:creationId xmlns:p14="http://schemas.microsoft.com/office/powerpoint/2010/main" val="339043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143000"/>
          </a:xfrm>
        </p:spPr>
        <p:txBody>
          <a:bodyPr/>
          <a:lstStyle/>
          <a:p>
            <a:pPr algn="ctr"/>
            <a:r>
              <a:rPr lang="en-US" dirty="0" smtClean="0"/>
              <a:t>Academic Opposition</a:t>
            </a:r>
            <a:endParaRPr lang="en-US" dirty="0"/>
          </a:p>
        </p:txBody>
      </p:sp>
      <p:sp>
        <p:nvSpPr>
          <p:cNvPr id="3" name="Content Placeholder 2"/>
          <p:cNvSpPr>
            <a:spLocks noGrp="1"/>
          </p:cNvSpPr>
          <p:nvPr>
            <p:ph idx="4294967295"/>
          </p:nvPr>
        </p:nvSpPr>
        <p:spPr>
          <a:xfrm>
            <a:off x="2667000" y="6350000"/>
            <a:ext cx="3810000" cy="487363"/>
          </a:xfrm>
        </p:spPr>
        <p:txBody>
          <a:bodyPr/>
          <a:lstStyle/>
          <a:p>
            <a:pPr marL="0" indent="0" algn="ctr">
              <a:buNone/>
            </a:pPr>
            <a:r>
              <a:rPr lang="en-US" sz="1500" dirty="0" smtClean="0">
                <a:solidFill>
                  <a:srgbClr val="000000"/>
                </a:solidFill>
                <a:ea typeface="Arial" pitchFamily="-84" charset="0"/>
                <a:cs typeface="Arial" pitchFamily="-84" charset="0"/>
              </a:rPr>
              <a:t>February 23, 2009</a:t>
            </a:r>
            <a:endParaRPr lang="en-US" sz="1500" dirty="0">
              <a:solidFill>
                <a:srgbClr val="000000"/>
              </a:solidFill>
              <a:ea typeface="Arial" pitchFamily="-84" charset="0"/>
              <a:cs typeface="Arial" pitchFamily="-84" charset="0"/>
            </a:endParaRPr>
          </a:p>
        </p:txBody>
      </p:sp>
      <p:pic>
        <p:nvPicPr>
          <p:cNvPr id="5" name="Content Placeholder 4" descr="Picture 1.png"/>
          <p:cNvPicPr>
            <a:picLocks noChangeAspect="1"/>
          </p:cNvPicPr>
          <p:nvPr/>
        </p:nvPicPr>
        <p:blipFill rotWithShape="1">
          <a:blip r:embed="rId3"/>
          <a:srcRect b="26720"/>
          <a:stretch/>
        </p:blipFill>
        <p:spPr>
          <a:xfrm>
            <a:off x="990600" y="1447800"/>
            <a:ext cx="7348537" cy="4690533"/>
          </a:xfrm>
          <a:prstGeom prst="rect">
            <a:avLst/>
          </a:prstGeom>
        </p:spPr>
      </p:pic>
      <p:sp>
        <p:nvSpPr>
          <p:cNvPr id="6" name="Rectangle 5"/>
          <p:cNvSpPr>
            <a:spLocks noChangeArrowheads="1"/>
          </p:cNvSpPr>
          <p:nvPr/>
        </p:nvSpPr>
        <p:spPr bwMode="auto">
          <a:xfrm>
            <a:off x="4973637" y="4572000"/>
            <a:ext cx="914400" cy="228600"/>
          </a:xfrm>
          <a:prstGeom prst="rect">
            <a:avLst/>
          </a:prstGeom>
          <a:solidFill>
            <a:schemeClr val="bg1"/>
          </a:solidFill>
          <a:ln w="12700">
            <a:noFill/>
            <a:round/>
            <a:headEnd type="none" w="sm" len="sm"/>
            <a:tailEnd type="none" w="sm" len="sm"/>
          </a:ln>
        </p:spPr>
        <p:txBody>
          <a:bodyPr>
            <a:prstTxWarp prst="textNoShape">
              <a:avLst/>
            </a:prstTxWarp>
          </a:bodyPr>
          <a:lstStyle/>
          <a:p>
            <a:endParaRPr lang="en-US"/>
          </a:p>
        </p:txBody>
      </p:sp>
      <p:sp>
        <p:nvSpPr>
          <p:cNvPr id="7" name="Rectangle 6"/>
          <p:cNvSpPr>
            <a:spLocks noChangeArrowheads="1"/>
          </p:cNvSpPr>
          <p:nvPr/>
        </p:nvSpPr>
        <p:spPr bwMode="auto">
          <a:xfrm>
            <a:off x="2763837" y="3733800"/>
            <a:ext cx="1371600" cy="228600"/>
          </a:xfrm>
          <a:prstGeom prst="rect">
            <a:avLst/>
          </a:prstGeom>
          <a:solidFill>
            <a:schemeClr val="bg1"/>
          </a:solidFill>
          <a:ln w="12700">
            <a:noFill/>
            <a:round/>
            <a:headEnd type="none" w="sm" len="sm"/>
            <a:tailEnd type="none" w="sm" len="sm"/>
          </a:ln>
        </p:spPr>
        <p:txBody>
          <a:bodyPr>
            <a:prstTxWarp prst="textNoShape">
              <a:avLst/>
            </a:prstTxWarp>
          </a:bodyPr>
          <a:lstStyle/>
          <a:p>
            <a:endParaRPr lang="en-US"/>
          </a:p>
        </p:txBody>
      </p:sp>
      <p:sp>
        <p:nvSpPr>
          <p:cNvPr id="8" name="Rectangle 6"/>
          <p:cNvSpPr>
            <a:spLocks noChangeArrowheads="1"/>
          </p:cNvSpPr>
          <p:nvPr/>
        </p:nvSpPr>
        <p:spPr bwMode="auto">
          <a:xfrm>
            <a:off x="5659437" y="2438400"/>
            <a:ext cx="1219200" cy="304800"/>
          </a:xfrm>
          <a:prstGeom prst="rect">
            <a:avLst/>
          </a:prstGeom>
          <a:solidFill>
            <a:schemeClr val="bg1"/>
          </a:solidFill>
          <a:ln w="12700">
            <a:noFill/>
            <a:round/>
            <a:headEnd type="none" w="sm" len="sm"/>
            <a:tailEnd type="none" w="sm" len="sm"/>
          </a:ln>
        </p:spPr>
        <p:txBody>
          <a:bodyPr>
            <a:prstTxWarp prst="textNoShape">
              <a:avLst/>
            </a:prstTxWarp>
          </a:bodyPr>
          <a:lstStyle/>
          <a:p>
            <a:endParaRPr lang="en-US"/>
          </a:p>
        </p:txBody>
      </p:sp>
      <p:sp>
        <p:nvSpPr>
          <p:cNvPr id="9" name="Rectangle 8"/>
          <p:cNvSpPr>
            <a:spLocks noChangeArrowheads="1"/>
          </p:cNvSpPr>
          <p:nvPr/>
        </p:nvSpPr>
        <p:spPr bwMode="auto">
          <a:xfrm>
            <a:off x="1239837" y="2819400"/>
            <a:ext cx="6989763" cy="533400"/>
          </a:xfrm>
          <a:prstGeom prst="rect">
            <a:avLst/>
          </a:prstGeom>
          <a:solidFill>
            <a:schemeClr val="bg1"/>
          </a:solidFill>
          <a:ln w="12700">
            <a:noFill/>
            <a:round/>
            <a:headEnd type="none" w="sm" len="sm"/>
            <a:tailEnd type="none" w="sm" len="sm"/>
          </a:ln>
        </p:spPr>
        <p:txBody>
          <a:bodyPr>
            <a:prstTxWarp prst="textNoShape">
              <a:avLst/>
            </a:prstTxWarp>
          </a:bodyPr>
          <a:lstStyle/>
          <a:p>
            <a:endParaRPr lang="en-US"/>
          </a:p>
        </p:txBody>
      </p:sp>
    </p:spTree>
    <p:extLst>
      <p:ext uri="{BB962C8B-B14F-4D97-AF65-F5344CB8AC3E}">
        <p14:creationId xmlns:p14="http://schemas.microsoft.com/office/powerpoint/2010/main" val="404933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Picture 2.png"/>
          <p:cNvPicPr>
            <a:picLocks noChangeAspect="1"/>
          </p:cNvPicPr>
          <p:nvPr/>
        </p:nvPicPr>
        <p:blipFill rotWithShape="1">
          <a:blip r:embed="rId3"/>
          <a:srcRect b="16768"/>
          <a:stretch/>
        </p:blipFill>
        <p:spPr>
          <a:xfrm>
            <a:off x="914400" y="304799"/>
            <a:ext cx="7239000" cy="5867401"/>
          </a:xfrm>
          <a:prstGeom prst="rect">
            <a:avLst/>
          </a:prstGeom>
        </p:spPr>
      </p:pic>
      <p:sp>
        <p:nvSpPr>
          <p:cNvPr id="3" name="Rectangle 2"/>
          <p:cNvSpPr/>
          <p:nvPr/>
        </p:nvSpPr>
        <p:spPr>
          <a:xfrm>
            <a:off x="1066800" y="1219200"/>
            <a:ext cx="6629400" cy="3810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066800" y="1600200"/>
            <a:ext cx="6629400" cy="7620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066800" y="2362200"/>
            <a:ext cx="1181100" cy="3048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86200" y="3429000"/>
            <a:ext cx="4114800" cy="3810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66800" y="3810000"/>
            <a:ext cx="6934200" cy="3810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66800" y="4191000"/>
            <a:ext cx="1752600" cy="3810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159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Picture 2.png"/>
          <p:cNvPicPr>
            <a:picLocks noChangeAspect="1"/>
          </p:cNvPicPr>
          <p:nvPr/>
        </p:nvPicPr>
        <p:blipFill rotWithShape="1">
          <a:blip r:embed="rId3"/>
          <a:srcRect b="16768"/>
          <a:stretch/>
        </p:blipFill>
        <p:spPr>
          <a:xfrm>
            <a:off x="914400" y="304799"/>
            <a:ext cx="7239000" cy="5867401"/>
          </a:xfrm>
          <a:prstGeom prst="rect">
            <a:avLst/>
          </a:prstGeom>
        </p:spPr>
      </p:pic>
      <p:sp>
        <p:nvSpPr>
          <p:cNvPr id="3" name="Rectangle 2"/>
          <p:cNvSpPr/>
          <p:nvPr/>
        </p:nvSpPr>
        <p:spPr>
          <a:xfrm>
            <a:off x="990600" y="5334000"/>
            <a:ext cx="6477000" cy="3048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5698067"/>
            <a:ext cx="1447800" cy="3048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990600" y="4800600"/>
            <a:ext cx="6477000" cy="304800"/>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033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Why Take a Spiritual History?</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Take a Spiritual History?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Patient desire</a:t>
            </a:r>
          </a:p>
          <a:p>
            <a:pPr marL="514350" indent="-514350">
              <a:buFont typeface="+mj-lt"/>
              <a:buAutoNum type="arabicPeriod"/>
            </a:pPr>
            <a:r>
              <a:rPr lang="en-US" dirty="0" smtClean="0"/>
              <a:t>Patient benefit</a:t>
            </a:r>
          </a:p>
          <a:p>
            <a:pPr marL="514350" indent="-514350">
              <a:buFont typeface="+mj-lt"/>
              <a:buAutoNum type="arabicPeriod"/>
            </a:pPr>
            <a:r>
              <a:rPr lang="en-US" dirty="0" smtClean="0"/>
              <a:t>May identify a significant risk factor</a:t>
            </a:r>
          </a:p>
          <a:p>
            <a:pPr marL="514350" indent="-514350">
              <a:buFont typeface="+mj-lt"/>
              <a:buAutoNum type="arabicPeriod"/>
            </a:pPr>
            <a:r>
              <a:rPr lang="en-US" dirty="0" smtClean="0"/>
              <a:t>May enhance healthcare, and because of these reasons</a:t>
            </a:r>
          </a:p>
          <a:p>
            <a:pPr marL="514350" indent="-514350">
              <a:buFont typeface="+mj-lt"/>
              <a:buAutoNum type="arabicPeriod"/>
            </a:pPr>
            <a:r>
              <a:rPr lang="en-US" dirty="0" smtClean="0"/>
              <a:t>Considered a quality standard of care</a:t>
            </a:r>
          </a:p>
          <a:p>
            <a:pPr>
              <a:buFont typeface="+mj-lt"/>
              <a:buAutoNum type="arabicPeriod"/>
            </a:pPr>
            <a:endParaRPr lang="en-US" sz="1500" dirty="0">
              <a:solidFill>
                <a:srgbClr val="000000"/>
              </a:solidFill>
              <a:ea typeface="Arial" pitchFamily="-84" charset="0"/>
              <a:cs typeface="Arial" pitchFamily="-84" charset="0"/>
            </a:endParaRPr>
          </a:p>
        </p:txBody>
      </p:sp>
    </p:spTree>
    <p:extLst>
      <p:ext uri="{BB962C8B-B14F-4D97-AF65-F5344CB8AC3E}">
        <p14:creationId xmlns:p14="http://schemas.microsoft.com/office/powerpoint/2010/main" val="1225932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Patient Desire</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Desire</a:t>
            </a:r>
            <a:endParaRPr lang="en-US" dirty="0"/>
          </a:p>
        </p:txBody>
      </p:sp>
      <p:sp>
        <p:nvSpPr>
          <p:cNvPr id="3" name="Content Placeholder 2"/>
          <p:cNvSpPr>
            <a:spLocks noGrp="1"/>
          </p:cNvSpPr>
          <p:nvPr>
            <p:ph idx="1"/>
          </p:nvPr>
        </p:nvSpPr>
        <p:spPr/>
        <p:txBody>
          <a:bodyPr/>
          <a:lstStyle/>
          <a:p>
            <a:pPr marL="0" indent="0">
              <a:buNone/>
            </a:pPr>
            <a:r>
              <a:rPr lang="en-US" dirty="0" smtClean="0"/>
              <a:t>With </a:t>
            </a:r>
            <a:r>
              <a:rPr lang="en-US" dirty="0"/>
              <a:t>70% of the population who view religious commitment is a central life factor …</a:t>
            </a:r>
          </a:p>
          <a:p>
            <a:pPr lvl="0"/>
            <a:r>
              <a:rPr lang="en-US" dirty="0" smtClean="0"/>
              <a:t>“Treatment </a:t>
            </a:r>
            <a:r>
              <a:rPr lang="en-US" dirty="0"/>
              <a:t>approaches devoid of spiritual sensitivity may provide an alien values framework</a:t>
            </a:r>
            <a:r>
              <a:rPr lang="en-US" dirty="0" smtClean="0"/>
              <a:t>.”</a:t>
            </a:r>
            <a:endParaRPr lang="en-US" dirty="0"/>
          </a:p>
          <a:p>
            <a:pPr lvl="0"/>
            <a:r>
              <a:rPr lang="en-US" dirty="0" smtClean="0"/>
              <a:t>“A </a:t>
            </a:r>
            <a:r>
              <a:rPr lang="en-US" dirty="0"/>
              <a:t>majority of the population probably prefers an orientation … that is sympathetic, or at least sensitive, to a spiritual perspective</a:t>
            </a:r>
            <a:r>
              <a:rPr lang="en-US" dirty="0" smtClean="0"/>
              <a:t>.”</a:t>
            </a:r>
            <a:endParaRPr lang="en-US" dirty="0"/>
          </a:p>
          <a:p>
            <a:pPr marL="0" indent="0" algn="r">
              <a:lnSpc>
                <a:spcPct val="90000"/>
              </a:lnSpc>
              <a:buNone/>
            </a:pPr>
            <a:r>
              <a:rPr lang="en-US" altLang="ja-JP" sz="1500" dirty="0"/>
              <a:t>Bergin AE, et al. Religiosity of psychotherapists: </a:t>
            </a:r>
            <a:r>
              <a:rPr lang="en-US" altLang="ja-JP" sz="1500" dirty="0" smtClean="0"/>
              <a:t/>
            </a:r>
            <a:br>
              <a:rPr lang="en-US" altLang="ja-JP" sz="1500" dirty="0" smtClean="0"/>
            </a:br>
            <a:r>
              <a:rPr lang="en-US" altLang="ja-JP" sz="1500" dirty="0" smtClean="0"/>
              <a:t>A </a:t>
            </a:r>
            <a:r>
              <a:rPr lang="en-US" altLang="ja-JP" sz="1500" dirty="0"/>
              <a:t>national survey. Psychotherapy 1990,27,3-7.</a:t>
            </a:r>
          </a:p>
          <a:p>
            <a:pPr>
              <a:lnSpc>
                <a:spcPct val="90000"/>
              </a:lnSpc>
            </a:pPr>
            <a:endParaRPr lang="en-US" altLang="ja-JP" dirty="0" smtClean="0"/>
          </a:p>
          <a:p>
            <a:pPr>
              <a:buFont typeface="+mj-lt"/>
              <a:buAutoNum type="arabicPeriod"/>
            </a:pPr>
            <a:endParaRPr lang="en-US" sz="1500" dirty="0">
              <a:solidFill>
                <a:srgbClr val="000000"/>
              </a:solidFill>
              <a:ea typeface="Arial" pitchFamily="-84" charset="0"/>
              <a:cs typeface="Arial" pitchFamily="-84" charset="0"/>
            </a:endParaRPr>
          </a:p>
        </p:txBody>
      </p:sp>
    </p:spTree>
    <p:extLst>
      <p:ext uri="{BB962C8B-B14F-4D97-AF65-F5344CB8AC3E}">
        <p14:creationId xmlns:p14="http://schemas.microsoft.com/office/powerpoint/2010/main" val="3815389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9" y="152400"/>
            <a:ext cx="2743201" cy="4778375"/>
          </a:xfrm>
        </p:spPr>
        <p:txBody>
          <a:bodyPr>
            <a:normAutofit fontScale="90000"/>
          </a:bodyPr>
          <a:lstStyle/>
          <a:p>
            <a:r>
              <a:rPr lang="en-US" dirty="0" smtClean="0">
                <a:latin typeface="Trebuchet MS" pitchFamily="34" charset="0"/>
              </a:rPr>
              <a:t>Module 2</a:t>
            </a:r>
            <a:br>
              <a:rPr lang="en-US" dirty="0" smtClean="0">
                <a:latin typeface="Trebuchet MS" pitchFamily="34" charset="0"/>
              </a:rPr>
            </a:br>
            <a:r>
              <a:rPr lang="en-US" dirty="0">
                <a:latin typeface="Trebuchet MS" pitchFamily="34" charset="0"/>
              </a:rPr>
              <a:t/>
            </a:r>
            <a:br>
              <a:rPr lang="en-US" dirty="0">
                <a:latin typeface="Trebuchet MS" pitchFamily="34" charset="0"/>
              </a:rPr>
            </a:br>
            <a:r>
              <a:rPr lang="en-US" dirty="0" smtClean="0">
                <a:latin typeface="Trebuchet MS" pitchFamily="34" charset="0"/>
              </a:rPr>
              <a:t>The Importance of a Spiritual History to Quality Patient </a:t>
            </a:r>
            <a:r>
              <a:rPr lang="en-US" dirty="0" smtClean="0">
                <a:latin typeface="Trebuchet MS" pitchFamily="34" charset="0"/>
              </a:rPr>
              <a:t>Care</a:t>
            </a:r>
            <a:br>
              <a:rPr lang="en-US" dirty="0" smtClean="0">
                <a:latin typeface="Trebuchet MS" pitchFamily="34" charset="0"/>
              </a:rPr>
            </a:br>
            <a:r>
              <a:rPr lang="en-US" dirty="0"/>
              <a:t/>
            </a:r>
            <a:br>
              <a:rPr lang="en-US" dirty="0"/>
            </a:br>
            <a:r>
              <a:rPr lang="en-US" dirty="0" smtClean="0"/>
              <a:t>Walt Larimore, MD</a:t>
            </a:r>
            <a:endParaRPr lang="en-US" dirty="0">
              <a:latin typeface="Trebuchet MS" pitchFamily="34" charset="0"/>
            </a:endParaRPr>
          </a:p>
        </p:txBody>
      </p:sp>
    </p:spTree>
    <p:extLst>
      <p:ext uri="{BB962C8B-B14F-4D97-AF65-F5344CB8AC3E}">
        <p14:creationId xmlns:p14="http://schemas.microsoft.com/office/powerpoint/2010/main" val="1909973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Desire</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general, the public appears to view and value spirituality …</a:t>
            </a:r>
          </a:p>
          <a:p>
            <a:pPr lvl="0"/>
            <a:r>
              <a:rPr lang="en-US" dirty="0"/>
              <a:t>as a central factor of life … especially when they are facing </a:t>
            </a:r>
            <a:r>
              <a:rPr lang="en-US" dirty="0" smtClean="0"/>
              <a:t>illness and …</a:t>
            </a:r>
            <a:endParaRPr lang="en-US" dirty="0"/>
          </a:p>
          <a:p>
            <a:pPr lvl="0"/>
            <a:r>
              <a:rPr lang="en-US" dirty="0" smtClean="0"/>
              <a:t>desires </a:t>
            </a:r>
            <a:r>
              <a:rPr lang="en-US" dirty="0"/>
              <a:t>healthcare professionals to inquire about beliefs that are important to </a:t>
            </a:r>
            <a:r>
              <a:rPr lang="en-US" dirty="0" smtClean="0"/>
              <a:t>them.”</a:t>
            </a:r>
            <a:endParaRPr lang="en-US" dirty="0"/>
          </a:p>
          <a:p>
            <a:pPr marL="0" indent="0">
              <a:lnSpc>
                <a:spcPct val="90000"/>
              </a:lnSpc>
              <a:buNone/>
            </a:pPr>
            <a:r>
              <a:rPr lang="en-US" altLang="ja-JP" dirty="0" smtClean="0">
                <a:solidFill>
                  <a:srgbClr val="000000"/>
                </a:solidFill>
              </a:rPr>
              <a:t/>
            </a:r>
            <a:br>
              <a:rPr lang="en-US" altLang="ja-JP" dirty="0" smtClean="0">
                <a:solidFill>
                  <a:srgbClr val="000000"/>
                </a:solidFill>
              </a:rPr>
            </a:br>
            <a:endParaRPr lang="en-US" altLang="ja-JP" dirty="0">
              <a:solidFill>
                <a:srgbClr val="000000"/>
              </a:solidFill>
            </a:endParaRPr>
          </a:p>
          <a:p>
            <a:pPr marL="0" indent="0" algn="r">
              <a:lnSpc>
                <a:spcPct val="90000"/>
              </a:lnSpc>
              <a:buNone/>
            </a:pPr>
            <a:r>
              <a:rPr lang="en-US" altLang="ja-JP" sz="1500" dirty="0"/>
              <a:t>Hatch RL, et al. J </a:t>
            </a:r>
            <a:r>
              <a:rPr lang="en-US" altLang="ja-JP" sz="1500" dirty="0" err="1"/>
              <a:t>Fam</a:t>
            </a:r>
            <a:r>
              <a:rPr lang="en-US" altLang="ja-JP" sz="1500" dirty="0"/>
              <a:t> </a:t>
            </a:r>
            <a:r>
              <a:rPr lang="en-US" altLang="ja-JP" sz="1500" dirty="0" err="1"/>
              <a:t>Pract</a:t>
            </a:r>
            <a:r>
              <a:rPr lang="en-US" altLang="ja-JP" sz="1500" dirty="0"/>
              <a:t> 1998;46(6):476-86</a:t>
            </a:r>
            <a:r>
              <a:rPr lang="en-US" altLang="ja-JP" sz="1500" dirty="0" smtClean="0"/>
              <a:t>.</a:t>
            </a:r>
            <a:endParaRPr lang="en-US" altLang="ja-JP" dirty="0" smtClean="0"/>
          </a:p>
          <a:p>
            <a:pPr>
              <a:buFont typeface="+mj-lt"/>
              <a:buAutoNum type="arabicPeriod"/>
            </a:pPr>
            <a:endParaRPr lang="en-US" sz="1500" dirty="0">
              <a:solidFill>
                <a:srgbClr val="000000"/>
              </a:solidFill>
              <a:ea typeface="Arial" pitchFamily="-84" charset="0"/>
              <a:cs typeface="Arial" pitchFamily="-84" charset="0"/>
            </a:endParaRPr>
          </a:p>
        </p:txBody>
      </p:sp>
    </p:spTree>
    <p:extLst>
      <p:ext uri="{BB962C8B-B14F-4D97-AF65-F5344CB8AC3E}">
        <p14:creationId xmlns:p14="http://schemas.microsoft.com/office/powerpoint/2010/main" val="4056525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Desire</a:t>
            </a:r>
            <a:endParaRPr lang="en-US" dirty="0"/>
          </a:p>
        </p:txBody>
      </p:sp>
      <p:sp>
        <p:nvSpPr>
          <p:cNvPr id="3" name="Content Placeholder 2"/>
          <p:cNvSpPr>
            <a:spLocks noGrp="1"/>
          </p:cNvSpPr>
          <p:nvPr>
            <p:ph idx="1"/>
          </p:nvPr>
        </p:nvSpPr>
        <p:spPr/>
        <p:txBody>
          <a:bodyPr/>
          <a:lstStyle/>
          <a:p>
            <a:r>
              <a:rPr lang="en-US" dirty="0" smtClean="0"/>
              <a:t>“In </a:t>
            </a:r>
            <a:r>
              <a:rPr lang="en-US" dirty="0"/>
              <a:t>general, the majority of patients would not be offended by gentle, open inquiry about their spiritual beliefs by physicians. </a:t>
            </a:r>
          </a:p>
          <a:p>
            <a:r>
              <a:rPr lang="en-US" dirty="0" smtClean="0"/>
              <a:t>“Many </a:t>
            </a:r>
            <a:r>
              <a:rPr lang="en-US" dirty="0"/>
              <a:t>patients want their spiritual needs addressed by their physician directly or by referral to a pastoral professional</a:t>
            </a:r>
            <a:r>
              <a:rPr lang="en-US" dirty="0" smtClean="0"/>
              <a:t>.”</a:t>
            </a:r>
            <a:endParaRPr lang="en-US" dirty="0"/>
          </a:p>
          <a:p>
            <a:pPr marL="0" indent="0" algn="r">
              <a:buNone/>
            </a:pPr>
            <a:endParaRPr lang="en-US" sz="1500" dirty="0" smtClean="0"/>
          </a:p>
          <a:p>
            <a:pPr marL="0" indent="0" algn="r">
              <a:buNone/>
            </a:pPr>
            <a:endParaRPr lang="en-US" sz="1500" dirty="0"/>
          </a:p>
          <a:p>
            <a:pPr marL="0" indent="0" algn="r">
              <a:buNone/>
            </a:pPr>
            <a:r>
              <a:rPr lang="en-US" sz="1500" dirty="0"/>
              <a:t/>
            </a:r>
            <a:br>
              <a:rPr lang="en-US" sz="1500" dirty="0"/>
            </a:br>
            <a:r>
              <a:rPr lang="en-US" sz="1500" dirty="0" smtClean="0"/>
              <a:t>MacLean </a:t>
            </a:r>
            <a:r>
              <a:rPr lang="en-US" sz="1500" dirty="0"/>
              <a:t>CD, et al. J Gen Intern Med. 2003(Jan);18(1):38–43.</a:t>
            </a:r>
          </a:p>
          <a:p>
            <a:pPr marL="0" indent="0">
              <a:buNone/>
            </a:pPr>
            <a:endParaRPr lang="en-US" dirty="0"/>
          </a:p>
        </p:txBody>
      </p:sp>
    </p:spTree>
    <p:extLst>
      <p:ext uri="{BB962C8B-B14F-4D97-AF65-F5344CB8AC3E}">
        <p14:creationId xmlns:p14="http://schemas.microsoft.com/office/powerpoint/2010/main" val="1574331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Patient Benefit</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Benefit</a:t>
            </a:r>
            <a:endParaRPr lang="en-US" dirty="0"/>
          </a:p>
        </p:txBody>
      </p:sp>
      <p:sp>
        <p:nvSpPr>
          <p:cNvPr id="3" name="Content Placeholder 2"/>
          <p:cNvSpPr>
            <a:spLocks noGrp="1"/>
          </p:cNvSpPr>
          <p:nvPr>
            <p:ph idx="1"/>
          </p:nvPr>
        </p:nvSpPr>
        <p:spPr/>
        <p:txBody>
          <a:bodyPr/>
          <a:lstStyle/>
          <a:p>
            <a:pPr marL="0" indent="0">
              <a:buNone/>
            </a:pPr>
            <a:r>
              <a:rPr lang="en-US" dirty="0"/>
              <a:t>Of studies reporting relationships between R/S  and mental or physical health:</a:t>
            </a:r>
          </a:p>
          <a:p>
            <a:pPr lvl="1"/>
            <a:r>
              <a:rPr lang="en-US" sz="2400" dirty="0"/>
              <a:t>~</a:t>
            </a:r>
            <a:r>
              <a:rPr lang="en-US" sz="2400" dirty="0" smtClean="0"/>
              <a:t>1,600 </a:t>
            </a:r>
            <a:r>
              <a:rPr lang="en-US" sz="2400" dirty="0"/>
              <a:t>(~70%) of the studies reported positive relationships,</a:t>
            </a:r>
          </a:p>
          <a:p>
            <a:pPr lvl="1"/>
            <a:r>
              <a:rPr lang="en-US" sz="2400" dirty="0"/>
              <a:t>~500 (~22%) of the studies reported no or mixed relationships, and</a:t>
            </a:r>
          </a:p>
          <a:p>
            <a:pPr lvl="1"/>
            <a:r>
              <a:rPr lang="en-US" sz="2400" dirty="0"/>
              <a:t>~200 (~9%) of the studies reported negative relationships (4% of the mental health studies and 8.5% of the physical health studies).</a:t>
            </a:r>
            <a:r>
              <a:rPr lang="en-US" dirty="0"/>
              <a:t>	 </a:t>
            </a:r>
          </a:p>
          <a:p>
            <a:pPr marL="0" indent="0" algn="r">
              <a:buNone/>
            </a:pPr>
            <a:r>
              <a:rPr lang="en-US" sz="1500" dirty="0" smtClean="0"/>
              <a:t>Handbook </a:t>
            </a:r>
            <a:r>
              <a:rPr lang="en-US" sz="1500" dirty="0"/>
              <a:t>of Religion and Health. Oxford University Press. 2012:601-602.</a:t>
            </a:r>
          </a:p>
          <a:p>
            <a:pPr marL="0" indent="0">
              <a:buNone/>
            </a:pPr>
            <a:endParaRPr lang="en-US" dirty="0"/>
          </a:p>
        </p:txBody>
      </p:sp>
    </p:spTree>
    <p:extLst>
      <p:ext uri="{BB962C8B-B14F-4D97-AF65-F5344CB8AC3E}">
        <p14:creationId xmlns:p14="http://schemas.microsoft.com/office/powerpoint/2010/main" val="1344612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Benefit</a:t>
            </a:r>
            <a:endParaRPr lang="en-US" dirty="0"/>
          </a:p>
        </p:txBody>
      </p:sp>
      <p:sp>
        <p:nvSpPr>
          <p:cNvPr id="3" name="Content Placeholder 2"/>
          <p:cNvSpPr>
            <a:spLocks noGrp="1"/>
          </p:cNvSpPr>
          <p:nvPr>
            <p:ph idx="1"/>
          </p:nvPr>
        </p:nvSpPr>
        <p:spPr/>
        <p:txBody>
          <a:bodyPr/>
          <a:lstStyle/>
          <a:p>
            <a:pPr marL="0" indent="0" algn="ctr">
              <a:lnSpc>
                <a:spcPct val="90000"/>
              </a:lnSpc>
              <a:buNone/>
            </a:pPr>
            <a:r>
              <a:rPr lang="en-US" altLang="ja-JP" dirty="0"/>
              <a:t>“Science has demonstrated that being devout provides more health benefits than not being devout.”</a:t>
            </a:r>
          </a:p>
          <a:p>
            <a:pPr marL="0" indent="0" algn="ctr">
              <a:lnSpc>
                <a:spcPct val="90000"/>
              </a:lnSpc>
              <a:buNone/>
            </a:pPr>
            <a:r>
              <a:rPr lang="en-US" altLang="ja-JP" dirty="0"/>
              <a:t>Dale Matthews, </a:t>
            </a:r>
            <a:r>
              <a:rPr lang="en-US" altLang="ja-JP" dirty="0" smtClean="0"/>
              <a:t>MD</a:t>
            </a:r>
          </a:p>
          <a:p>
            <a:pPr marL="0" indent="0" algn="r">
              <a:lnSpc>
                <a:spcPct val="90000"/>
              </a:lnSpc>
              <a:buNone/>
            </a:pPr>
            <a:endParaRPr lang="en-US" altLang="ja-JP" sz="1500" dirty="0" smtClean="0"/>
          </a:p>
          <a:p>
            <a:pPr marL="0" indent="0" algn="r">
              <a:lnSpc>
                <a:spcPct val="90000"/>
              </a:lnSpc>
              <a:buNone/>
            </a:pPr>
            <a:endParaRPr lang="en-US" altLang="ja-JP" sz="1500" dirty="0"/>
          </a:p>
          <a:p>
            <a:pPr marL="0" indent="0" algn="r">
              <a:lnSpc>
                <a:spcPct val="90000"/>
              </a:lnSpc>
              <a:buNone/>
            </a:pPr>
            <a:endParaRPr lang="en-US" altLang="ja-JP" sz="1500" dirty="0" smtClean="0"/>
          </a:p>
          <a:p>
            <a:pPr marL="0" indent="0" algn="r">
              <a:lnSpc>
                <a:spcPct val="90000"/>
              </a:lnSpc>
              <a:buNone/>
            </a:pPr>
            <a:endParaRPr lang="en-US" altLang="ja-JP" sz="1500" dirty="0"/>
          </a:p>
          <a:p>
            <a:pPr marL="0" indent="0" algn="r">
              <a:lnSpc>
                <a:spcPct val="90000"/>
              </a:lnSpc>
              <a:buNone/>
            </a:pPr>
            <a:endParaRPr lang="en-US" altLang="ja-JP" sz="1500" dirty="0" smtClean="0"/>
          </a:p>
          <a:p>
            <a:pPr marL="0" indent="0" algn="r">
              <a:lnSpc>
                <a:spcPct val="90000"/>
              </a:lnSpc>
              <a:buNone/>
            </a:pPr>
            <a:r>
              <a:rPr lang="en-US" altLang="ja-JP" sz="1500" dirty="0" smtClean="0"/>
              <a:t/>
            </a:r>
            <a:br>
              <a:rPr lang="en-US" altLang="ja-JP" sz="1500" dirty="0" smtClean="0"/>
            </a:br>
            <a:r>
              <a:rPr lang="en-US" altLang="ja-JP" sz="1500" dirty="0" smtClean="0"/>
              <a:t>Matthews </a:t>
            </a:r>
            <a:r>
              <a:rPr lang="en-US" altLang="ja-JP" sz="1500" dirty="0"/>
              <a:t>DA. Quoted in: </a:t>
            </a:r>
            <a:r>
              <a:rPr lang="en-US" altLang="ja-JP" sz="1500" dirty="0" err="1"/>
              <a:t>Sabom</a:t>
            </a:r>
            <a:r>
              <a:rPr lang="en-US" altLang="ja-JP" sz="1500" dirty="0"/>
              <a:t> M. Light and Death. Grand Rapids: Zondervan. 1998.</a:t>
            </a:r>
          </a:p>
          <a:p>
            <a:pPr marL="0" indent="0" algn="ctr">
              <a:lnSpc>
                <a:spcPct val="90000"/>
              </a:lnSpc>
              <a:buNone/>
            </a:pPr>
            <a:endParaRPr lang="en-US" altLang="ja-JP" dirty="0"/>
          </a:p>
        </p:txBody>
      </p:sp>
    </p:spTree>
    <p:extLst>
      <p:ext uri="{BB962C8B-B14F-4D97-AF65-F5344CB8AC3E}">
        <p14:creationId xmlns:p14="http://schemas.microsoft.com/office/powerpoint/2010/main" val="1951627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Identification of Risk Factors</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Morbidity and Mortality</a:t>
            </a:r>
            <a:endParaRPr lang="en-US" dirty="0"/>
          </a:p>
        </p:txBody>
      </p:sp>
      <p:sp>
        <p:nvSpPr>
          <p:cNvPr id="3" name="Content Placeholder 2"/>
          <p:cNvSpPr>
            <a:spLocks noGrp="1"/>
          </p:cNvSpPr>
          <p:nvPr>
            <p:ph idx="1"/>
          </p:nvPr>
        </p:nvSpPr>
        <p:spPr/>
        <p:txBody>
          <a:bodyPr/>
          <a:lstStyle/>
          <a:p>
            <a:pPr lvl="0"/>
            <a:r>
              <a:rPr lang="en-US" dirty="0"/>
              <a:t>Morbidity and mortality of various types</a:t>
            </a:r>
          </a:p>
          <a:p>
            <a:pPr lvl="0"/>
            <a:r>
              <a:rPr lang="en-US" dirty="0" smtClean="0"/>
              <a:t>“We’ve </a:t>
            </a:r>
            <a:r>
              <a:rPr lang="en-US" dirty="0"/>
              <a:t>known for decades that infrequent religious attendance should be regarded as a consistent risk factor for morbidity and mortality of various types – both physical and mental</a:t>
            </a:r>
            <a:r>
              <a:rPr lang="en-US" dirty="0" smtClean="0"/>
              <a:t>.”</a:t>
            </a:r>
            <a:r>
              <a:rPr lang="en-US" baseline="30000" dirty="0" smtClean="0"/>
              <a:t>1,2</a:t>
            </a:r>
            <a:endParaRPr lang="en-US" baseline="30000" dirty="0"/>
          </a:p>
          <a:p>
            <a:pPr lvl="0"/>
            <a:r>
              <a:rPr lang="en-US" dirty="0"/>
              <a:t>We have an entire module on the “Faith-Health Connection” available for additional study.</a:t>
            </a:r>
          </a:p>
          <a:p>
            <a:pPr marL="0" lvl="0" indent="0" algn="r">
              <a:buNone/>
            </a:pPr>
            <a:r>
              <a:rPr lang="en-US" sz="1500" dirty="0" smtClean="0"/>
              <a:t>1. Levin </a:t>
            </a:r>
            <a:r>
              <a:rPr lang="en-US" sz="1500" dirty="0"/>
              <a:t>JS, et al. </a:t>
            </a:r>
            <a:r>
              <a:rPr lang="en-US" sz="1500" dirty="0" err="1"/>
              <a:t>Soc</a:t>
            </a:r>
            <a:r>
              <a:rPr lang="en-US" sz="1500" dirty="0"/>
              <a:t> </a:t>
            </a:r>
            <a:r>
              <a:rPr lang="en-US" sz="1500" dirty="0" err="1"/>
              <a:t>Sci</a:t>
            </a:r>
            <a:r>
              <a:rPr lang="en-US" sz="1500" dirty="0"/>
              <a:t> Med 1987;24(7):</a:t>
            </a:r>
            <a:r>
              <a:rPr lang="en-US" sz="1500" dirty="0" smtClean="0"/>
              <a:t>589-600.</a:t>
            </a:r>
            <a:br>
              <a:rPr lang="en-US" sz="1500" dirty="0" smtClean="0"/>
            </a:br>
            <a:r>
              <a:rPr lang="en-US" sz="1500" dirty="0" smtClean="0"/>
              <a:t>2. Koenig</a:t>
            </a:r>
            <a:r>
              <a:rPr lang="en-US" sz="1500" dirty="0"/>
              <a:t>, et al. Handbook of Religion and Health. 2nd edition</a:t>
            </a:r>
            <a:r>
              <a:rPr lang="en-US" sz="1500" dirty="0" smtClean="0"/>
              <a:t>.</a:t>
            </a:r>
            <a:endParaRPr lang="en-US" sz="1500" dirty="0"/>
          </a:p>
        </p:txBody>
      </p:sp>
    </p:spTree>
    <p:extLst>
      <p:ext uri="{BB962C8B-B14F-4D97-AF65-F5344CB8AC3E}">
        <p14:creationId xmlns:p14="http://schemas.microsoft.com/office/powerpoint/2010/main" val="2554388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 of Religious Struggle</a:t>
            </a:r>
            <a:endParaRPr lang="en-US" dirty="0"/>
          </a:p>
        </p:txBody>
      </p:sp>
      <p:sp>
        <p:nvSpPr>
          <p:cNvPr id="3" name="Content Placeholder 2"/>
          <p:cNvSpPr>
            <a:spLocks noGrp="1"/>
          </p:cNvSpPr>
          <p:nvPr>
            <p:ph idx="1"/>
          </p:nvPr>
        </p:nvSpPr>
        <p:spPr/>
        <p:txBody>
          <a:bodyPr/>
          <a:lstStyle/>
          <a:p>
            <a:pPr lvl="0"/>
            <a:r>
              <a:rPr lang="en-US" sz="2700" dirty="0" smtClean="0"/>
              <a:t>A </a:t>
            </a:r>
            <a:r>
              <a:rPr lang="en-US" sz="2700" dirty="0"/>
              <a:t>longitudinal cohort study from 1996 to 1997 was conducted to assess religious struggle and demographic, physical health, and mental health measures.</a:t>
            </a:r>
          </a:p>
          <a:p>
            <a:pPr lvl="0"/>
            <a:r>
              <a:rPr lang="en-US" sz="2700" dirty="0"/>
              <a:t>Mortality during the </a:t>
            </a:r>
            <a:r>
              <a:rPr lang="en-US" sz="2700" dirty="0" smtClean="0"/>
              <a:t>two-year </a:t>
            </a:r>
            <a:r>
              <a:rPr lang="en-US" sz="2700" dirty="0"/>
              <a:t>period was the main outcome measure.</a:t>
            </a:r>
          </a:p>
          <a:p>
            <a:pPr lvl="0"/>
            <a:r>
              <a:rPr lang="en-US" sz="2700" dirty="0"/>
              <a:t>Participants were 596 patients aged 55 years or older on the medical inpatient services of Duke University Medical Center </a:t>
            </a:r>
            <a:endParaRPr lang="en-US" sz="2700" dirty="0" smtClean="0"/>
          </a:p>
          <a:p>
            <a:pPr marL="0" lvl="0" indent="0" algn="r">
              <a:buNone/>
            </a:pPr>
            <a:r>
              <a:rPr lang="en-US" sz="1500" dirty="0" err="1" smtClean="0"/>
              <a:t>Pargament</a:t>
            </a:r>
            <a:r>
              <a:rPr lang="en-US" sz="1500" dirty="0" smtClean="0"/>
              <a:t> </a:t>
            </a:r>
            <a:r>
              <a:rPr lang="en-US" sz="1500" dirty="0"/>
              <a:t>KI, et al. Arch Intern Med </a:t>
            </a:r>
            <a:r>
              <a:rPr lang="en-US" sz="1500" dirty="0" smtClean="0"/>
              <a:t>2001;161:1881-1885.</a:t>
            </a:r>
            <a:endParaRPr lang="en-US" sz="1500" dirty="0"/>
          </a:p>
        </p:txBody>
      </p:sp>
    </p:spTree>
    <p:extLst>
      <p:ext uri="{BB962C8B-B14F-4D97-AF65-F5344CB8AC3E}">
        <p14:creationId xmlns:p14="http://schemas.microsoft.com/office/powerpoint/2010/main" val="1502271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 of Religious Struggle</a:t>
            </a:r>
            <a:endParaRPr lang="en-US" dirty="0"/>
          </a:p>
        </p:txBody>
      </p:sp>
      <p:sp>
        <p:nvSpPr>
          <p:cNvPr id="3" name="Content Placeholder 2"/>
          <p:cNvSpPr>
            <a:spLocks noGrp="1"/>
          </p:cNvSpPr>
          <p:nvPr>
            <p:ph idx="1"/>
          </p:nvPr>
        </p:nvSpPr>
        <p:spPr/>
        <p:txBody>
          <a:bodyPr/>
          <a:lstStyle/>
          <a:p>
            <a:pPr lvl="0"/>
            <a:r>
              <a:rPr lang="en-US" sz="2700" dirty="0" smtClean="0"/>
              <a:t>After </a:t>
            </a:r>
            <a:r>
              <a:rPr lang="en-US" sz="2700" dirty="0"/>
              <a:t>controlling for the demographic, physical health, and mental health variables, </a:t>
            </a:r>
          </a:p>
          <a:p>
            <a:pPr lvl="1"/>
            <a:r>
              <a:rPr lang="en-US" sz="2400" dirty="0"/>
              <a:t>Higher religious struggle scores at baseline were predictive of 6% greater risk of mortality (RR for death, 1.06; 95% CI, 1.01-1.11; P = 0.02</a:t>
            </a:r>
            <a:r>
              <a:rPr lang="en-US" sz="2400" dirty="0" smtClean="0"/>
              <a:t>).</a:t>
            </a:r>
          </a:p>
          <a:p>
            <a:pPr lvl="1"/>
            <a:r>
              <a:rPr lang="en-US" sz="2400" dirty="0" smtClean="0"/>
              <a:t>Patients’ </a:t>
            </a:r>
            <a:r>
              <a:rPr lang="en-US" sz="2400" dirty="0"/>
              <a:t>reports that they felt alienated from or unloved by God or attributed their illness to the devil were associated with a 19% to 28% increase in risk of dying during the </a:t>
            </a:r>
            <a:r>
              <a:rPr lang="en-US" sz="2400" dirty="0" smtClean="0"/>
              <a:t>two-year </a:t>
            </a:r>
            <a:r>
              <a:rPr lang="en-US" sz="2400" dirty="0"/>
              <a:t>follow-up period. </a:t>
            </a:r>
            <a:endParaRPr lang="en-US" sz="2400" dirty="0" smtClean="0"/>
          </a:p>
          <a:p>
            <a:pPr marL="0" lvl="0" indent="0" algn="r">
              <a:buNone/>
            </a:pPr>
            <a:r>
              <a:rPr lang="en-US" sz="1500" dirty="0" smtClean="0"/>
              <a:t/>
            </a:r>
            <a:br>
              <a:rPr lang="en-US" sz="1500" dirty="0" smtClean="0"/>
            </a:br>
            <a:r>
              <a:rPr lang="en-US" sz="1500" dirty="0" err="1" smtClean="0"/>
              <a:t>Pargament</a:t>
            </a:r>
            <a:r>
              <a:rPr lang="en-US" sz="1500" dirty="0" smtClean="0"/>
              <a:t> </a:t>
            </a:r>
            <a:r>
              <a:rPr lang="en-US" sz="1500" dirty="0"/>
              <a:t>KI, et al. Arch Intern Med </a:t>
            </a:r>
            <a:r>
              <a:rPr lang="en-US" sz="1500" dirty="0" smtClean="0"/>
              <a:t>2001;161:1881-1885.</a:t>
            </a:r>
            <a:endParaRPr lang="en-US" sz="1500" dirty="0"/>
          </a:p>
        </p:txBody>
      </p:sp>
    </p:spTree>
    <p:extLst>
      <p:ext uri="{BB962C8B-B14F-4D97-AF65-F5344CB8AC3E}">
        <p14:creationId xmlns:p14="http://schemas.microsoft.com/office/powerpoint/2010/main" val="953187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 of Religious Struggle</a:t>
            </a:r>
            <a:endParaRPr lang="en-US" dirty="0"/>
          </a:p>
        </p:txBody>
      </p:sp>
      <p:sp>
        <p:nvSpPr>
          <p:cNvPr id="3" name="Content Placeholder 2"/>
          <p:cNvSpPr>
            <a:spLocks noGrp="1"/>
          </p:cNvSpPr>
          <p:nvPr>
            <p:ph idx="1"/>
          </p:nvPr>
        </p:nvSpPr>
        <p:spPr/>
        <p:txBody>
          <a:bodyPr/>
          <a:lstStyle/>
          <a:p>
            <a:pPr lvl="0"/>
            <a:r>
              <a:rPr lang="en-US" sz="2700" dirty="0"/>
              <a:t>These specific items were identified as the strongest predictors of increased risk for mortality:</a:t>
            </a:r>
          </a:p>
          <a:p>
            <a:pPr lvl="1">
              <a:spcBef>
                <a:spcPts val="600"/>
              </a:spcBef>
            </a:pPr>
            <a:r>
              <a:rPr lang="en-US" sz="2000" dirty="0"/>
              <a:t>"Wondered whether God had abandoned me" (28% increased risk: RR, 1.28; 95% CI, 1.07-1.50; P = .02), </a:t>
            </a:r>
          </a:p>
          <a:p>
            <a:pPr lvl="1">
              <a:spcBef>
                <a:spcPts val="600"/>
              </a:spcBef>
            </a:pPr>
            <a:r>
              <a:rPr lang="en-US" sz="2000" dirty="0"/>
              <a:t>"Questioned God's love for me" (22% increased risk: RR, 1.22; 95% CI, 1.02-1.43; P = .05), and </a:t>
            </a:r>
          </a:p>
          <a:p>
            <a:pPr lvl="1">
              <a:spcBef>
                <a:spcPts val="600"/>
              </a:spcBef>
            </a:pPr>
            <a:r>
              <a:rPr lang="en-US" sz="2000" dirty="0"/>
              <a:t>"Decided the devil made this happen" (19% increased risk: RR, 1.19; 95% CI, 1.05-1.33; P = .02). </a:t>
            </a:r>
          </a:p>
          <a:p>
            <a:pPr lvl="1">
              <a:spcBef>
                <a:spcPts val="600"/>
              </a:spcBef>
            </a:pPr>
            <a:r>
              <a:rPr lang="en-US" sz="2000" dirty="0"/>
              <a:t>"Felt punished by God for my lack of devotion” (16% increased risk: RR, 1.16; 95% CI, 1.00-1.32; P&lt;.06).</a:t>
            </a:r>
          </a:p>
          <a:p>
            <a:pPr marL="0" lvl="0" indent="0" algn="r">
              <a:buNone/>
            </a:pPr>
            <a:r>
              <a:rPr lang="en-US" sz="1500" dirty="0" err="1" smtClean="0"/>
              <a:t>Pargament</a:t>
            </a:r>
            <a:r>
              <a:rPr lang="en-US" sz="1500" dirty="0" smtClean="0"/>
              <a:t> </a:t>
            </a:r>
            <a:r>
              <a:rPr lang="en-US" sz="1500" dirty="0"/>
              <a:t>KI, et al. Arch Intern Med </a:t>
            </a:r>
            <a:r>
              <a:rPr lang="en-US" sz="1500" dirty="0" smtClean="0"/>
              <a:t>2001;161:1881-1885.</a:t>
            </a:r>
            <a:endParaRPr lang="en-US" sz="1500" dirty="0"/>
          </a:p>
        </p:txBody>
      </p:sp>
    </p:spTree>
    <p:extLst>
      <p:ext uri="{BB962C8B-B14F-4D97-AF65-F5344CB8AC3E}">
        <p14:creationId xmlns:p14="http://schemas.microsoft.com/office/powerpoint/2010/main" val="333630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r>
              <a:rPr lang="en-US" sz="3600" dirty="0" smtClean="0"/>
              <a:t>If an attending said, “It's inappropriate </a:t>
            </a:r>
            <a:r>
              <a:rPr lang="en-US" sz="3600" dirty="0"/>
              <a:t>to </a:t>
            </a:r>
            <a:r>
              <a:rPr lang="en-US" sz="3600" dirty="0" smtClean="0"/>
              <a:t>take a spiritual history!”, I would say:</a:t>
            </a:r>
          </a:p>
          <a:p>
            <a:pPr marL="742950" indent="-742950">
              <a:buFont typeface="+mj-lt"/>
              <a:buAutoNum type="arabicPeriod"/>
            </a:pPr>
            <a:r>
              <a:rPr lang="en-US" sz="3600" dirty="0"/>
              <a:t>I don’t know how I’d respond</a:t>
            </a:r>
            <a:r>
              <a:rPr lang="en-US" sz="3600" dirty="0" smtClean="0"/>
              <a:t>.</a:t>
            </a:r>
            <a:endParaRPr lang="en-US" sz="3600" dirty="0" smtClean="0"/>
          </a:p>
          <a:p>
            <a:pPr marL="742950" indent="-742950">
              <a:buFont typeface="+mj-lt"/>
              <a:buAutoNum type="arabicPeriod"/>
            </a:pPr>
            <a:r>
              <a:rPr lang="en-US" sz="3600" dirty="0" smtClean="0"/>
              <a:t>“</a:t>
            </a:r>
            <a:r>
              <a:rPr lang="en-US" sz="3600" dirty="0" smtClean="0"/>
              <a:t>OK, thanks for advising me.”</a:t>
            </a:r>
          </a:p>
          <a:p>
            <a:pPr marL="742950" indent="-742950">
              <a:buFont typeface="+mj-lt"/>
              <a:buAutoNum type="arabicPeriod"/>
            </a:pPr>
            <a:r>
              <a:rPr lang="en-US" sz="3600" dirty="0" smtClean="0"/>
              <a:t>“Actually, I’ve been told it’s a part of quality care.</a:t>
            </a:r>
            <a:r>
              <a:rPr lang="en-US" sz="3600" dirty="0" smtClean="0"/>
              <a:t>”</a:t>
            </a:r>
            <a:endParaRPr lang="en-US" sz="3600" dirty="0" smtClean="0"/>
          </a:p>
        </p:txBody>
      </p:sp>
    </p:spTree>
    <p:extLst>
      <p:ext uri="{BB962C8B-B14F-4D97-AF65-F5344CB8AC3E}">
        <p14:creationId xmlns:p14="http://schemas.microsoft.com/office/powerpoint/2010/main" val="22404333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 of Religious Struggle</a:t>
            </a:r>
            <a:endParaRPr lang="en-US" dirty="0"/>
          </a:p>
        </p:txBody>
      </p:sp>
      <p:sp>
        <p:nvSpPr>
          <p:cNvPr id="3" name="Content Placeholder 2"/>
          <p:cNvSpPr>
            <a:spLocks noGrp="1"/>
          </p:cNvSpPr>
          <p:nvPr>
            <p:ph idx="1"/>
          </p:nvPr>
        </p:nvSpPr>
        <p:spPr/>
        <p:txBody>
          <a:bodyPr/>
          <a:lstStyle/>
          <a:p>
            <a:pPr lvl="0"/>
            <a:r>
              <a:rPr lang="en-US" dirty="0"/>
              <a:t>This is the first empirical study to identify religious variables that increase the risk of mortality.</a:t>
            </a:r>
          </a:p>
          <a:p>
            <a:pPr lvl="0"/>
            <a:r>
              <a:rPr lang="en-US" dirty="0"/>
              <a:t>Men and women who experience a religious struggle with their illness appear to be at increased risk of death, even after controlling for baseline health, mental health status, and demographic factors.</a:t>
            </a:r>
          </a:p>
          <a:p>
            <a:pPr marL="0" lvl="0" indent="0" algn="r">
              <a:buNone/>
            </a:pPr>
            <a:r>
              <a:rPr lang="en-US" sz="1500" dirty="0" smtClean="0"/>
              <a:t/>
            </a:r>
            <a:br>
              <a:rPr lang="en-US" sz="1500" dirty="0" smtClean="0"/>
            </a:br>
            <a:r>
              <a:rPr lang="en-US" sz="1500" dirty="0" err="1" smtClean="0"/>
              <a:t>Pargament</a:t>
            </a:r>
            <a:r>
              <a:rPr lang="en-US" sz="1500" dirty="0" smtClean="0"/>
              <a:t> </a:t>
            </a:r>
            <a:r>
              <a:rPr lang="en-US" sz="1500" dirty="0"/>
              <a:t>KI, et al. Arch Intern Med </a:t>
            </a:r>
            <a:r>
              <a:rPr lang="en-US" sz="1500" dirty="0" smtClean="0"/>
              <a:t>2001;161:1881-1885.</a:t>
            </a:r>
            <a:endParaRPr lang="en-US" sz="1500" dirty="0"/>
          </a:p>
        </p:txBody>
      </p:sp>
    </p:spTree>
    <p:extLst>
      <p:ext uri="{BB962C8B-B14F-4D97-AF65-F5344CB8AC3E}">
        <p14:creationId xmlns:p14="http://schemas.microsoft.com/office/powerpoint/2010/main" val="790346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 of Religious Struggle</a:t>
            </a:r>
            <a:endParaRPr lang="en-US" dirty="0"/>
          </a:p>
        </p:txBody>
      </p:sp>
      <p:sp>
        <p:nvSpPr>
          <p:cNvPr id="3" name="Content Placeholder 2"/>
          <p:cNvSpPr>
            <a:spLocks noGrp="1"/>
          </p:cNvSpPr>
          <p:nvPr>
            <p:ph idx="1"/>
          </p:nvPr>
        </p:nvSpPr>
        <p:spPr/>
        <p:txBody>
          <a:bodyPr/>
          <a:lstStyle/>
          <a:p>
            <a:pPr marL="0" lvl="0" indent="0" algn="ctr">
              <a:buNone/>
            </a:pPr>
            <a:r>
              <a:rPr lang="en-US" dirty="0"/>
              <a:t>“Such patients may, without their doctor’s encouragement, refuse to speak with clergy because they are angry with God and have cut themselves off from this source of support.” </a:t>
            </a:r>
          </a:p>
          <a:p>
            <a:pPr lvl="0"/>
            <a:endParaRPr lang="en-US" dirty="0" smtClean="0"/>
          </a:p>
          <a:p>
            <a:pPr lvl="0"/>
            <a:endParaRPr lang="en-US" dirty="0"/>
          </a:p>
          <a:p>
            <a:pPr marL="0" lvl="0" indent="0">
              <a:buNone/>
            </a:pPr>
            <a:r>
              <a:rPr lang="en-US" dirty="0"/>
              <a:t/>
            </a:r>
            <a:br>
              <a:rPr lang="en-US" dirty="0"/>
            </a:br>
            <a:endParaRPr lang="en-US" dirty="0"/>
          </a:p>
          <a:p>
            <a:pPr marL="0" lvl="0" indent="0" algn="r">
              <a:buNone/>
            </a:pPr>
            <a:r>
              <a:rPr lang="nl-NL" sz="1500" dirty="0"/>
              <a:t>Koenig, HG. JAMA. 2002;288(4):487-493.</a:t>
            </a:r>
          </a:p>
        </p:txBody>
      </p:sp>
    </p:spTree>
    <p:extLst>
      <p:ext uri="{BB962C8B-B14F-4D97-AF65-F5344CB8AC3E}">
        <p14:creationId xmlns:p14="http://schemas.microsoft.com/office/powerpoint/2010/main" val="2800261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May Enhance Healthcare</a:t>
            </a:r>
            <a:endParaRPr lang="en-US" sz="5000" dirty="0"/>
          </a:p>
        </p:txBody>
      </p:sp>
    </p:spTree>
    <p:extLst>
      <p:ext uri="{BB962C8B-B14F-4D97-AF65-F5344CB8AC3E}">
        <p14:creationId xmlns:p14="http://schemas.microsoft.com/office/powerpoint/2010/main" val="3155806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Enhance Healthcare</a:t>
            </a:r>
            <a:endParaRPr lang="en-US" dirty="0"/>
          </a:p>
        </p:txBody>
      </p:sp>
      <p:sp>
        <p:nvSpPr>
          <p:cNvPr id="3" name="Content Placeholder 2"/>
          <p:cNvSpPr>
            <a:spLocks noGrp="1"/>
          </p:cNvSpPr>
          <p:nvPr>
            <p:ph idx="1"/>
          </p:nvPr>
        </p:nvSpPr>
        <p:spPr/>
        <p:txBody>
          <a:bodyPr/>
          <a:lstStyle/>
          <a:p>
            <a:pPr lvl="0"/>
            <a:r>
              <a:rPr lang="en-US" dirty="0" smtClean="0"/>
              <a:t>“The </a:t>
            </a:r>
            <a:r>
              <a:rPr lang="en-US" dirty="0"/>
              <a:t>empirical literature ... regarding the relationship between religious </a:t>
            </a:r>
            <a:r>
              <a:rPr lang="en-US" dirty="0" smtClean="0"/>
              <a:t>factors </a:t>
            </a:r>
            <a:r>
              <a:rPr lang="en-US" dirty="0"/>
              <a:t>and physical and mental health status ... was reviewed</a:t>
            </a:r>
            <a:r>
              <a:rPr lang="en-US" dirty="0" smtClean="0"/>
              <a:t>.”</a:t>
            </a:r>
            <a:endParaRPr lang="en-US" dirty="0"/>
          </a:p>
          <a:p>
            <a:pPr lvl="0"/>
            <a:endParaRPr lang="en-US" dirty="0" smtClean="0"/>
          </a:p>
          <a:p>
            <a:pPr lvl="0"/>
            <a:endParaRPr lang="en-US" dirty="0"/>
          </a:p>
          <a:p>
            <a:pPr lvl="0"/>
            <a:endParaRPr lang="en-US" dirty="0"/>
          </a:p>
          <a:p>
            <a:pPr marL="0" lvl="0" indent="0" algn="r">
              <a:buNone/>
            </a:pPr>
            <a:r>
              <a:rPr lang="en-US" sz="1500" dirty="0"/>
              <a:t>Matthews DA, et al. Religious commitment and health status: A review of the research and implications for family medicine. Arch </a:t>
            </a:r>
            <a:r>
              <a:rPr lang="en-US" sz="1500" dirty="0" err="1"/>
              <a:t>Fam</a:t>
            </a:r>
            <a:r>
              <a:rPr lang="en-US" sz="1500" dirty="0"/>
              <a:t> Med 1998;7(2):118-124.</a:t>
            </a:r>
          </a:p>
        </p:txBody>
      </p:sp>
    </p:spTree>
    <p:extLst>
      <p:ext uri="{BB962C8B-B14F-4D97-AF65-F5344CB8AC3E}">
        <p14:creationId xmlns:p14="http://schemas.microsoft.com/office/powerpoint/2010/main" val="3770419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Enhance Healthcare</a:t>
            </a:r>
            <a:endParaRPr lang="en-US" dirty="0"/>
          </a:p>
        </p:txBody>
      </p:sp>
      <p:sp>
        <p:nvSpPr>
          <p:cNvPr id="3" name="Content Placeholder 2"/>
          <p:cNvSpPr>
            <a:spLocks noGrp="1"/>
          </p:cNvSpPr>
          <p:nvPr>
            <p:ph idx="1"/>
          </p:nvPr>
        </p:nvSpPr>
        <p:spPr/>
        <p:txBody>
          <a:bodyPr/>
          <a:lstStyle/>
          <a:p>
            <a:pPr lvl="0"/>
            <a:r>
              <a:rPr lang="en-US" dirty="0" smtClean="0"/>
              <a:t>“A </a:t>
            </a:r>
            <a:r>
              <a:rPr lang="en-US" dirty="0"/>
              <a:t>large proportion of published empirical data suggest that religious commitment plays a beneficial role in:</a:t>
            </a:r>
          </a:p>
          <a:p>
            <a:pPr lvl="1"/>
            <a:r>
              <a:rPr lang="en-US" dirty="0"/>
              <a:t>in preventing mental/physical illness,</a:t>
            </a:r>
          </a:p>
          <a:p>
            <a:pPr lvl="1"/>
            <a:r>
              <a:rPr lang="en-US" dirty="0"/>
              <a:t>improving how people cope with mental and physical illness, and</a:t>
            </a:r>
          </a:p>
          <a:p>
            <a:pPr lvl="1"/>
            <a:r>
              <a:rPr lang="en-US" dirty="0"/>
              <a:t>facilitating recovery from illness</a:t>
            </a:r>
            <a:r>
              <a:rPr lang="en-US" dirty="0" smtClean="0"/>
              <a:t>.”</a:t>
            </a:r>
            <a:endParaRPr lang="en-US" dirty="0"/>
          </a:p>
          <a:p>
            <a:pPr marL="0" lvl="0" indent="0" algn="r">
              <a:buNone/>
            </a:pPr>
            <a:r>
              <a:rPr lang="en-US" sz="1500" dirty="0" smtClean="0"/>
              <a:t/>
            </a:r>
            <a:br>
              <a:rPr lang="en-US" sz="1500" dirty="0" smtClean="0"/>
            </a:br>
            <a:r>
              <a:rPr lang="en-US" sz="1500" dirty="0" smtClean="0"/>
              <a:t>Matthews </a:t>
            </a:r>
            <a:r>
              <a:rPr lang="en-US" sz="1500" dirty="0"/>
              <a:t>DA, et al. Religious commitment and health status: A review of the research and implications for family medicine. Arch </a:t>
            </a:r>
            <a:r>
              <a:rPr lang="en-US" sz="1500" dirty="0" err="1"/>
              <a:t>Fam</a:t>
            </a:r>
            <a:r>
              <a:rPr lang="en-US" sz="1500" dirty="0"/>
              <a:t> Med 1998;7(2):118-124.</a:t>
            </a:r>
          </a:p>
        </p:txBody>
      </p:sp>
    </p:spTree>
    <p:extLst>
      <p:ext uri="{BB962C8B-B14F-4D97-AF65-F5344CB8AC3E}">
        <p14:creationId xmlns:p14="http://schemas.microsoft.com/office/powerpoint/2010/main" val="155641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Enhance Healthcare</a:t>
            </a:r>
            <a:endParaRPr lang="en-US" dirty="0"/>
          </a:p>
        </p:txBody>
      </p:sp>
      <p:sp>
        <p:nvSpPr>
          <p:cNvPr id="3" name="Content Placeholder 2"/>
          <p:cNvSpPr>
            <a:spLocks noGrp="1"/>
          </p:cNvSpPr>
          <p:nvPr>
            <p:ph idx="1"/>
          </p:nvPr>
        </p:nvSpPr>
        <p:spPr/>
        <p:txBody>
          <a:bodyPr/>
          <a:lstStyle/>
          <a:p>
            <a:pPr lvl="0"/>
            <a:r>
              <a:rPr lang="en-US" dirty="0"/>
              <a:t>Matthews, et al. conclude:</a:t>
            </a:r>
          </a:p>
          <a:p>
            <a:pPr lvl="1"/>
            <a:r>
              <a:rPr lang="en-US" dirty="0" smtClean="0"/>
              <a:t>“The </a:t>
            </a:r>
            <a:r>
              <a:rPr lang="en-US" dirty="0"/>
              <a:t>available data suggest that practitioners who make several small changes in how </a:t>
            </a:r>
            <a:r>
              <a:rPr lang="en-US" dirty="0" smtClean="0"/>
              <a:t>patients’ </a:t>
            </a:r>
            <a:r>
              <a:rPr lang="en-US" dirty="0"/>
              <a:t>religious commitments are broached in clinical practice may enhance </a:t>
            </a:r>
            <a:r>
              <a:rPr lang="en-US" dirty="0" smtClean="0"/>
              <a:t>healthcare </a:t>
            </a:r>
            <a:r>
              <a:rPr lang="en-US" dirty="0"/>
              <a:t>outcomes</a:t>
            </a:r>
            <a:r>
              <a:rPr lang="en-US" dirty="0" smtClean="0"/>
              <a:t>.”</a:t>
            </a:r>
            <a:endParaRPr lang="en-US" dirty="0"/>
          </a:p>
          <a:p>
            <a:pPr marL="0" lvl="0" indent="0" algn="r">
              <a:buNone/>
            </a:pPr>
            <a:r>
              <a:rPr lang="en-US" sz="1500" dirty="0" smtClean="0"/>
              <a:t/>
            </a:r>
            <a:br>
              <a:rPr lang="en-US" sz="1500" dirty="0" smtClean="0"/>
            </a:br>
            <a:endParaRPr lang="en-US" sz="1500" dirty="0" smtClean="0"/>
          </a:p>
          <a:p>
            <a:pPr marL="0" lvl="0" indent="0" algn="r">
              <a:buNone/>
            </a:pPr>
            <a:endParaRPr lang="en-US" sz="1500" dirty="0"/>
          </a:p>
          <a:p>
            <a:pPr marL="0" lvl="0" indent="0" algn="r">
              <a:buNone/>
            </a:pPr>
            <a:endParaRPr lang="en-US" sz="1500" dirty="0" smtClean="0"/>
          </a:p>
          <a:p>
            <a:pPr marL="0" lvl="0" indent="0" algn="r">
              <a:buNone/>
            </a:pPr>
            <a:r>
              <a:rPr lang="en-US" sz="1500" dirty="0" smtClean="0"/>
              <a:t>Matthews </a:t>
            </a:r>
            <a:r>
              <a:rPr lang="en-US" sz="1500" dirty="0"/>
              <a:t>DA, et al. Religious commitment and health status: A review of the research and implications for family medicine. Arch </a:t>
            </a:r>
            <a:r>
              <a:rPr lang="en-US" sz="1500" dirty="0" err="1"/>
              <a:t>Fam</a:t>
            </a:r>
            <a:r>
              <a:rPr lang="en-US" sz="1500" dirty="0"/>
              <a:t> Med 1998;7(2):118-124.</a:t>
            </a:r>
          </a:p>
        </p:txBody>
      </p:sp>
    </p:spTree>
    <p:extLst>
      <p:ext uri="{BB962C8B-B14F-4D97-AF65-F5344CB8AC3E}">
        <p14:creationId xmlns:p14="http://schemas.microsoft.com/office/powerpoint/2010/main" val="3204894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Enhance Healthcare</a:t>
            </a:r>
            <a:endParaRPr lang="en-US" dirty="0"/>
          </a:p>
        </p:txBody>
      </p:sp>
      <p:sp>
        <p:nvSpPr>
          <p:cNvPr id="3" name="Content Placeholder 2"/>
          <p:cNvSpPr>
            <a:spLocks noGrp="1"/>
          </p:cNvSpPr>
          <p:nvPr>
            <p:ph idx="1"/>
          </p:nvPr>
        </p:nvSpPr>
        <p:spPr/>
        <p:txBody>
          <a:bodyPr/>
          <a:lstStyle/>
          <a:p>
            <a:pPr lvl="0"/>
            <a:r>
              <a:rPr lang="en-US" dirty="0"/>
              <a:t>Matthews, et al. conclude:</a:t>
            </a:r>
          </a:p>
          <a:p>
            <a:pPr lvl="1"/>
            <a:r>
              <a:rPr lang="en-US" dirty="0" smtClean="0"/>
              <a:t>“The </a:t>
            </a:r>
            <a:r>
              <a:rPr lang="en-US" dirty="0"/>
              <a:t>available data suggest that practitioners who make several </a:t>
            </a:r>
            <a:r>
              <a:rPr lang="en-US" u="sng" dirty="0">
                <a:solidFill>
                  <a:srgbClr val="FF0000"/>
                </a:solidFill>
              </a:rPr>
              <a:t>small changes</a:t>
            </a:r>
            <a:r>
              <a:rPr lang="en-US" dirty="0"/>
              <a:t> in how </a:t>
            </a:r>
            <a:r>
              <a:rPr lang="en-US" dirty="0" smtClean="0"/>
              <a:t>patients’ religious </a:t>
            </a:r>
            <a:r>
              <a:rPr lang="en-US" dirty="0"/>
              <a:t>commitments are broached in clinical practice may enhance </a:t>
            </a:r>
            <a:r>
              <a:rPr lang="en-US" dirty="0" smtClean="0"/>
              <a:t>healthcare </a:t>
            </a:r>
            <a:r>
              <a:rPr lang="en-US" dirty="0"/>
              <a:t>outcomes</a:t>
            </a:r>
            <a:r>
              <a:rPr lang="en-US" dirty="0" smtClean="0"/>
              <a:t>.”</a:t>
            </a:r>
            <a:endParaRPr lang="en-US" dirty="0"/>
          </a:p>
          <a:p>
            <a:pPr marL="0" lvl="0" indent="0" algn="r">
              <a:buNone/>
            </a:pPr>
            <a:r>
              <a:rPr lang="en-US" sz="1500" dirty="0" smtClean="0"/>
              <a:t/>
            </a:r>
            <a:br>
              <a:rPr lang="en-US" sz="1500" dirty="0" smtClean="0"/>
            </a:br>
            <a:endParaRPr lang="en-US" sz="1500" dirty="0" smtClean="0"/>
          </a:p>
          <a:p>
            <a:pPr marL="0" lvl="0" indent="0" algn="r">
              <a:buNone/>
            </a:pPr>
            <a:endParaRPr lang="en-US" sz="1500" dirty="0"/>
          </a:p>
          <a:p>
            <a:pPr marL="0" lvl="0" indent="0" algn="r">
              <a:buNone/>
            </a:pPr>
            <a:endParaRPr lang="en-US" sz="1500" dirty="0" smtClean="0"/>
          </a:p>
          <a:p>
            <a:pPr marL="0" lvl="0" indent="0" algn="r">
              <a:buNone/>
            </a:pPr>
            <a:r>
              <a:rPr lang="en-US" sz="1500" dirty="0" smtClean="0"/>
              <a:t>Matthews </a:t>
            </a:r>
            <a:r>
              <a:rPr lang="en-US" sz="1500" dirty="0"/>
              <a:t>DA, et al. Religious commitment and health status: A review of the research and implications for family medicine. Arch </a:t>
            </a:r>
            <a:r>
              <a:rPr lang="en-US" sz="1500" dirty="0" err="1"/>
              <a:t>Fam</a:t>
            </a:r>
            <a:r>
              <a:rPr lang="en-US" sz="1500" dirty="0"/>
              <a:t> Med 1998;7(2):118-124.</a:t>
            </a:r>
          </a:p>
        </p:txBody>
      </p:sp>
    </p:spTree>
    <p:extLst>
      <p:ext uri="{BB962C8B-B14F-4D97-AF65-F5344CB8AC3E}">
        <p14:creationId xmlns:p14="http://schemas.microsoft.com/office/powerpoint/2010/main" val="2368309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spcBef>
                <a:spcPts val="1000"/>
              </a:spcBef>
            </a:pPr>
            <a:r>
              <a:rPr lang="en-US" dirty="0"/>
              <a:t>American Psychiatric Assn. (1989); </a:t>
            </a:r>
          </a:p>
          <a:p>
            <a:pPr lvl="0">
              <a:spcBef>
                <a:spcPts val="1000"/>
              </a:spcBef>
            </a:pPr>
            <a:r>
              <a:rPr lang="en-US" dirty="0"/>
              <a:t>American Psychological Assn. (1992); </a:t>
            </a:r>
          </a:p>
          <a:p>
            <a:pPr lvl="0">
              <a:spcBef>
                <a:spcPts val="1000"/>
              </a:spcBef>
            </a:pPr>
            <a:r>
              <a:rPr lang="en-US" dirty="0"/>
              <a:t>Accreditation Council for GME (1994); </a:t>
            </a:r>
          </a:p>
          <a:p>
            <a:pPr lvl="0">
              <a:spcBef>
                <a:spcPts val="1000"/>
              </a:spcBef>
            </a:pPr>
            <a:r>
              <a:rPr lang="en-US" dirty="0"/>
              <a:t>Council on Social Work Education (1995); </a:t>
            </a:r>
          </a:p>
          <a:p>
            <a:pPr lvl="0">
              <a:spcBef>
                <a:spcPts val="1000"/>
              </a:spcBef>
            </a:pPr>
            <a:r>
              <a:rPr lang="en-US" dirty="0"/>
              <a:t>Joint Commission (1996); </a:t>
            </a:r>
          </a:p>
          <a:p>
            <a:pPr lvl="0">
              <a:spcBef>
                <a:spcPts val="1000"/>
              </a:spcBef>
            </a:pPr>
            <a:r>
              <a:rPr lang="en-US" dirty="0"/>
              <a:t>American Academy of Family Physicians (1997); </a:t>
            </a:r>
          </a:p>
          <a:p>
            <a:pPr lvl="0">
              <a:spcBef>
                <a:spcPts val="1000"/>
              </a:spcBef>
            </a:pPr>
            <a:r>
              <a:rPr lang="en-US" dirty="0"/>
              <a:t>American College of Physicians, </a:t>
            </a:r>
          </a:p>
          <a:p>
            <a:pPr lvl="0">
              <a:spcBef>
                <a:spcPts val="1000"/>
              </a:spcBef>
            </a:pPr>
            <a:r>
              <a:rPr lang="en-US" dirty="0"/>
              <a:t>Assn. of American Medical Colleges (1998).</a:t>
            </a:r>
          </a:p>
          <a:p>
            <a:pPr lvl="1">
              <a:spcBef>
                <a:spcPts val="1000"/>
              </a:spcBef>
            </a:pPr>
            <a:endParaRPr lang="en-US" dirty="0" smtClean="0"/>
          </a:p>
        </p:txBody>
      </p:sp>
    </p:spTree>
    <p:extLst>
      <p:ext uri="{BB962C8B-B14F-4D97-AF65-F5344CB8AC3E}">
        <p14:creationId xmlns:p14="http://schemas.microsoft.com/office/powerpoint/2010/main" val="1097092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dirty="0" smtClean="0"/>
              <a:t>“Today</a:t>
            </a:r>
            <a:r>
              <a:rPr lang="en-US" dirty="0"/>
              <a:t>, nearly 90% of medical schools (and many nursing schools) in the </a:t>
            </a:r>
            <a:r>
              <a:rPr lang="en-US" dirty="0" smtClean="0"/>
              <a:t>U.S. </a:t>
            </a:r>
            <a:r>
              <a:rPr lang="en-US" dirty="0"/>
              <a:t>include something about religion/spirituality in their curricula and this is also true to a lesser extent in the United Kingdom and Brazil</a:t>
            </a:r>
            <a:r>
              <a:rPr lang="en-US" dirty="0" smtClean="0"/>
              <a:t>.” </a:t>
            </a:r>
            <a:endParaRPr lang="en-US" dirty="0"/>
          </a:p>
          <a:p>
            <a:pPr lvl="0"/>
            <a:r>
              <a:rPr lang="en-US" dirty="0"/>
              <a:t>Thus, spirituality and health is increasingly being addressed in medical and nursing training programs as part of quality patient care.</a:t>
            </a:r>
          </a:p>
          <a:p>
            <a:pPr marL="457200" lvl="1" indent="0" algn="r">
              <a:buNone/>
            </a:pPr>
            <a:r>
              <a:rPr lang="en-US" sz="1500" dirty="0"/>
              <a:t>Koenig HG, et al. Spirituality in medical school </a:t>
            </a:r>
            <a:r>
              <a:rPr lang="en-US" sz="1500" dirty="0" smtClean="0"/>
              <a:t>curricula: </a:t>
            </a:r>
            <a:br>
              <a:rPr lang="en-US" sz="1500" dirty="0" smtClean="0"/>
            </a:br>
            <a:r>
              <a:rPr lang="en-US" sz="1500" dirty="0" smtClean="0"/>
              <a:t>Findings </a:t>
            </a:r>
            <a:r>
              <a:rPr lang="en-US" sz="1500" dirty="0"/>
              <a:t>from a national survey. </a:t>
            </a:r>
            <a:r>
              <a:rPr lang="en-US" sz="1500" dirty="0" err="1"/>
              <a:t>Int</a:t>
            </a:r>
            <a:r>
              <a:rPr lang="en-US" sz="1500" dirty="0"/>
              <a:t> J </a:t>
            </a:r>
            <a:r>
              <a:rPr lang="en-US" sz="1500" dirty="0" err="1"/>
              <a:t>Psy</a:t>
            </a:r>
            <a:r>
              <a:rPr lang="en-US" sz="1500" dirty="0"/>
              <a:t> Med 2010;40(4):391-8</a:t>
            </a:r>
          </a:p>
          <a:p>
            <a:pPr lvl="1"/>
            <a:endParaRPr lang="en-US" dirty="0"/>
          </a:p>
        </p:txBody>
      </p:sp>
    </p:spTree>
    <p:extLst>
      <p:ext uri="{BB962C8B-B14F-4D97-AF65-F5344CB8AC3E}">
        <p14:creationId xmlns:p14="http://schemas.microsoft.com/office/powerpoint/2010/main" val="781125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dirty="0"/>
              <a:t>A spiritual history is required by the Joint Commission for long-term care, home care, behavioral care, and hospital admission.</a:t>
            </a:r>
          </a:p>
          <a:p>
            <a:pPr lvl="1"/>
            <a:r>
              <a:rPr lang="en-US" sz="2400" dirty="0" smtClean="0"/>
              <a:t>The spiritual history “should</a:t>
            </a:r>
            <a:r>
              <a:rPr lang="en-US" sz="2400" dirty="0"/>
              <a:t>, at a minimum, determine the patient's denomination, beliefs, and what spiritual practices are important to them.”</a:t>
            </a:r>
          </a:p>
          <a:p>
            <a:pPr lvl="1"/>
            <a:r>
              <a:rPr lang="en-US" sz="2400" dirty="0"/>
              <a:t>“This information would assist in determining the impact of spirituality, if any, on the care and/or services being provided and will identify if any further assessment is needed</a:t>
            </a:r>
            <a:r>
              <a:rPr lang="en-US" sz="2400" dirty="0" smtClean="0"/>
              <a:t>.”</a:t>
            </a:r>
            <a:endParaRPr lang="en-US" dirty="0"/>
          </a:p>
        </p:txBody>
      </p:sp>
    </p:spTree>
    <p:extLst>
      <p:ext uri="{BB962C8B-B14F-4D97-AF65-F5344CB8AC3E}">
        <p14:creationId xmlns:p14="http://schemas.microsoft.com/office/powerpoint/2010/main" val="3519904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Statement</a:t>
            </a:r>
            <a:endParaRPr lang="en-US" dirty="0"/>
          </a:p>
        </p:txBody>
      </p:sp>
      <p:sp>
        <p:nvSpPr>
          <p:cNvPr id="3" name="Content Placeholder 2"/>
          <p:cNvSpPr>
            <a:spLocks noGrp="1"/>
          </p:cNvSpPr>
          <p:nvPr>
            <p:ph idx="1"/>
          </p:nvPr>
        </p:nvSpPr>
        <p:spPr/>
        <p:txBody>
          <a:bodyPr/>
          <a:lstStyle/>
          <a:p>
            <a:pPr marL="0" indent="0">
              <a:spcBef>
                <a:spcPts val="1500"/>
              </a:spcBef>
              <a:buNone/>
            </a:pPr>
            <a:r>
              <a:rPr lang="en-US" dirty="0" smtClean="0"/>
              <a:t>Current research, patient openness, evidence-based clinical guidelines, and biblical precedent all suggest the importance and appropriateness of a holistic approach to quality patient care—which includes a spiritual assessment for many, if not most, patients.</a:t>
            </a:r>
            <a:endParaRPr lang="en-US" b="1" dirty="0"/>
          </a:p>
        </p:txBody>
      </p:sp>
    </p:spTree>
    <p:extLst>
      <p:ext uri="{BB962C8B-B14F-4D97-AF65-F5344CB8AC3E}">
        <p14:creationId xmlns:p14="http://schemas.microsoft.com/office/powerpoint/2010/main" val="226022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sz="2650" dirty="0"/>
              <a:t>What would I recommend in terms of addressing spiritual issues in clinical care?</a:t>
            </a:r>
          </a:p>
          <a:p>
            <a:pPr lvl="0"/>
            <a:r>
              <a:rPr lang="en-US" sz="2650" dirty="0"/>
              <a:t>First and foremost, health professionals should take a brief spiritual history. </a:t>
            </a:r>
          </a:p>
          <a:p>
            <a:pPr lvl="0"/>
            <a:r>
              <a:rPr lang="en-US" sz="2650" dirty="0"/>
              <a:t>This should be done for all new patients on their first evaluation, especially if they have serious or chronic illnesses, and when a patient is admitted to a hospital, nursing home, home health agency, or other </a:t>
            </a:r>
            <a:r>
              <a:rPr lang="en-US" sz="2650" dirty="0" smtClean="0"/>
              <a:t>healthcare </a:t>
            </a:r>
            <a:r>
              <a:rPr lang="en-US" sz="2650" dirty="0"/>
              <a:t>setting</a:t>
            </a:r>
            <a:r>
              <a:rPr lang="en-US" sz="2650" dirty="0" smtClean="0"/>
              <a:t>.</a:t>
            </a:r>
          </a:p>
          <a:p>
            <a:pPr marL="0" lvl="0" indent="0" algn="r">
              <a:buNone/>
            </a:pPr>
            <a:r>
              <a:rPr lang="en-US" sz="1500" dirty="0"/>
              <a:t>Koenig H. ISRN Psychiatry 2012. Article ID 278730.</a:t>
            </a:r>
          </a:p>
          <a:p>
            <a:pPr lvl="0"/>
            <a:endParaRPr lang="en-US" dirty="0"/>
          </a:p>
        </p:txBody>
      </p:sp>
    </p:spTree>
    <p:extLst>
      <p:ext uri="{BB962C8B-B14F-4D97-AF65-F5344CB8AC3E}">
        <p14:creationId xmlns:p14="http://schemas.microsoft.com/office/powerpoint/2010/main" val="2868522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dirty="0"/>
              <a:t>The purpose of a spiritual history is to </a:t>
            </a:r>
            <a:r>
              <a:rPr lang="en-US" dirty="0" smtClean="0"/>
              <a:t>learn five key items:</a:t>
            </a:r>
            <a:endParaRPr lang="en-US" dirty="0"/>
          </a:p>
          <a:p>
            <a:pPr marL="971550" lvl="1" indent="-514350">
              <a:buFont typeface="+mj-lt"/>
              <a:buAutoNum type="arabicPeriod"/>
            </a:pPr>
            <a:r>
              <a:rPr lang="en-US" dirty="0"/>
              <a:t>The patient’s religious background, </a:t>
            </a:r>
          </a:p>
          <a:p>
            <a:pPr marL="971550" lvl="1" indent="-514350">
              <a:buFont typeface="+mj-lt"/>
              <a:buAutoNum type="arabicPeriod"/>
            </a:pPr>
            <a:r>
              <a:rPr lang="en-US" dirty="0"/>
              <a:t>The role that religious or spiritual beliefs or practices play in coping with illness (or causing distress</a:t>
            </a:r>
            <a:r>
              <a:rPr lang="en-US" dirty="0" smtClean="0"/>
              <a:t>),</a:t>
            </a:r>
          </a:p>
          <a:p>
            <a:pPr marL="971550" lvl="1" indent="-514350">
              <a:buFont typeface="+mj-lt"/>
              <a:buAutoNum type="arabicPeriod"/>
            </a:pPr>
            <a:endParaRPr lang="en-US" dirty="0"/>
          </a:p>
          <a:p>
            <a:pPr marL="971550" lvl="1" indent="-514350">
              <a:buFont typeface="+mj-lt"/>
              <a:buAutoNum type="arabicPeriod"/>
            </a:pPr>
            <a:endParaRPr lang="en-US" dirty="0" smtClean="0"/>
          </a:p>
          <a:p>
            <a:pPr marL="457200" lvl="1" indent="0" algn="r">
              <a:buNone/>
            </a:pPr>
            <a:endParaRPr lang="en-US" sz="1500" dirty="0"/>
          </a:p>
          <a:p>
            <a:pPr marL="457200" lvl="1" indent="0" algn="r">
              <a:buNone/>
            </a:pPr>
            <a:r>
              <a:rPr lang="pl-PL" sz="1500" dirty="0" smtClean="0"/>
              <a:t>Koenig </a:t>
            </a:r>
            <a:r>
              <a:rPr lang="pl-PL" sz="1500" dirty="0"/>
              <a:t>H. ISRN Psychiatry 2012</a:t>
            </a:r>
            <a:r>
              <a:rPr lang="pl-PL" sz="1500" dirty="0" smtClean="0"/>
              <a:t>.</a:t>
            </a:r>
            <a:endParaRPr lang="pl-PL" sz="1500" dirty="0"/>
          </a:p>
        </p:txBody>
      </p:sp>
    </p:spTree>
    <p:extLst>
      <p:ext uri="{BB962C8B-B14F-4D97-AF65-F5344CB8AC3E}">
        <p14:creationId xmlns:p14="http://schemas.microsoft.com/office/powerpoint/2010/main" val="2308689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dirty="0"/>
              <a:t>The purpose of a spiritual history is to learn:</a:t>
            </a:r>
          </a:p>
          <a:p>
            <a:pPr marL="971550" lvl="1" indent="-514350">
              <a:buFont typeface="+mj-lt"/>
              <a:buAutoNum type="arabicPeriod" startAt="3"/>
            </a:pPr>
            <a:r>
              <a:rPr lang="en-US" dirty="0" smtClean="0"/>
              <a:t>Beliefs </a:t>
            </a:r>
            <a:r>
              <a:rPr lang="en-US" dirty="0"/>
              <a:t>that may influence or conflict with decisions about medical care, </a:t>
            </a:r>
          </a:p>
          <a:p>
            <a:pPr marL="971550" lvl="1" indent="-514350">
              <a:buFont typeface="+mj-lt"/>
              <a:buAutoNum type="arabicPeriod" startAt="3"/>
            </a:pPr>
            <a:r>
              <a:rPr lang="en-US" dirty="0"/>
              <a:t>The patient’s level of participation in a spiritual community and whether the community is supportive, and </a:t>
            </a:r>
          </a:p>
          <a:p>
            <a:pPr marL="971550" lvl="1" indent="-514350">
              <a:buFont typeface="+mj-lt"/>
              <a:buAutoNum type="arabicPeriod" startAt="3"/>
            </a:pPr>
            <a:r>
              <a:rPr lang="en-US" dirty="0"/>
              <a:t>Any spiritual needs that might be present.</a:t>
            </a:r>
          </a:p>
          <a:p>
            <a:pPr marL="457200" lvl="1" indent="0" algn="r">
              <a:buNone/>
            </a:pPr>
            <a:r>
              <a:rPr lang="en-US" sz="1500" dirty="0" smtClean="0"/>
              <a:t/>
            </a:r>
            <a:br>
              <a:rPr lang="en-US" sz="1500" dirty="0" smtClean="0"/>
            </a:br>
            <a:endParaRPr lang="en-US" sz="1500" dirty="0"/>
          </a:p>
          <a:p>
            <a:pPr marL="457200" lvl="1" indent="0" algn="r">
              <a:buNone/>
            </a:pPr>
            <a:r>
              <a:rPr lang="pl-PL" sz="1500" dirty="0" smtClean="0"/>
              <a:t>Koenig </a:t>
            </a:r>
            <a:r>
              <a:rPr lang="pl-PL" sz="1500" dirty="0"/>
              <a:t>H. ISRN Psychiatry 2012</a:t>
            </a:r>
            <a:r>
              <a:rPr lang="pl-PL" sz="1500" dirty="0" smtClean="0"/>
              <a:t>.</a:t>
            </a:r>
            <a:endParaRPr lang="pl-PL" sz="1500" dirty="0"/>
          </a:p>
        </p:txBody>
      </p:sp>
    </p:spTree>
    <p:extLst>
      <p:ext uri="{BB962C8B-B14F-4D97-AF65-F5344CB8AC3E}">
        <p14:creationId xmlns:p14="http://schemas.microsoft.com/office/powerpoint/2010/main" val="2725477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of Care</a:t>
            </a:r>
            <a:endParaRPr lang="en-US" dirty="0"/>
          </a:p>
        </p:txBody>
      </p:sp>
      <p:sp>
        <p:nvSpPr>
          <p:cNvPr id="3" name="Content Placeholder 2"/>
          <p:cNvSpPr>
            <a:spLocks noGrp="1"/>
          </p:cNvSpPr>
          <p:nvPr>
            <p:ph idx="1"/>
          </p:nvPr>
        </p:nvSpPr>
        <p:spPr/>
        <p:txBody>
          <a:bodyPr/>
          <a:lstStyle/>
          <a:p>
            <a:pPr lvl="0"/>
            <a:r>
              <a:rPr lang="en-US" sz="2700" dirty="0"/>
              <a:t>Ideally, the doctor, as head of the medical/dental care team, should take the spiritual history.</a:t>
            </a:r>
          </a:p>
          <a:p>
            <a:pPr lvl="0"/>
            <a:r>
              <a:rPr lang="en-US" sz="2700" dirty="0" smtClean="0"/>
              <a:t>“It </a:t>
            </a:r>
            <a:r>
              <a:rPr lang="en-US" sz="2700" dirty="0"/>
              <a:t>is the healthcare professional, not the chaplain, who is responsible for doing this two-minute </a:t>
            </a:r>
            <a:r>
              <a:rPr lang="en-US" sz="2700" dirty="0" smtClean="0"/>
              <a:t>‘screening’ </a:t>
            </a:r>
            <a:r>
              <a:rPr lang="en-US" sz="2700" dirty="0"/>
              <a:t>evaluation. Simply recording the patient’s religious denomination and whether they want to see a chaplain, the procedure in most hospitals today, is NOT taking a spiritual history</a:t>
            </a:r>
            <a:r>
              <a:rPr lang="en-US" sz="2700" dirty="0" smtClean="0"/>
              <a:t>.”</a:t>
            </a:r>
            <a:endParaRPr lang="en-US" sz="2700" dirty="0"/>
          </a:p>
          <a:p>
            <a:pPr marL="457200" lvl="1" indent="0" algn="r">
              <a:buNone/>
            </a:pPr>
            <a:r>
              <a:rPr lang="pl-PL" sz="1500" dirty="0" smtClean="0"/>
              <a:t>Koenig </a:t>
            </a:r>
            <a:r>
              <a:rPr lang="pl-PL" sz="1500" dirty="0"/>
              <a:t>H. ISRN Psychiatry 2012</a:t>
            </a:r>
            <a:r>
              <a:rPr lang="pl-PL" sz="1500" dirty="0" smtClean="0"/>
              <a:t>.</a:t>
            </a:r>
            <a:endParaRPr lang="pl-PL" sz="1500" dirty="0"/>
          </a:p>
        </p:txBody>
      </p:sp>
    </p:spTree>
    <p:extLst>
      <p:ext uri="{BB962C8B-B14F-4D97-AF65-F5344CB8AC3E}">
        <p14:creationId xmlns:p14="http://schemas.microsoft.com/office/powerpoint/2010/main" val="3283294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So what spiritual history questions could I consider?</a:t>
            </a:r>
            <a:br>
              <a:rPr lang="en-US" sz="5000" dirty="0" smtClean="0"/>
            </a:br>
            <a:r>
              <a:rPr lang="en-US" sz="3000" dirty="0" smtClean="0"/>
              <a:t/>
            </a:r>
            <a:br>
              <a:rPr lang="en-US" sz="3000" dirty="0" smtClean="0"/>
            </a:br>
            <a:r>
              <a:rPr lang="en-US" sz="3000" dirty="0" smtClean="0"/>
              <a:t>Available instruments that </a:t>
            </a:r>
            <a:br>
              <a:rPr lang="en-US" sz="3000" dirty="0" smtClean="0"/>
            </a:br>
            <a:r>
              <a:rPr lang="en-US" sz="3000" dirty="0" smtClean="0"/>
              <a:t>are short and sweet</a:t>
            </a:r>
            <a:endParaRPr lang="en-US" sz="3000" dirty="0"/>
          </a:p>
        </p:txBody>
      </p:sp>
    </p:spTree>
    <p:extLst>
      <p:ext uri="{BB962C8B-B14F-4D97-AF65-F5344CB8AC3E}">
        <p14:creationId xmlns:p14="http://schemas.microsoft.com/office/powerpoint/2010/main" val="2073583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Invite</a:t>
            </a:r>
            <a:endParaRPr lang="en-US" dirty="0"/>
          </a:p>
        </p:txBody>
      </p:sp>
      <p:sp>
        <p:nvSpPr>
          <p:cNvPr id="3" name="Content Placeholder 2"/>
          <p:cNvSpPr>
            <a:spLocks noGrp="1"/>
          </p:cNvSpPr>
          <p:nvPr>
            <p:ph idx="1"/>
          </p:nvPr>
        </p:nvSpPr>
        <p:spPr/>
        <p:txBody>
          <a:bodyPr/>
          <a:lstStyle/>
          <a:p>
            <a:pPr lvl="0"/>
            <a:r>
              <a:rPr lang="en-US" dirty="0"/>
              <a:t>The Open </a:t>
            </a:r>
            <a:r>
              <a:rPr lang="en-US" dirty="0" smtClean="0"/>
              <a:t>Invite </a:t>
            </a:r>
            <a:r>
              <a:rPr lang="en-US" dirty="0"/>
              <a:t>is a patient-focused approach to encouraging a spiritual dialogue. </a:t>
            </a:r>
          </a:p>
          <a:p>
            <a:pPr lvl="0"/>
            <a:r>
              <a:rPr lang="en-US" dirty="0"/>
              <a:t>It is structured to allow patients who are spiritual to speak further, and to allow those who are not </a:t>
            </a:r>
            <a:r>
              <a:rPr lang="en-US" dirty="0" smtClean="0"/>
              <a:t>so inclined to </a:t>
            </a:r>
            <a:r>
              <a:rPr lang="en-US" dirty="0"/>
              <a:t>easily opt out. </a:t>
            </a:r>
          </a:p>
          <a:p>
            <a:pPr lvl="0"/>
            <a:r>
              <a:rPr lang="en-US" dirty="0"/>
              <a:t>First, it reminds physicians that their role is to open the door to conversation and invite (never require) patients to discuss their needs. </a:t>
            </a:r>
          </a:p>
          <a:p>
            <a:pPr marL="457200" lvl="1" indent="0" algn="r">
              <a:buNone/>
            </a:pPr>
            <a:r>
              <a:rPr lang="en-US" sz="1500" dirty="0" err="1" smtClean="0"/>
              <a:t>Saguil</a:t>
            </a:r>
            <a:r>
              <a:rPr lang="en-US" sz="1500" dirty="0" smtClean="0"/>
              <a:t> </a:t>
            </a:r>
            <a:r>
              <a:rPr lang="en-US" sz="1500" dirty="0"/>
              <a:t>A, et al. The Spiritual Assessment. Am </a:t>
            </a:r>
            <a:r>
              <a:rPr lang="en-US" sz="1500" dirty="0" err="1"/>
              <a:t>Fam</a:t>
            </a:r>
            <a:r>
              <a:rPr lang="en-US" sz="1500" dirty="0"/>
              <a:t> Physician 2012;86(6):546-550.</a:t>
            </a:r>
          </a:p>
        </p:txBody>
      </p:sp>
    </p:spTree>
    <p:extLst>
      <p:ext uri="{BB962C8B-B14F-4D97-AF65-F5344CB8AC3E}">
        <p14:creationId xmlns:p14="http://schemas.microsoft.com/office/powerpoint/2010/main" val="775675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Invite</a:t>
            </a:r>
            <a:endParaRPr lang="en-US" dirty="0"/>
          </a:p>
        </p:txBody>
      </p:sp>
      <p:sp>
        <p:nvSpPr>
          <p:cNvPr id="3" name="Content Placeholder 2"/>
          <p:cNvSpPr>
            <a:spLocks noGrp="1"/>
          </p:cNvSpPr>
          <p:nvPr>
            <p:ph idx="1"/>
          </p:nvPr>
        </p:nvSpPr>
        <p:spPr/>
        <p:txBody>
          <a:bodyPr/>
          <a:lstStyle/>
          <a:p>
            <a:pPr lvl="0"/>
            <a:r>
              <a:rPr lang="en-US" dirty="0"/>
              <a:t>First, it reminds physicians that their role is to open the door to conversation and invite (never require) patients to discuss their needs.</a:t>
            </a:r>
          </a:p>
          <a:p>
            <a:pPr lvl="0"/>
            <a:r>
              <a:rPr lang="en-US" dirty="0"/>
              <a:t>Second, </a:t>
            </a:r>
            <a:r>
              <a:rPr lang="en-US" dirty="0" smtClean="0"/>
              <a:t>it provides </a:t>
            </a:r>
            <a:r>
              <a:rPr lang="en-US" dirty="0"/>
              <a:t>a mnemonic for the general types of questions a physician may use</a:t>
            </a:r>
            <a:r>
              <a:rPr lang="en-US" dirty="0" smtClean="0"/>
              <a:t>.</a:t>
            </a:r>
            <a:endParaRPr lang="en-US" dirty="0"/>
          </a:p>
        </p:txBody>
      </p:sp>
    </p:spTree>
    <p:extLst>
      <p:ext uri="{BB962C8B-B14F-4D97-AF65-F5344CB8AC3E}">
        <p14:creationId xmlns:p14="http://schemas.microsoft.com/office/powerpoint/2010/main" val="1688954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Invite</a:t>
            </a:r>
            <a:endParaRPr lang="en-US" dirty="0"/>
          </a:p>
        </p:txBody>
      </p:sp>
      <p:sp>
        <p:nvSpPr>
          <p:cNvPr id="3" name="Content Placeholder 2"/>
          <p:cNvSpPr>
            <a:spLocks noGrp="1"/>
          </p:cNvSpPr>
          <p:nvPr>
            <p:ph idx="1"/>
          </p:nvPr>
        </p:nvSpPr>
        <p:spPr/>
        <p:txBody>
          <a:bodyPr/>
          <a:lstStyle/>
          <a:p>
            <a:pPr lvl="0"/>
            <a:r>
              <a:rPr lang="en-US" dirty="0"/>
              <a:t>The tool provides questions that allow the physician to broach the topic of spirituality. </a:t>
            </a:r>
          </a:p>
          <a:p>
            <a:pPr lvl="0"/>
            <a:r>
              <a:rPr lang="en-US" dirty="0"/>
              <a:t>Questions may be similar to those used in the FICA, HOPE, or GOD mnemonics, or may be customized. </a:t>
            </a:r>
          </a:p>
        </p:txBody>
      </p:sp>
    </p:spTree>
    <p:extLst>
      <p:ext uri="{BB962C8B-B14F-4D97-AF65-F5344CB8AC3E}">
        <p14:creationId xmlns:p14="http://schemas.microsoft.com/office/powerpoint/2010/main" val="391147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a:t>
            </a:r>
            <a:endParaRPr lang="en-US" dirty="0"/>
          </a:p>
        </p:txBody>
      </p:sp>
      <p:sp>
        <p:nvSpPr>
          <p:cNvPr id="3" name="Content Placeholder 2"/>
          <p:cNvSpPr>
            <a:spLocks noGrp="1"/>
          </p:cNvSpPr>
          <p:nvPr>
            <p:ph idx="1"/>
          </p:nvPr>
        </p:nvSpPr>
        <p:spPr/>
        <p:txBody>
          <a:bodyPr/>
          <a:lstStyle/>
          <a:p>
            <a:pPr lvl="0"/>
            <a:r>
              <a:rPr lang="en-US" dirty="0"/>
              <a:t>Open (i.e., open the door to conversation)	</a:t>
            </a:r>
          </a:p>
          <a:p>
            <a:pPr lvl="1"/>
            <a:r>
              <a:rPr lang="en-US" dirty="0"/>
              <a:t>May I ask your faith background?</a:t>
            </a:r>
          </a:p>
          <a:p>
            <a:pPr lvl="1"/>
            <a:r>
              <a:rPr lang="en-US" dirty="0"/>
              <a:t>Do you have a spiritual or faith preference</a:t>
            </a:r>
            <a:r>
              <a:rPr lang="en-US" dirty="0" smtClean="0"/>
              <a:t>?</a:t>
            </a:r>
            <a:endParaRPr lang="en-US" dirty="0"/>
          </a:p>
        </p:txBody>
      </p:sp>
    </p:spTree>
    <p:extLst>
      <p:ext uri="{BB962C8B-B14F-4D97-AF65-F5344CB8AC3E}">
        <p14:creationId xmlns:p14="http://schemas.microsoft.com/office/powerpoint/2010/main" val="1967389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Invite</a:t>
            </a:r>
            <a:endParaRPr lang="en-US" dirty="0"/>
          </a:p>
        </p:txBody>
      </p:sp>
      <p:sp>
        <p:nvSpPr>
          <p:cNvPr id="3" name="Content Placeholder 2"/>
          <p:cNvSpPr>
            <a:spLocks noGrp="1"/>
          </p:cNvSpPr>
          <p:nvPr>
            <p:ph idx="1"/>
          </p:nvPr>
        </p:nvSpPr>
        <p:spPr/>
        <p:txBody>
          <a:bodyPr/>
          <a:lstStyle/>
          <a:p>
            <a:pPr lvl="0"/>
            <a:r>
              <a:rPr lang="en-US" dirty="0"/>
              <a:t>Invite (the patient to discuss spiritual needs):</a:t>
            </a:r>
          </a:p>
          <a:p>
            <a:pPr lvl="1">
              <a:spcBef>
                <a:spcPts val="1000"/>
              </a:spcBef>
            </a:pPr>
            <a:r>
              <a:rPr lang="en-US" sz="2400" dirty="0"/>
              <a:t>Do you feel that your spiritual health is affecting your physical health?	</a:t>
            </a:r>
          </a:p>
          <a:p>
            <a:pPr lvl="1">
              <a:spcBef>
                <a:spcPts val="1000"/>
              </a:spcBef>
            </a:pPr>
            <a:r>
              <a:rPr lang="en-US" sz="2400" dirty="0"/>
              <a:t>Does your spirituality impact the health decisions you make?	</a:t>
            </a:r>
          </a:p>
          <a:p>
            <a:pPr lvl="1">
              <a:spcBef>
                <a:spcPts val="1000"/>
              </a:spcBef>
            </a:pPr>
            <a:r>
              <a:rPr lang="en-US" sz="2400" dirty="0"/>
              <a:t>Is there a way in which you would like for me to account for your spirituality in your care?</a:t>
            </a:r>
          </a:p>
          <a:p>
            <a:pPr lvl="1">
              <a:spcBef>
                <a:spcPts val="1000"/>
              </a:spcBef>
            </a:pPr>
            <a:r>
              <a:rPr lang="en-US" sz="2400" dirty="0"/>
              <a:t>Is there a way we can provide spiritual support?</a:t>
            </a:r>
          </a:p>
          <a:p>
            <a:pPr lvl="1">
              <a:spcBef>
                <a:spcPts val="1000"/>
              </a:spcBef>
            </a:pPr>
            <a:r>
              <a:rPr lang="en-US" sz="2400" dirty="0"/>
              <a:t>Are there resources in your faith community that you would like for me to help mobilize?</a:t>
            </a:r>
            <a:r>
              <a:rPr lang="en-US" dirty="0"/>
              <a:t>	</a:t>
            </a:r>
          </a:p>
        </p:txBody>
      </p:sp>
    </p:spTree>
    <p:extLst>
      <p:ext uri="{BB962C8B-B14F-4D97-AF65-F5344CB8AC3E}">
        <p14:creationId xmlns:p14="http://schemas.microsoft.com/office/powerpoint/2010/main" val="4194537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spcBef>
                <a:spcPts val="1500"/>
              </a:spcBef>
              <a:buNone/>
            </a:pPr>
            <a:r>
              <a:rPr lang="en-US" dirty="0" smtClean="0"/>
              <a:t>At the end of this presentation, the participant should be able to:</a:t>
            </a:r>
          </a:p>
          <a:p>
            <a:pPr marL="914400" lvl="1" indent="-514350">
              <a:buFont typeface="+mj-lt"/>
              <a:buAutoNum type="arabicPeriod"/>
            </a:pPr>
            <a:r>
              <a:rPr lang="en-US" dirty="0" smtClean="0"/>
              <a:t>Discuss why a spiritual history, when indicated, is not only appropriate in healthcare, but considered part of quality healthcare.</a:t>
            </a:r>
          </a:p>
          <a:p>
            <a:pPr marL="914400" lvl="1" indent="-514350">
              <a:buFont typeface="+mj-lt"/>
              <a:buAutoNum type="arabicPeriod"/>
            </a:pPr>
            <a:r>
              <a:rPr lang="en-US" dirty="0" smtClean="0"/>
              <a:t>Choose a spiritual history template to begin using with patients.</a:t>
            </a:r>
            <a:endParaRPr lang="en-US" dirty="0"/>
          </a:p>
        </p:txBody>
      </p:sp>
    </p:spTree>
    <p:extLst>
      <p:ext uri="{BB962C8B-B14F-4D97-AF65-F5344CB8AC3E}">
        <p14:creationId xmlns:p14="http://schemas.microsoft.com/office/powerpoint/2010/main" val="303990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FICA History</a:t>
            </a:r>
            <a:endParaRPr lang="en-US" dirty="0"/>
          </a:p>
        </p:txBody>
      </p:sp>
      <p:sp>
        <p:nvSpPr>
          <p:cNvPr id="3" name="Content Placeholder 2"/>
          <p:cNvSpPr>
            <a:spLocks noGrp="1"/>
          </p:cNvSpPr>
          <p:nvPr>
            <p:ph idx="1"/>
          </p:nvPr>
        </p:nvSpPr>
        <p:spPr/>
        <p:txBody>
          <a:bodyPr/>
          <a:lstStyle/>
          <a:p>
            <a:pPr lvl="0"/>
            <a:r>
              <a:rPr lang="en-US" sz="2750" dirty="0"/>
              <a:t>The FICA Spiritual History Tool uses an acronym to guide health professionals through a series of questions designed to elicit patient spirituality and its potential effect on </a:t>
            </a:r>
            <a:r>
              <a:rPr lang="en-US" sz="2750" dirty="0" smtClean="0"/>
              <a:t>healthcare</a:t>
            </a:r>
            <a:r>
              <a:rPr lang="en-US" sz="2750" dirty="0"/>
              <a:t>. </a:t>
            </a:r>
          </a:p>
          <a:p>
            <a:pPr lvl="0"/>
            <a:r>
              <a:rPr lang="en-US" sz="2750" dirty="0"/>
              <a:t>Starting with queries about faith and belief, it proceeds to ask about their importance to the patient, the </a:t>
            </a:r>
            <a:r>
              <a:rPr lang="en-US" sz="2750" dirty="0" smtClean="0"/>
              <a:t>patient’s </a:t>
            </a:r>
            <a:r>
              <a:rPr lang="en-US" sz="2750" dirty="0"/>
              <a:t>community of faith, and how the patient wishes the professional to address spirituality in his or her </a:t>
            </a:r>
            <a:r>
              <a:rPr lang="en-US" sz="2750" dirty="0" smtClean="0"/>
              <a:t>care.</a:t>
            </a:r>
          </a:p>
          <a:p>
            <a:pPr marL="0" lvl="0" indent="0" algn="r">
              <a:spcBef>
                <a:spcPts val="0"/>
              </a:spcBef>
              <a:buNone/>
            </a:pPr>
            <a:r>
              <a:rPr lang="en-US" sz="1500" dirty="0" err="1" smtClean="0"/>
              <a:t>Puchalski</a:t>
            </a:r>
            <a:r>
              <a:rPr lang="en-US" sz="1500" dirty="0" smtClean="0"/>
              <a:t> </a:t>
            </a:r>
            <a:r>
              <a:rPr lang="en-US" sz="1500" dirty="0"/>
              <a:t>CM. Taking a Spiritual History: FICA. Spirituality and Medicine Connection 1999:3:1.</a:t>
            </a:r>
            <a:r>
              <a:rPr lang="en-US" dirty="0"/>
              <a:t> </a:t>
            </a:r>
          </a:p>
          <a:p>
            <a:pPr lvl="0"/>
            <a:endParaRPr lang="en-US" dirty="0"/>
          </a:p>
        </p:txBody>
      </p:sp>
    </p:spTree>
    <p:extLst>
      <p:ext uri="{BB962C8B-B14F-4D97-AF65-F5344CB8AC3E}">
        <p14:creationId xmlns:p14="http://schemas.microsoft.com/office/powerpoint/2010/main" val="794392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FICA History</a:t>
            </a:r>
            <a:endParaRPr lang="en-US" dirty="0"/>
          </a:p>
        </p:txBody>
      </p:sp>
      <p:sp>
        <p:nvSpPr>
          <p:cNvPr id="3" name="Content Placeholder 2"/>
          <p:cNvSpPr>
            <a:spLocks noGrp="1"/>
          </p:cNvSpPr>
          <p:nvPr>
            <p:ph idx="1"/>
          </p:nvPr>
        </p:nvSpPr>
        <p:spPr/>
        <p:txBody>
          <a:bodyPr/>
          <a:lstStyle/>
          <a:p>
            <a:pPr marL="569913" indent="-569913">
              <a:spcBef>
                <a:spcPts val="1200"/>
              </a:spcBef>
              <a:buNone/>
            </a:pPr>
            <a:r>
              <a:rPr lang="en-US" sz="2400" b="1" dirty="0"/>
              <a:t>F = 	Faith</a:t>
            </a:r>
            <a:r>
              <a:rPr lang="en-US" sz="2400" dirty="0"/>
              <a:t>: Do you have spiritual beliefs that help </a:t>
            </a:r>
            <a:r>
              <a:rPr lang="en-US" sz="2400" dirty="0" smtClean="0"/>
              <a:t>you cope</a:t>
            </a:r>
            <a:r>
              <a:rPr lang="en-US" sz="2400" dirty="0"/>
              <a:t>? If the patient responds </a:t>
            </a:r>
            <a:r>
              <a:rPr lang="en-US" sz="2400" dirty="0" smtClean="0"/>
              <a:t>“no,” </a:t>
            </a:r>
            <a:r>
              <a:rPr lang="en-US" sz="2400" dirty="0"/>
              <a:t>consider asking: What gives your life meaning or hope?</a:t>
            </a:r>
          </a:p>
          <a:p>
            <a:pPr marL="569913" indent="-569913">
              <a:spcBef>
                <a:spcPts val="1200"/>
              </a:spcBef>
              <a:buNone/>
            </a:pPr>
            <a:r>
              <a:rPr lang="en-US" sz="2400" b="1" dirty="0"/>
              <a:t>I = 	Importance</a:t>
            </a:r>
            <a:r>
              <a:rPr lang="en-US" sz="2400" dirty="0"/>
              <a:t>: Have your beliefs influenced how you take care of yourself in this illness?</a:t>
            </a:r>
          </a:p>
          <a:p>
            <a:pPr marL="569913" indent="-569913">
              <a:spcBef>
                <a:spcPts val="1200"/>
              </a:spcBef>
              <a:buNone/>
            </a:pPr>
            <a:r>
              <a:rPr lang="en-US" sz="2400" b="1" dirty="0"/>
              <a:t>C = Community</a:t>
            </a:r>
            <a:r>
              <a:rPr lang="en-US" sz="2400" dirty="0"/>
              <a:t>: Are you part of a spiritual community? Is this of support to </a:t>
            </a:r>
            <a:r>
              <a:rPr lang="en-US" sz="2400" dirty="0" smtClean="0"/>
              <a:t>you? If so, how?</a:t>
            </a:r>
          </a:p>
          <a:p>
            <a:pPr marL="569913" indent="-569913">
              <a:spcBef>
                <a:spcPts val="1200"/>
              </a:spcBef>
              <a:buNone/>
            </a:pPr>
            <a:r>
              <a:rPr lang="en-US" sz="2400" b="1" dirty="0" smtClean="0"/>
              <a:t>A </a:t>
            </a:r>
            <a:r>
              <a:rPr lang="en-US" sz="2400" b="1" dirty="0"/>
              <a:t>= Address</a:t>
            </a:r>
            <a:r>
              <a:rPr lang="en-US" sz="2400" dirty="0"/>
              <a:t>: How would you like me to address these issues in your </a:t>
            </a:r>
            <a:r>
              <a:rPr lang="en-US" sz="2400" dirty="0" smtClean="0"/>
              <a:t>healthcare</a:t>
            </a:r>
            <a:r>
              <a:rPr lang="en-US" sz="2400" dirty="0"/>
              <a:t>? Are there any spiritual resources you might </a:t>
            </a:r>
            <a:r>
              <a:rPr lang="en-US" sz="2400" dirty="0" smtClean="0"/>
              <a:t>need?</a:t>
            </a:r>
            <a:endParaRPr lang="en-US" sz="2400" dirty="0" smtClean="0">
              <a:latin typeface="Arial" charset="0"/>
            </a:endParaRPr>
          </a:p>
          <a:p>
            <a:pPr marL="0" lvl="0" indent="0" algn="r">
              <a:spcBef>
                <a:spcPts val="0"/>
              </a:spcBef>
              <a:buNone/>
            </a:pPr>
            <a:r>
              <a:rPr lang="en-US" sz="1500" dirty="0" err="1" smtClean="0"/>
              <a:t>Puchalski</a:t>
            </a:r>
            <a:r>
              <a:rPr lang="en-US" sz="1500" dirty="0" smtClean="0"/>
              <a:t> CM. Spirituality and Medicine Connection 1999:3:1.</a:t>
            </a:r>
            <a:r>
              <a:rPr lang="en-US" dirty="0" smtClean="0"/>
              <a:t> </a:t>
            </a:r>
          </a:p>
          <a:p>
            <a:pPr lvl="0"/>
            <a:endParaRPr lang="en-US" dirty="0"/>
          </a:p>
        </p:txBody>
      </p:sp>
    </p:spTree>
    <p:extLst>
      <p:ext uri="{BB962C8B-B14F-4D97-AF65-F5344CB8AC3E}">
        <p14:creationId xmlns:p14="http://schemas.microsoft.com/office/powerpoint/2010/main" val="2845482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Hope History</a:t>
            </a:r>
            <a:endParaRPr lang="en-US" dirty="0"/>
          </a:p>
        </p:txBody>
      </p:sp>
      <p:sp>
        <p:nvSpPr>
          <p:cNvPr id="3" name="Content Placeholder 2"/>
          <p:cNvSpPr>
            <a:spLocks noGrp="1"/>
          </p:cNvSpPr>
          <p:nvPr>
            <p:ph idx="1"/>
          </p:nvPr>
        </p:nvSpPr>
        <p:spPr/>
        <p:txBody>
          <a:bodyPr/>
          <a:lstStyle/>
          <a:p>
            <a:pPr lvl="0"/>
            <a:r>
              <a:rPr lang="en-US" sz="2700" dirty="0"/>
              <a:t>The HOPE questions are another tool.</a:t>
            </a:r>
          </a:p>
          <a:p>
            <a:pPr lvl="0"/>
            <a:r>
              <a:rPr lang="en-US" sz="2700" dirty="0"/>
              <a:t>These questions lead the healthcare professional from general concepts to specific applications by asking about </a:t>
            </a:r>
            <a:r>
              <a:rPr lang="en-US" sz="2700" dirty="0" smtClean="0"/>
              <a:t>patients’ sources </a:t>
            </a:r>
            <a:r>
              <a:rPr lang="en-US" sz="2700" dirty="0"/>
              <a:t>of hope and meaning, whether they belong to an organized religion, their personal spirituality and practices, and what effect their spirituality may have on medical care and end-of-life decisions</a:t>
            </a:r>
            <a:r>
              <a:rPr lang="en-US" sz="2700" dirty="0" smtClean="0"/>
              <a:t>.</a:t>
            </a:r>
          </a:p>
          <a:p>
            <a:pPr marL="0" lvl="0" indent="0" algn="r">
              <a:buNone/>
            </a:pPr>
            <a:r>
              <a:rPr lang="en-US" sz="1500" dirty="0" smtClean="0"/>
              <a:t/>
            </a:r>
            <a:br>
              <a:rPr lang="en-US" sz="1500" dirty="0" smtClean="0"/>
            </a:br>
            <a:r>
              <a:rPr lang="en-US" sz="1500" dirty="0" err="1" smtClean="0"/>
              <a:t>Anandarahah</a:t>
            </a:r>
            <a:r>
              <a:rPr lang="en-US" sz="1500" dirty="0" smtClean="0"/>
              <a:t> </a:t>
            </a:r>
            <a:r>
              <a:rPr lang="en-US" sz="1500" dirty="0"/>
              <a:t>G, et al. Spirituality and Medical Practice: Using the HOPE Questions as a Practical Tool for Spiritual Assessment. Am </a:t>
            </a:r>
            <a:r>
              <a:rPr lang="en-US" sz="1500" dirty="0" err="1"/>
              <a:t>Fam</a:t>
            </a:r>
            <a:r>
              <a:rPr lang="en-US" sz="1500" dirty="0"/>
              <a:t> Physician 2001(Jan);63(1):81-89. </a:t>
            </a:r>
          </a:p>
          <a:p>
            <a:pPr lvl="0"/>
            <a:endParaRPr lang="en-US" dirty="0"/>
          </a:p>
        </p:txBody>
      </p:sp>
    </p:spTree>
    <p:extLst>
      <p:ext uri="{BB962C8B-B14F-4D97-AF65-F5344CB8AC3E}">
        <p14:creationId xmlns:p14="http://schemas.microsoft.com/office/powerpoint/2010/main" val="3728158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Hope History</a:t>
            </a:r>
            <a:endParaRPr lang="en-US" dirty="0"/>
          </a:p>
        </p:txBody>
      </p:sp>
      <p:sp>
        <p:nvSpPr>
          <p:cNvPr id="3" name="Content Placeholder 2"/>
          <p:cNvSpPr>
            <a:spLocks noGrp="1"/>
          </p:cNvSpPr>
          <p:nvPr>
            <p:ph idx="1"/>
          </p:nvPr>
        </p:nvSpPr>
        <p:spPr/>
        <p:txBody>
          <a:bodyPr/>
          <a:lstStyle/>
          <a:p>
            <a:pPr marL="685800" lvl="0" indent="-685800">
              <a:buNone/>
            </a:pPr>
            <a:r>
              <a:rPr lang="en-US" b="1" dirty="0" smtClean="0"/>
              <a:t>H = Hope: </a:t>
            </a:r>
            <a:r>
              <a:rPr lang="en-US" dirty="0" smtClean="0"/>
              <a:t>What sources of hope, strength, comfort, meaning, peace, love, and connection do you have? What do you hold on to during difficult times?</a:t>
            </a:r>
          </a:p>
          <a:p>
            <a:pPr marL="685800" lvl="0" indent="-685800">
              <a:buNone/>
            </a:pPr>
            <a:r>
              <a:rPr lang="en-US" b="1" dirty="0" smtClean="0"/>
              <a:t>O </a:t>
            </a:r>
            <a:r>
              <a:rPr lang="en-US" b="1" dirty="0"/>
              <a:t>= Organized religion: </a:t>
            </a:r>
            <a:r>
              <a:rPr lang="en-US" dirty="0"/>
              <a:t>Are you part of a religious </a:t>
            </a:r>
            <a:r>
              <a:rPr lang="en-US" dirty="0" smtClean="0"/>
              <a:t>or </a:t>
            </a:r>
            <a:r>
              <a:rPr lang="en-US" dirty="0"/>
              <a:t>spiritual community? Does it help you? If so, how</a:t>
            </a:r>
            <a:r>
              <a:rPr lang="en-US" dirty="0" smtClean="0"/>
              <a:t>?</a:t>
            </a:r>
            <a:endParaRPr lang="en-US" dirty="0"/>
          </a:p>
        </p:txBody>
      </p:sp>
    </p:spTree>
    <p:extLst>
      <p:ext uri="{BB962C8B-B14F-4D97-AF65-F5344CB8AC3E}">
        <p14:creationId xmlns:p14="http://schemas.microsoft.com/office/powerpoint/2010/main" val="3050503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Hope History</a:t>
            </a:r>
            <a:endParaRPr lang="en-US" dirty="0"/>
          </a:p>
        </p:txBody>
      </p:sp>
      <p:sp>
        <p:nvSpPr>
          <p:cNvPr id="3" name="Content Placeholder 2"/>
          <p:cNvSpPr>
            <a:spLocks noGrp="1"/>
          </p:cNvSpPr>
          <p:nvPr>
            <p:ph idx="1"/>
          </p:nvPr>
        </p:nvSpPr>
        <p:spPr/>
        <p:txBody>
          <a:bodyPr/>
          <a:lstStyle/>
          <a:p>
            <a:pPr marL="631825" lvl="0" indent="-631825">
              <a:buNone/>
            </a:pPr>
            <a:r>
              <a:rPr lang="en-US" b="1" dirty="0"/>
              <a:t>P = Personal spirituality or </a:t>
            </a:r>
            <a:r>
              <a:rPr lang="en-US" b="1" dirty="0" smtClean="0"/>
              <a:t>practices: </a:t>
            </a:r>
            <a:r>
              <a:rPr lang="en-US" dirty="0"/>
              <a:t>Do you have personal religious or spiritual beliefs? What aspects of your spirituality or spiritual practices do you find most helpful?</a:t>
            </a:r>
          </a:p>
          <a:p>
            <a:pPr marL="631825" lvl="0" indent="-631825">
              <a:buNone/>
            </a:pPr>
            <a:r>
              <a:rPr lang="en-US" b="1" dirty="0"/>
              <a:t>E = 	Effects on care. </a:t>
            </a:r>
            <a:r>
              <a:rPr lang="en-US" dirty="0"/>
              <a:t>I</a:t>
            </a:r>
            <a:r>
              <a:rPr lang="en-US" dirty="0" smtClean="0"/>
              <a:t>s </a:t>
            </a:r>
            <a:r>
              <a:rPr lang="en-US" dirty="0"/>
              <a:t>there anything that I can do to help you access the spiritual resources that usually help you? Are there any specific practices or restrictions I should know about in providing your medical care?	</a:t>
            </a:r>
          </a:p>
        </p:txBody>
      </p:sp>
    </p:spTree>
    <p:extLst>
      <p:ext uri="{BB962C8B-B14F-4D97-AF65-F5344CB8AC3E}">
        <p14:creationId xmlns:p14="http://schemas.microsoft.com/office/powerpoint/2010/main" val="2241477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SPIRITual</a:t>
            </a:r>
            <a:r>
              <a:rPr lang="en-US" dirty="0" smtClean="0"/>
              <a:t> History</a:t>
            </a:r>
            <a:endParaRPr lang="en-US" dirty="0"/>
          </a:p>
        </p:txBody>
      </p:sp>
      <p:sp>
        <p:nvSpPr>
          <p:cNvPr id="3" name="Content Placeholder 2"/>
          <p:cNvSpPr>
            <a:spLocks noGrp="1"/>
          </p:cNvSpPr>
          <p:nvPr>
            <p:ph idx="1"/>
          </p:nvPr>
        </p:nvSpPr>
        <p:spPr/>
        <p:txBody>
          <a:bodyPr/>
          <a:lstStyle/>
          <a:p>
            <a:pPr marL="631825" lvl="0" indent="-631825">
              <a:buNone/>
            </a:pPr>
            <a:r>
              <a:rPr lang="en-US" b="1" dirty="0"/>
              <a:t>S = Spiritual belief </a:t>
            </a:r>
            <a:r>
              <a:rPr lang="en-US" b="1" dirty="0" smtClean="0"/>
              <a:t>system: </a:t>
            </a:r>
            <a:r>
              <a:rPr lang="en-US" dirty="0"/>
              <a:t>Do you have a formal religious affiliation? Do you have a spiritual life that is important to you?</a:t>
            </a:r>
          </a:p>
          <a:p>
            <a:pPr marL="631825" lvl="0" indent="-631825">
              <a:buNone/>
            </a:pPr>
            <a:r>
              <a:rPr lang="en-US" b="1" dirty="0"/>
              <a:t>P = Personal </a:t>
            </a:r>
            <a:r>
              <a:rPr lang="en-US" b="1" dirty="0" smtClean="0"/>
              <a:t>spirituality: </a:t>
            </a:r>
            <a:r>
              <a:rPr lang="en-US" dirty="0"/>
              <a:t>In what ways is your religion or spirituality meaningful to you?</a:t>
            </a:r>
          </a:p>
          <a:p>
            <a:pPr marL="631825" lvl="0" indent="-631825">
              <a:buNone/>
            </a:pPr>
            <a:r>
              <a:rPr lang="en-US" b="1" dirty="0"/>
              <a:t>I = Integration with faith </a:t>
            </a:r>
            <a:r>
              <a:rPr lang="en-US" b="1" dirty="0" smtClean="0"/>
              <a:t>community: </a:t>
            </a:r>
            <a:r>
              <a:rPr lang="en-US" dirty="0"/>
              <a:t>Do you participate in a faith community? What support does this group give you</a:t>
            </a:r>
            <a:r>
              <a:rPr lang="en-US" dirty="0" smtClean="0"/>
              <a:t>?</a:t>
            </a:r>
          </a:p>
          <a:p>
            <a:pPr marL="0" lvl="0" indent="0" algn="r">
              <a:buNone/>
            </a:pPr>
            <a:r>
              <a:rPr lang="en-US" sz="1500" dirty="0" smtClean="0"/>
              <a:t/>
            </a:r>
            <a:br>
              <a:rPr lang="en-US" sz="1500" dirty="0" smtClean="0"/>
            </a:br>
            <a:r>
              <a:rPr lang="en-US" sz="1500" dirty="0" err="1" smtClean="0"/>
              <a:t>Maugans</a:t>
            </a:r>
            <a:r>
              <a:rPr lang="en-US" sz="1500" dirty="0" smtClean="0"/>
              <a:t> </a:t>
            </a:r>
            <a:r>
              <a:rPr lang="en-US" sz="1500" dirty="0"/>
              <a:t>TA. The </a:t>
            </a:r>
            <a:r>
              <a:rPr lang="en-US" sz="1500" dirty="0" err="1"/>
              <a:t>SPIRITual</a:t>
            </a:r>
            <a:r>
              <a:rPr lang="en-US" sz="1500" dirty="0"/>
              <a:t> History. Arch </a:t>
            </a:r>
            <a:r>
              <a:rPr lang="en-US" sz="1500" dirty="0" err="1"/>
              <a:t>Fam</a:t>
            </a:r>
            <a:r>
              <a:rPr lang="en-US" sz="1500" dirty="0"/>
              <a:t> Med 1996;5:11-16</a:t>
            </a:r>
            <a:r>
              <a:rPr lang="en-US" sz="1500" dirty="0" smtClean="0"/>
              <a:t>.</a:t>
            </a:r>
            <a:endParaRPr lang="en-US" sz="1500" dirty="0"/>
          </a:p>
        </p:txBody>
      </p:sp>
    </p:spTree>
    <p:extLst>
      <p:ext uri="{BB962C8B-B14F-4D97-AF65-F5344CB8AC3E}">
        <p14:creationId xmlns:p14="http://schemas.microsoft.com/office/powerpoint/2010/main" val="1676129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SPIRITual</a:t>
            </a:r>
            <a:r>
              <a:rPr lang="en-US" dirty="0" smtClean="0"/>
              <a:t> History</a:t>
            </a:r>
            <a:endParaRPr lang="en-US" dirty="0"/>
          </a:p>
        </p:txBody>
      </p:sp>
      <p:sp>
        <p:nvSpPr>
          <p:cNvPr id="3" name="Content Placeholder 2"/>
          <p:cNvSpPr>
            <a:spLocks noGrp="1"/>
          </p:cNvSpPr>
          <p:nvPr>
            <p:ph idx="1"/>
          </p:nvPr>
        </p:nvSpPr>
        <p:spPr/>
        <p:txBody>
          <a:bodyPr/>
          <a:lstStyle/>
          <a:p>
            <a:pPr marL="631825" lvl="0" indent="-631825">
              <a:buNone/>
            </a:pPr>
            <a:r>
              <a:rPr lang="en-US" b="1" dirty="0"/>
              <a:t>R = Ritualized practices and </a:t>
            </a:r>
            <a:r>
              <a:rPr lang="en-US" b="1" dirty="0" smtClean="0"/>
              <a:t>restrictions: </a:t>
            </a:r>
            <a:r>
              <a:rPr lang="en-US" dirty="0"/>
              <a:t>What specific lifestyle activities or practices does your religion/spirituality encourage?</a:t>
            </a:r>
          </a:p>
          <a:p>
            <a:pPr marL="631825" lvl="0" indent="-631825">
              <a:buNone/>
            </a:pPr>
            <a:r>
              <a:rPr lang="en-US" b="1" dirty="0"/>
              <a:t>I = Implications for medical </a:t>
            </a:r>
            <a:r>
              <a:rPr lang="en-US" b="1" dirty="0" smtClean="0"/>
              <a:t>practice: </a:t>
            </a:r>
            <a:r>
              <a:rPr lang="en-US" dirty="0"/>
              <a:t>What aspects of your R/S would you like me to keep in mind as I care for you?</a:t>
            </a:r>
          </a:p>
          <a:p>
            <a:pPr marL="631825" lvl="0" indent="-631825">
              <a:buNone/>
            </a:pPr>
            <a:r>
              <a:rPr lang="en-US" b="1" dirty="0"/>
              <a:t>T = Terminal events </a:t>
            </a:r>
            <a:r>
              <a:rPr lang="en-US" b="1" dirty="0" smtClean="0"/>
              <a:t>planning: </a:t>
            </a:r>
            <a:r>
              <a:rPr lang="en-US" dirty="0"/>
              <a:t>Will your R/S influence your end-of-life decisions?</a:t>
            </a:r>
          </a:p>
          <a:p>
            <a:pPr marL="0" lvl="0" indent="0" algn="r">
              <a:buNone/>
            </a:pPr>
            <a:r>
              <a:rPr lang="en-US" sz="1500" dirty="0" smtClean="0"/>
              <a:t/>
            </a:r>
            <a:br>
              <a:rPr lang="en-US" sz="1500" dirty="0" smtClean="0"/>
            </a:br>
            <a:r>
              <a:rPr lang="en-US" sz="1500" dirty="0" err="1" smtClean="0"/>
              <a:t>Maugans</a:t>
            </a:r>
            <a:r>
              <a:rPr lang="en-US" sz="1500" dirty="0" smtClean="0"/>
              <a:t> </a:t>
            </a:r>
            <a:r>
              <a:rPr lang="en-US" sz="1500" dirty="0"/>
              <a:t>TA. The </a:t>
            </a:r>
            <a:r>
              <a:rPr lang="en-US" sz="1500" dirty="0" err="1"/>
              <a:t>SPIRITual</a:t>
            </a:r>
            <a:r>
              <a:rPr lang="en-US" sz="1500" dirty="0"/>
              <a:t> History. Arch </a:t>
            </a:r>
            <a:r>
              <a:rPr lang="en-US" sz="1500" dirty="0" err="1"/>
              <a:t>Fam</a:t>
            </a:r>
            <a:r>
              <a:rPr lang="en-US" sz="1500" dirty="0"/>
              <a:t> Med 1996;5:11-16</a:t>
            </a:r>
            <a:r>
              <a:rPr lang="en-US" sz="1500" dirty="0" smtClean="0"/>
              <a:t>.</a:t>
            </a:r>
            <a:endParaRPr lang="en-US" sz="1500" dirty="0"/>
          </a:p>
        </p:txBody>
      </p:sp>
    </p:spTree>
    <p:extLst>
      <p:ext uri="{BB962C8B-B14F-4D97-AF65-F5344CB8AC3E}">
        <p14:creationId xmlns:p14="http://schemas.microsoft.com/office/powerpoint/2010/main" val="1172004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FAITH Spiritual History</a:t>
            </a:r>
            <a:endParaRPr lang="en-US" dirty="0"/>
          </a:p>
        </p:txBody>
      </p:sp>
      <p:sp>
        <p:nvSpPr>
          <p:cNvPr id="3" name="Content Placeholder 2"/>
          <p:cNvSpPr>
            <a:spLocks noGrp="1"/>
          </p:cNvSpPr>
          <p:nvPr>
            <p:ph idx="1"/>
          </p:nvPr>
        </p:nvSpPr>
        <p:spPr/>
        <p:txBody>
          <a:bodyPr/>
          <a:lstStyle/>
          <a:p>
            <a:pPr marL="577850" lvl="0" indent="-577850">
              <a:buNone/>
            </a:pPr>
            <a:r>
              <a:rPr lang="en-US" sz="2600" b="1" dirty="0"/>
              <a:t>F = </a:t>
            </a:r>
            <a:r>
              <a:rPr lang="en-US" sz="2600" b="1" dirty="0" smtClean="0"/>
              <a:t>Faith: </a:t>
            </a:r>
            <a:r>
              <a:rPr lang="en-US" sz="2600" dirty="0" smtClean="0"/>
              <a:t>Do </a:t>
            </a:r>
            <a:r>
              <a:rPr lang="en-US" sz="2600" dirty="0"/>
              <a:t>you have a spiritual faith or religion that is important to you?</a:t>
            </a:r>
          </a:p>
          <a:p>
            <a:pPr marL="577850" lvl="0" indent="-577850">
              <a:buNone/>
            </a:pPr>
            <a:r>
              <a:rPr lang="en-US" sz="2600" b="1" dirty="0"/>
              <a:t>A = </a:t>
            </a:r>
            <a:r>
              <a:rPr lang="en-US" sz="2600" b="1" dirty="0" smtClean="0"/>
              <a:t>Apply: </a:t>
            </a:r>
            <a:r>
              <a:rPr lang="en-US" sz="2600" dirty="0"/>
              <a:t>How do your beliefs apply to your health?</a:t>
            </a:r>
          </a:p>
          <a:p>
            <a:pPr marL="577850" lvl="0" indent="-577850">
              <a:buNone/>
            </a:pPr>
            <a:r>
              <a:rPr lang="en-US" sz="2600" b="1" dirty="0"/>
              <a:t>I = </a:t>
            </a:r>
            <a:r>
              <a:rPr lang="en-US" sz="2600" b="1" dirty="0" smtClean="0"/>
              <a:t>Involved: </a:t>
            </a:r>
            <a:r>
              <a:rPr lang="en-US" sz="2600" dirty="0"/>
              <a:t>Are you involved in a faith community?</a:t>
            </a:r>
          </a:p>
          <a:p>
            <a:pPr marL="577850" lvl="0" indent="-577850">
              <a:buNone/>
            </a:pPr>
            <a:r>
              <a:rPr lang="en-US" sz="2600" b="1" dirty="0"/>
              <a:t>T = </a:t>
            </a:r>
            <a:r>
              <a:rPr lang="en-US" sz="2600" b="1" dirty="0" smtClean="0"/>
              <a:t>Treatment: </a:t>
            </a:r>
            <a:r>
              <a:rPr lang="en-US" sz="2600" dirty="0"/>
              <a:t>How do your spiritual views affect your views about treatment?</a:t>
            </a:r>
          </a:p>
          <a:p>
            <a:pPr marL="577850" lvl="0" indent="-577850">
              <a:buNone/>
            </a:pPr>
            <a:r>
              <a:rPr lang="en-US" sz="2600" b="1" dirty="0"/>
              <a:t>H = </a:t>
            </a:r>
            <a:r>
              <a:rPr lang="en-US" sz="2600" b="1" dirty="0" smtClean="0"/>
              <a:t>Help: </a:t>
            </a:r>
            <a:r>
              <a:rPr lang="en-US" sz="2600" dirty="0"/>
              <a:t>How can I help you with any spiritual concerns?</a:t>
            </a:r>
          </a:p>
          <a:p>
            <a:pPr marL="0" lvl="0" indent="0" algn="r">
              <a:buNone/>
            </a:pPr>
            <a:r>
              <a:rPr lang="en-US" sz="1500" dirty="0" smtClean="0"/>
              <a:t>King </a:t>
            </a:r>
            <a:r>
              <a:rPr lang="en-US" sz="1500" dirty="0"/>
              <a:t>DE. In </a:t>
            </a:r>
            <a:r>
              <a:rPr lang="en-US" sz="1500" dirty="0" err="1"/>
              <a:t>Mengal</a:t>
            </a:r>
            <a:r>
              <a:rPr lang="en-US" sz="1500" dirty="0"/>
              <a:t>, et al. Fundamentals of Clinical Practice. 2002.</a:t>
            </a:r>
          </a:p>
        </p:txBody>
      </p:sp>
    </p:spTree>
    <p:extLst>
      <p:ext uri="{BB962C8B-B14F-4D97-AF65-F5344CB8AC3E}">
        <p14:creationId xmlns:p14="http://schemas.microsoft.com/office/powerpoint/2010/main" val="2802150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CSI MEMO History</a:t>
            </a:r>
            <a:endParaRPr lang="en-US" dirty="0"/>
          </a:p>
        </p:txBody>
      </p:sp>
      <p:sp>
        <p:nvSpPr>
          <p:cNvPr id="3" name="Content Placeholder 2"/>
          <p:cNvSpPr>
            <a:spLocks noGrp="1"/>
          </p:cNvSpPr>
          <p:nvPr>
            <p:ph idx="1"/>
          </p:nvPr>
        </p:nvSpPr>
        <p:spPr/>
        <p:txBody>
          <a:bodyPr/>
          <a:lstStyle/>
          <a:p>
            <a:pPr marL="1089025" lvl="0" indent="-1089025">
              <a:buNone/>
            </a:pPr>
            <a:r>
              <a:rPr lang="en-US" sz="2600" b="1" dirty="0"/>
              <a:t>CS = </a:t>
            </a:r>
            <a:r>
              <a:rPr lang="en-US" sz="2600" b="1" dirty="0" smtClean="0"/>
              <a:t>	Comfort/Stress: </a:t>
            </a:r>
            <a:r>
              <a:rPr lang="en-US" sz="2600" dirty="0"/>
              <a:t>Do your R/S beliefs provide comfort or are they a source of stress?</a:t>
            </a:r>
          </a:p>
          <a:p>
            <a:pPr marL="1089025" lvl="0" indent="-1089025">
              <a:buNone/>
            </a:pPr>
            <a:r>
              <a:rPr lang="en-US" sz="2600" b="1" dirty="0"/>
              <a:t>I = </a:t>
            </a:r>
            <a:r>
              <a:rPr lang="en-US" sz="2600" b="1" dirty="0" smtClean="0"/>
              <a:t>	Influence: </a:t>
            </a:r>
            <a:r>
              <a:rPr lang="en-US" sz="2600" dirty="0"/>
              <a:t>Do you have R/S beliefs that might influence your medical decisions?</a:t>
            </a:r>
          </a:p>
          <a:p>
            <a:pPr marL="1089025" lvl="0" indent="-1089025">
              <a:buNone/>
            </a:pPr>
            <a:r>
              <a:rPr lang="en-US" sz="2600" b="1" dirty="0"/>
              <a:t>MEM = </a:t>
            </a:r>
            <a:r>
              <a:rPr lang="en-US" sz="2600" b="1" dirty="0" smtClean="0"/>
              <a:t>Member: </a:t>
            </a:r>
            <a:r>
              <a:rPr lang="en-US" sz="2600" dirty="0"/>
              <a:t>Are you a member of a R/S community and is it supportive to you?</a:t>
            </a:r>
          </a:p>
          <a:p>
            <a:pPr marL="1089025" lvl="0" indent="-1089025">
              <a:buNone/>
            </a:pPr>
            <a:r>
              <a:rPr lang="en-US" sz="2600" b="1" dirty="0"/>
              <a:t>O = </a:t>
            </a:r>
            <a:r>
              <a:rPr lang="en-US" sz="2600" b="1" dirty="0" smtClean="0"/>
              <a:t>	Other: </a:t>
            </a:r>
            <a:r>
              <a:rPr lang="en-US" sz="2600" dirty="0"/>
              <a:t>Do you have other spiritual needs you’d like someone to address?</a:t>
            </a:r>
          </a:p>
          <a:p>
            <a:pPr marL="0" lvl="0" indent="0" algn="r">
              <a:buNone/>
            </a:pPr>
            <a:r>
              <a:rPr lang="en-US" sz="1500" dirty="0" smtClean="0"/>
              <a:t/>
            </a:r>
            <a:br>
              <a:rPr lang="en-US" sz="1500" dirty="0" smtClean="0"/>
            </a:br>
            <a:r>
              <a:rPr lang="nl-NL" sz="1500" dirty="0"/>
              <a:t>Koenig HG. JAMA. 2002;288(4):487-493.</a:t>
            </a:r>
          </a:p>
        </p:txBody>
      </p:sp>
    </p:spTree>
    <p:extLst>
      <p:ext uri="{BB962C8B-B14F-4D97-AF65-F5344CB8AC3E}">
        <p14:creationId xmlns:p14="http://schemas.microsoft.com/office/powerpoint/2010/main" val="617719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Larson Spiritual History</a:t>
            </a:r>
            <a:endParaRPr lang="en-US" dirty="0"/>
          </a:p>
        </p:txBody>
      </p:sp>
      <p:sp>
        <p:nvSpPr>
          <p:cNvPr id="3" name="Content Placeholder 2"/>
          <p:cNvSpPr>
            <a:spLocks noGrp="1"/>
          </p:cNvSpPr>
          <p:nvPr>
            <p:ph idx="1"/>
          </p:nvPr>
        </p:nvSpPr>
        <p:spPr/>
        <p:txBody>
          <a:bodyPr/>
          <a:lstStyle/>
          <a:p>
            <a:r>
              <a:rPr lang="en-US" dirty="0"/>
              <a:t>Do you attend religious services? If so, how often do you generally attend?</a:t>
            </a:r>
          </a:p>
          <a:p>
            <a:r>
              <a:rPr lang="en-US" dirty="0"/>
              <a:t>Aside from attending religious services, would you say that religion is important to you?</a:t>
            </a:r>
          </a:p>
          <a:p>
            <a:r>
              <a:rPr lang="en-US" dirty="0"/>
              <a:t>Do you pray? If so, how frequently?</a:t>
            </a:r>
          </a:p>
          <a:p>
            <a:pPr marL="0" indent="0" algn="r">
              <a:buNone/>
            </a:pPr>
            <a:r>
              <a:rPr lang="en-US" sz="1500" dirty="0"/>
              <a:t/>
            </a:r>
            <a:br>
              <a:rPr lang="en-US" sz="1500" dirty="0"/>
            </a:br>
            <a:endParaRPr lang="en-US" sz="1500" dirty="0" smtClean="0"/>
          </a:p>
          <a:p>
            <a:pPr marL="0" indent="0" algn="r">
              <a:buNone/>
            </a:pPr>
            <a:endParaRPr lang="en-US" sz="1500" dirty="0"/>
          </a:p>
          <a:p>
            <a:pPr marL="0" indent="0" algn="r">
              <a:buNone/>
            </a:pPr>
            <a:r>
              <a:rPr lang="en-US" sz="1500" dirty="0"/>
              <a:t/>
            </a:r>
            <a:br>
              <a:rPr lang="en-US" sz="1500" dirty="0"/>
            </a:br>
            <a:r>
              <a:rPr lang="en-US" sz="1500" dirty="0" smtClean="0"/>
              <a:t>Larson </a:t>
            </a:r>
            <a:r>
              <a:rPr lang="en-US" sz="1500" dirty="0"/>
              <a:t>DB. Personal communication to Walt Larimore, MD. 1990</a:t>
            </a:r>
            <a:r>
              <a:rPr lang="en-US" sz="1500" dirty="0" smtClean="0"/>
              <a:t>.</a:t>
            </a:r>
            <a:endParaRPr lang="nl-NL" sz="1500" dirty="0"/>
          </a:p>
        </p:txBody>
      </p:sp>
    </p:spTree>
    <p:extLst>
      <p:ext uri="{BB962C8B-B14F-4D97-AF65-F5344CB8AC3E}">
        <p14:creationId xmlns:p14="http://schemas.microsoft.com/office/powerpoint/2010/main" val="2569718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pPr marL="514350" indent="-514350">
              <a:spcBef>
                <a:spcPts val="1500"/>
              </a:spcBef>
              <a:buFont typeface="+mj-lt"/>
              <a:buAutoNum type="arabicPeriod"/>
            </a:pPr>
            <a:r>
              <a:rPr lang="en-US" dirty="0" smtClean="0"/>
              <a:t>Why is a spiritual history in the clinical practice of healthcare appropriate?</a:t>
            </a:r>
          </a:p>
          <a:p>
            <a:pPr marL="514350" indent="-514350">
              <a:spcBef>
                <a:spcPts val="1500"/>
              </a:spcBef>
              <a:buFont typeface="+mj-lt"/>
              <a:buAutoNum type="arabicPeriod"/>
            </a:pPr>
            <a:r>
              <a:rPr lang="en-US" dirty="0" smtClean="0"/>
              <a:t>What are the benefits of a spiritual history for the patient and the healthcare professional in clinical practice?</a:t>
            </a:r>
          </a:p>
          <a:p>
            <a:pPr marL="514350" indent="-514350">
              <a:spcBef>
                <a:spcPts val="1500"/>
              </a:spcBef>
              <a:buFont typeface="+mj-lt"/>
              <a:buAutoNum type="arabicPeriod"/>
            </a:pPr>
            <a:r>
              <a:rPr lang="en-US" dirty="0" smtClean="0"/>
              <a:t>What are some examples of spiritual history templates that have proven effective and easy to use in clinical practice?</a:t>
            </a:r>
            <a:endParaRPr lang="en-US" dirty="0"/>
          </a:p>
        </p:txBody>
      </p:sp>
    </p:spTree>
    <p:extLst>
      <p:ext uri="{BB962C8B-B14F-4D97-AF65-F5344CB8AC3E}">
        <p14:creationId xmlns:p14="http://schemas.microsoft.com/office/powerpoint/2010/main" val="404329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GOD Questions</a:t>
            </a:r>
            <a:endParaRPr lang="en-US" dirty="0"/>
          </a:p>
        </p:txBody>
      </p:sp>
      <p:sp>
        <p:nvSpPr>
          <p:cNvPr id="3" name="Content Placeholder 2"/>
          <p:cNvSpPr>
            <a:spLocks noGrp="1"/>
          </p:cNvSpPr>
          <p:nvPr>
            <p:ph idx="1"/>
          </p:nvPr>
        </p:nvSpPr>
        <p:spPr/>
        <p:txBody>
          <a:bodyPr/>
          <a:lstStyle/>
          <a:p>
            <a:pPr marL="631825" lvl="0" indent="-631825">
              <a:buNone/>
            </a:pPr>
            <a:r>
              <a:rPr lang="en-US" sz="2600" b="1" dirty="0"/>
              <a:t>G = </a:t>
            </a:r>
            <a:r>
              <a:rPr lang="en-US" sz="2600" b="1" dirty="0" smtClean="0"/>
              <a:t>God: </a:t>
            </a:r>
            <a:r>
              <a:rPr lang="en-US" sz="2600" dirty="0"/>
              <a:t>Is God, spirituality, religion, or spiritual faith important to you?</a:t>
            </a:r>
          </a:p>
          <a:p>
            <a:pPr marL="631825" lvl="0" indent="-631825">
              <a:buNone/>
            </a:pPr>
            <a:r>
              <a:rPr lang="en-US" sz="2600" b="1" dirty="0"/>
              <a:t>O = </a:t>
            </a:r>
            <a:r>
              <a:rPr lang="en-US" sz="2600" b="1" dirty="0" smtClean="0"/>
              <a:t>Others: </a:t>
            </a:r>
            <a:r>
              <a:rPr lang="en-US" sz="2600" dirty="0"/>
              <a:t>Do you meet with others in religious or spiritual community? If so, how often? How do you integrate with your faith community?</a:t>
            </a:r>
          </a:p>
          <a:p>
            <a:pPr marL="631825" lvl="0" indent="-631825">
              <a:buNone/>
            </a:pPr>
            <a:r>
              <a:rPr lang="en-US" sz="2600" b="1" dirty="0"/>
              <a:t>D = </a:t>
            </a:r>
            <a:r>
              <a:rPr lang="en-US" sz="2600" b="1" dirty="0" smtClean="0"/>
              <a:t>Do: </a:t>
            </a:r>
            <a:r>
              <a:rPr lang="en-US" sz="2600" dirty="0"/>
              <a:t>What can I do to assist you in incorporating your spiritual or religious faith into your medical care? Or, is there anything I can do to encourage your faith? May I pray with or for you?</a:t>
            </a:r>
          </a:p>
          <a:p>
            <a:pPr marL="0" lvl="0" indent="0" algn="r">
              <a:spcBef>
                <a:spcPts val="800"/>
              </a:spcBef>
              <a:buNone/>
            </a:pPr>
            <a:r>
              <a:rPr lang="en-US" sz="1500" dirty="0"/>
              <a:t>Larimore W, Peel WC. </a:t>
            </a:r>
            <a:r>
              <a:rPr lang="en-US" sz="1500" i="1" dirty="0"/>
              <a:t>The Saline Solution: Sharing Christ in a Busy Practice. </a:t>
            </a:r>
            <a:r>
              <a:rPr lang="en-US" sz="1500" dirty="0"/>
              <a:t>Christian Medical &amp; Dental Assns. 2000.</a:t>
            </a:r>
          </a:p>
          <a:p>
            <a:pPr marL="0" lvl="0" indent="0" algn="r">
              <a:spcBef>
                <a:spcPts val="800"/>
              </a:spcBef>
              <a:buNone/>
            </a:pPr>
            <a:endParaRPr lang="nl-NL" sz="1500" dirty="0"/>
          </a:p>
        </p:txBody>
      </p:sp>
    </p:spTree>
    <p:extLst>
      <p:ext uri="{BB962C8B-B14F-4D97-AF65-F5344CB8AC3E}">
        <p14:creationId xmlns:p14="http://schemas.microsoft.com/office/powerpoint/2010/main" val="654930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of Caution</a:t>
            </a:r>
            <a:endParaRPr lang="en-US" dirty="0"/>
          </a:p>
        </p:txBody>
      </p:sp>
      <p:sp>
        <p:nvSpPr>
          <p:cNvPr id="3" name="Content Placeholder 2"/>
          <p:cNvSpPr>
            <a:spLocks noGrp="1"/>
          </p:cNvSpPr>
          <p:nvPr>
            <p:ph idx="1"/>
          </p:nvPr>
        </p:nvSpPr>
        <p:spPr/>
        <p:txBody>
          <a:bodyPr/>
          <a:lstStyle/>
          <a:p>
            <a:r>
              <a:rPr lang="en-US" dirty="0" smtClean="0"/>
              <a:t>Don’t be pushy.</a:t>
            </a:r>
          </a:p>
          <a:p>
            <a:pPr marL="0" indent="0">
              <a:buNone/>
            </a:pPr>
            <a:r>
              <a:rPr lang="en-US" dirty="0" smtClean="0"/>
              <a:t>BUT</a:t>
            </a:r>
          </a:p>
          <a:p>
            <a:r>
              <a:rPr lang="en-US" dirty="0" smtClean="0"/>
              <a:t>Don’t ignore.</a:t>
            </a:r>
            <a:endParaRPr lang="en-US" dirty="0"/>
          </a:p>
          <a:p>
            <a:pPr marL="0" indent="0">
              <a:buNone/>
            </a:pPr>
            <a:endParaRPr lang="nl-NL" sz="1500" u="sng" dirty="0"/>
          </a:p>
          <a:p>
            <a:endParaRPr lang="en-US" dirty="0" smtClean="0"/>
          </a:p>
          <a:p>
            <a:pPr marL="0" indent="0">
              <a:buNone/>
            </a:pPr>
            <a:endParaRPr lang="nl-NL" sz="1500" u="sng" dirty="0"/>
          </a:p>
        </p:txBody>
      </p:sp>
    </p:spTree>
    <p:extLst>
      <p:ext uri="{BB962C8B-B14F-4D97-AF65-F5344CB8AC3E}">
        <p14:creationId xmlns:p14="http://schemas.microsoft.com/office/powerpoint/2010/main" val="187237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of Caution</a:t>
            </a:r>
            <a:endParaRPr lang="en-US" dirty="0"/>
          </a:p>
        </p:txBody>
      </p:sp>
      <p:sp>
        <p:nvSpPr>
          <p:cNvPr id="3" name="Content Placeholder 2"/>
          <p:cNvSpPr>
            <a:spLocks noGrp="1"/>
          </p:cNvSpPr>
          <p:nvPr>
            <p:ph idx="1"/>
          </p:nvPr>
        </p:nvSpPr>
        <p:spPr/>
        <p:txBody>
          <a:bodyPr/>
          <a:lstStyle/>
          <a:p>
            <a:r>
              <a:rPr lang="en-US" dirty="0"/>
              <a:t>“Professional problems can occur when well-meaning physicians ‘faith-push’ a patient opposed to discussing religion …</a:t>
            </a:r>
          </a:p>
          <a:p>
            <a:r>
              <a:rPr lang="en-US" dirty="0"/>
              <a:t>“However, rather than ignoring faith completely with all patients, most of whom want to discuss it, physicians might ask a question to discern who would like to pursue it and who would rather not.”</a:t>
            </a:r>
          </a:p>
          <a:p>
            <a:pPr marL="0" indent="0" algn="r">
              <a:buNone/>
            </a:pPr>
            <a:r>
              <a:rPr lang="en-US" sz="1500" dirty="0" smtClean="0"/>
              <a:t/>
            </a:r>
            <a:br>
              <a:rPr lang="en-US" sz="1500" dirty="0" smtClean="0"/>
            </a:br>
            <a:r>
              <a:rPr lang="en-US" sz="1500" dirty="0" smtClean="0"/>
              <a:t>Post</a:t>
            </a:r>
            <a:r>
              <a:rPr lang="en-US" sz="1500" dirty="0"/>
              <a:t>. </a:t>
            </a:r>
            <a:r>
              <a:rPr lang="en-US" sz="1500" i="1" dirty="0"/>
              <a:t>Mind Body Med </a:t>
            </a:r>
            <a:r>
              <a:rPr lang="en-US" sz="1500" dirty="0"/>
              <a:t>1997;2:44-8.</a:t>
            </a:r>
          </a:p>
          <a:p>
            <a:endParaRPr lang="en-US" dirty="0" smtClean="0"/>
          </a:p>
          <a:p>
            <a:pPr marL="0" indent="0">
              <a:buNone/>
            </a:pPr>
            <a:endParaRPr lang="nl-NL" sz="1500" u="sng" dirty="0"/>
          </a:p>
          <a:p>
            <a:endParaRPr lang="en-US" dirty="0" smtClean="0"/>
          </a:p>
          <a:p>
            <a:pPr marL="0" indent="0">
              <a:buNone/>
            </a:pPr>
            <a:endParaRPr lang="nl-NL" sz="1500" u="sng" dirty="0"/>
          </a:p>
        </p:txBody>
      </p:sp>
    </p:spTree>
    <p:extLst>
      <p:ext uri="{BB962C8B-B14F-4D97-AF65-F5344CB8AC3E}">
        <p14:creationId xmlns:p14="http://schemas.microsoft.com/office/powerpoint/2010/main" val="1343387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Incorporating Spiritual Needs</a:t>
            </a:r>
            <a:endParaRPr lang="en-US" dirty="0"/>
          </a:p>
        </p:txBody>
      </p:sp>
      <p:sp>
        <p:nvSpPr>
          <p:cNvPr id="3" name="Content Placeholder 2"/>
          <p:cNvSpPr>
            <a:spLocks noGrp="1"/>
          </p:cNvSpPr>
          <p:nvPr>
            <p:ph idx="1"/>
          </p:nvPr>
        </p:nvSpPr>
        <p:spPr/>
        <p:txBody>
          <a:bodyPr/>
          <a:lstStyle/>
          <a:p>
            <a:r>
              <a:rPr lang="en-US" dirty="0" smtClean="0"/>
              <a:t>Listen</a:t>
            </a:r>
          </a:p>
          <a:p>
            <a:r>
              <a:rPr lang="en-US" dirty="0" smtClean="0"/>
              <a:t>Respect and Clarify</a:t>
            </a:r>
          </a:p>
          <a:p>
            <a:r>
              <a:rPr lang="en-US" dirty="0" smtClean="0"/>
              <a:t>Document</a:t>
            </a:r>
          </a:p>
          <a:p>
            <a:r>
              <a:rPr lang="en-US" dirty="0" smtClean="0"/>
              <a:t>Consider</a:t>
            </a:r>
          </a:p>
          <a:p>
            <a:pPr marL="0" indent="0" algn="r">
              <a:buNone/>
            </a:pPr>
            <a:endParaRPr lang="en-US" dirty="0" smtClean="0"/>
          </a:p>
          <a:p>
            <a:pPr marL="0" indent="0" algn="r">
              <a:buNone/>
            </a:pPr>
            <a:endParaRPr lang="en-US" sz="1500" dirty="0"/>
          </a:p>
          <a:p>
            <a:pPr marL="0" indent="0" algn="r">
              <a:buNone/>
            </a:pPr>
            <a:endParaRPr lang="en-US" sz="1500" dirty="0" smtClean="0"/>
          </a:p>
          <a:p>
            <a:pPr marL="0" indent="0" algn="r">
              <a:buNone/>
            </a:pPr>
            <a:r>
              <a:rPr lang="en-US" sz="1500" dirty="0" err="1" smtClean="0"/>
              <a:t>Saguil</a:t>
            </a:r>
            <a:r>
              <a:rPr lang="en-US" sz="1500" dirty="0" smtClean="0"/>
              <a:t> </a:t>
            </a:r>
            <a:r>
              <a:rPr lang="en-US" sz="1500" dirty="0"/>
              <a:t>A, et al. The Spiritual Assessment.</a:t>
            </a:r>
            <a:r>
              <a:rPr lang="en-US" sz="1500" i="1" dirty="0"/>
              <a:t> Am </a:t>
            </a:r>
            <a:r>
              <a:rPr lang="en-US" sz="1500" i="1" dirty="0" err="1"/>
              <a:t>Fam</a:t>
            </a:r>
            <a:r>
              <a:rPr lang="en-US" sz="1500" i="1" dirty="0"/>
              <a:t> Physician</a:t>
            </a:r>
            <a:r>
              <a:rPr lang="en-US" sz="1500" dirty="0"/>
              <a:t> 2012;86(6):546-550.</a:t>
            </a:r>
          </a:p>
          <a:p>
            <a:endParaRPr lang="en-US" dirty="0" smtClean="0"/>
          </a:p>
          <a:p>
            <a:pPr marL="0" indent="0">
              <a:buNone/>
            </a:pPr>
            <a:endParaRPr lang="nl-NL" sz="1500" u="sng" dirty="0"/>
          </a:p>
          <a:p>
            <a:endParaRPr lang="en-US" dirty="0" smtClean="0"/>
          </a:p>
          <a:p>
            <a:pPr marL="0" indent="0">
              <a:buNone/>
            </a:pPr>
            <a:endParaRPr lang="nl-NL" sz="1500" u="sng" dirty="0"/>
          </a:p>
        </p:txBody>
      </p:sp>
    </p:spTree>
    <p:extLst>
      <p:ext uri="{BB962C8B-B14F-4D97-AF65-F5344CB8AC3E}">
        <p14:creationId xmlns:p14="http://schemas.microsoft.com/office/powerpoint/2010/main" val="3772995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Listen</a:t>
            </a:r>
            <a:endParaRPr lang="en-US" dirty="0"/>
          </a:p>
        </p:txBody>
      </p:sp>
      <p:sp>
        <p:nvSpPr>
          <p:cNvPr id="3" name="Content Placeholder 2"/>
          <p:cNvSpPr>
            <a:spLocks noGrp="1"/>
          </p:cNvSpPr>
          <p:nvPr>
            <p:ph idx="1"/>
          </p:nvPr>
        </p:nvSpPr>
        <p:spPr/>
        <p:txBody>
          <a:bodyPr/>
          <a:lstStyle/>
          <a:p>
            <a:r>
              <a:rPr lang="en-US" dirty="0"/>
              <a:t>The most basic thing a healthcare professional can do is to listen compassionately. </a:t>
            </a:r>
          </a:p>
          <a:p>
            <a:r>
              <a:rPr lang="en-US" dirty="0"/>
              <a:t>Empathetic listening may be all the support a patient requires.</a:t>
            </a:r>
          </a:p>
          <a:p>
            <a:r>
              <a:rPr lang="en-US" dirty="0"/>
              <a:t>By listening, even for just a few seconds, the healthcare professional signals his or her care for their patients and recognition of this dimension of their lives. </a:t>
            </a:r>
          </a:p>
          <a:p>
            <a:pPr marL="0" indent="0" algn="r">
              <a:buNone/>
            </a:pPr>
            <a:r>
              <a:rPr lang="en-US" sz="1500" dirty="0" smtClean="0"/>
              <a:t/>
            </a:r>
            <a:br>
              <a:rPr lang="en-US" sz="1500" dirty="0" smtClean="0"/>
            </a:br>
            <a:r>
              <a:rPr lang="en-US" sz="1500" dirty="0" err="1" smtClean="0"/>
              <a:t>Saguil</a:t>
            </a:r>
            <a:r>
              <a:rPr lang="en-US" sz="1500" dirty="0" smtClean="0"/>
              <a:t> </a:t>
            </a:r>
            <a:r>
              <a:rPr lang="en-US" sz="1500" dirty="0"/>
              <a:t>A, et al. The Spiritual Assessment. Am </a:t>
            </a:r>
            <a:r>
              <a:rPr lang="en-US" sz="1500" dirty="0" err="1"/>
              <a:t>Fam</a:t>
            </a:r>
            <a:r>
              <a:rPr lang="en-US" sz="1500" dirty="0"/>
              <a:t> Physician 2012;86(6):546-550.</a:t>
            </a:r>
          </a:p>
          <a:p>
            <a:pPr marL="0" indent="0" algn="r">
              <a:buNone/>
            </a:pPr>
            <a:endParaRPr lang="en-US" dirty="0" smtClean="0"/>
          </a:p>
          <a:p>
            <a:pPr marL="0" indent="0" algn="r">
              <a:buNone/>
            </a:pPr>
            <a:endParaRPr lang="en-US" sz="1500" dirty="0"/>
          </a:p>
          <a:p>
            <a:pPr marL="0" indent="0" algn="r">
              <a:buNone/>
            </a:pPr>
            <a:endParaRPr lang="en-US" sz="1500" dirty="0" smtClean="0"/>
          </a:p>
          <a:p>
            <a:pPr marL="0" indent="0" algn="r">
              <a:buNone/>
            </a:pPr>
            <a:endParaRPr lang="en-US" sz="1500" dirty="0"/>
          </a:p>
          <a:p>
            <a:pPr marL="0" indent="0" algn="r">
              <a:buNone/>
            </a:pPr>
            <a:endParaRPr lang="en-US" sz="1500" dirty="0" smtClean="0"/>
          </a:p>
          <a:p>
            <a:pPr marL="0" indent="0" algn="r">
              <a:buNone/>
            </a:pPr>
            <a:r>
              <a:rPr lang="en-US" sz="1500" dirty="0" err="1" smtClean="0"/>
              <a:t>Saguil</a:t>
            </a:r>
            <a:r>
              <a:rPr lang="en-US" sz="1500" dirty="0" smtClean="0"/>
              <a:t> </a:t>
            </a:r>
            <a:r>
              <a:rPr lang="en-US" sz="1500" dirty="0"/>
              <a:t>A, et al. The Spiritual Assessment.</a:t>
            </a:r>
            <a:r>
              <a:rPr lang="en-US" sz="1500" i="1" dirty="0"/>
              <a:t> Am </a:t>
            </a:r>
            <a:r>
              <a:rPr lang="en-US" sz="1500" i="1" dirty="0" err="1"/>
              <a:t>Fam</a:t>
            </a:r>
            <a:r>
              <a:rPr lang="en-US" sz="1500" i="1" dirty="0"/>
              <a:t> Physician</a:t>
            </a:r>
            <a:r>
              <a:rPr lang="en-US" sz="1500" dirty="0"/>
              <a:t> 2012;86(6):546-550.</a:t>
            </a:r>
          </a:p>
          <a:p>
            <a:endParaRPr lang="en-US" dirty="0" smtClean="0"/>
          </a:p>
          <a:p>
            <a:pPr marL="0" indent="0">
              <a:buNone/>
            </a:pPr>
            <a:endParaRPr lang="nl-NL" sz="1500" u="sng" dirty="0"/>
          </a:p>
          <a:p>
            <a:endParaRPr lang="en-US" dirty="0" smtClean="0"/>
          </a:p>
          <a:p>
            <a:pPr marL="0" indent="0">
              <a:buNone/>
            </a:pPr>
            <a:endParaRPr lang="nl-NL" sz="1500" u="sng" dirty="0"/>
          </a:p>
        </p:txBody>
      </p:sp>
    </p:spTree>
    <p:extLst>
      <p:ext uri="{BB962C8B-B14F-4D97-AF65-F5344CB8AC3E}">
        <p14:creationId xmlns:p14="http://schemas.microsoft.com/office/powerpoint/2010/main" val="3412719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Respect and Clarify</a:t>
            </a:r>
            <a:endParaRPr lang="en-US" dirty="0"/>
          </a:p>
        </p:txBody>
      </p:sp>
      <p:sp>
        <p:nvSpPr>
          <p:cNvPr id="3" name="Content Placeholder 2"/>
          <p:cNvSpPr>
            <a:spLocks noGrp="1"/>
          </p:cNvSpPr>
          <p:nvPr>
            <p:ph idx="1"/>
          </p:nvPr>
        </p:nvSpPr>
        <p:spPr/>
        <p:txBody>
          <a:bodyPr/>
          <a:lstStyle/>
          <a:p>
            <a:r>
              <a:rPr lang="en-US" sz="2600" dirty="0"/>
              <a:t>The religious or spiritual beliefs of patients uncovered during the spiritual history should always be respected. </a:t>
            </a:r>
          </a:p>
          <a:p>
            <a:r>
              <a:rPr lang="en-US" sz="2600" dirty="0"/>
              <a:t>Even if beliefs conflict with the medical treatment plan or seem bizarre or pathological, the health professional should not challenge those beliefs (at least not initially), but rather take a neutral posture and ask the patient questions to obtain a better </a:t>
            </a:r>
            <a:r>
              <a:rPr lang="en-US" sz="2600" dirty="0" smtClean="0"/>
              <a:t>understanding of the beliefs.</a:t>
            </a:r>
          </a:p>
          <a:p>
            <a:pPr marL="0" indent="0" algn="r">
              <a:buNone/>
            </a:pPr>
            <a:r>
              <a:rPr lang="pl-PL" sz="1500" dirty="0"/>
              <a:t>Koenig H. ISRN Psychiatry 2012.</a:t>
            </a:r>
            <a:r>
              <a:rPr lang="pl-PL" sz="2600" dirty="0"/>
              <a:t> </a:t>
            </a:r>
          </a:p>
          <a:p>
            <a:endParaRPr lang="en-US" sz="2600" dirty="0"/>
          </a:p>
        </p:txBody>
      </p:sp>
    </p:spTree>
    <p:extLst>
      <p:ext uri="{BB962C8B-B14F-4D97-AF65-F5344CB8AC3E}">
        <p14:creationId xmlns:p14="http://schemas.microsoft.com/office/powerpoint/2010/main" val="2105697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Respect and Clarify</a:t>
            </a:r>
            <a:endParaRPr lang="en-US" dirty="0"/>
          </a:p>
        </p:txBody>
      </p:sp>
      <p:sp>
        <p:nvSpPr>
          <p:cNvPr id="3" name="Content Placeholder 2"/>
          <p:cNvSpPr>
            <a:spLocks noGrp="1"/>
          </p:cNvSpPr>
          <p:nvPr>
            <p:ph idx="1"/>
          </p:nvPr>
        </p:nvSpPr>
        <p:spPr/>
        <p:txBody>
          <a:bodyPr/>
          <a:lstStyle/>
          <a:p>
            <a:r>
              <a:rPr lang="en-US" sz="2600" dirty="0"/>
              <a:t>Challenging patients’ religious/spiritual beliefs (at least initially) is almost always followed by resistance from the patient, or quiet  noncompliance with the medical plan.</a:t>
            </a:r>
          </a:p>
          <a:p>
            <a:r>
              <a:rPr lang="en-US" sz="2600" dirty="0" smtClean="0"/>
              <a:t>If </a:t>
            </a:r>
            <a:r>
              <a:rPr lang="en-US" sz="2600" dirty="0"/>
              <a:t>the health professional is knowledgeable about the patient’s spiritual beliefs and the beliefs appear generally healthy, however, it would be appropriate to actively support those beliefs and conform the healthcare being provided to accommodate the </a:t>
            </a:r>
            <a:r>
              <a:rPr lang="en-US" sz="2600" dirty="0" smtClean="0"/>
              <a:t>beliefs.</a:t>
            </a:r>
            <a:br>
              <a:rPr lang="en-US" sz="2600" dirty="0" smtClean="0"/>
            </a:br>
            <a:r>
              <a:rPr lang="en-US" sz="2600" dirty="0" smtClean="0"/>
              <a:t>					</a:t>
            </a:r>
            <a:r>
              <a:rPr lang="pl-PL" sz="1500" dirty="0" smtClean="0"/>
              <a:t>Koenig </a:t>
            </a:r>
            <a:r>
              <a:rPr lang="pl-PL" sz="1500" dirty="0"/>
              <a:t>H. ISRN </a:t>
            </a:r>
            <a:r>
              <a:rPr lang="pl-PL" sz="1500" dirty="0" smtClean="0"/>
              <a:t>Psychiatry</a:t>
            </a:r>
            <a:r>
              <a:rPr lang="en-US" sz="1500" dirty="0" smtClean="0"/>
              <a:t> 2</a:t>
            </a:r>
            <a:r>
              <a:rPr lang="pl-PL" sz="1500" dirty="0" smtClean="0"/>
              <a:t>012</a:t>
            </a:r>
            <a:r>
              <a:rPr lang="pl-PL" sz="1500" dirty="0"/>
              <a:t>.</a:t>
            </a:r>
            <a:r>
              <a:rPr lang="pl-PL" sz="2600" dirty="0"/>
              <a:t> </a:t>
            </a:r>
          </a:p>
          <a:p>
            <a:endParaRPr lang="en-US" sz="2600" dirty="0"/>
          </a:p>
        </p:txBody>
      </p:sp>
    </p:spTree>
    <p:extLst>
      <p:ext uri="{BB962C8B-B14F-4D97-AF65-F5344CB8AC3E}">
        <p14:creationId xmlns:p14="http://schemas.microsoft.com/office/powerpoint/2010/main" val="4120023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
            </a:r>
            <a:endParaRPr lang="en-US" dirty="0"/>
          </a:p>
        </p:txBody>
      </p:sp>
      <p:sp>
        <p:nvSpPr>
          <p:cNvPr id="3" name="Content Placeholder 2"/>
          <p:cNvSpPr>
            <a:spLocks noGrp="1"/>
          </p:cNvSpPr>
          <p:nvPr>
            <p:ph idx="1"/>
          </p:nvPr>
        </p:nvSpPr>
        <p:spPr/>
        <p:txBody>
          <a:bodyPr/>
          <a:lstStyle/>
          <a:p>
            <a:r>
              <a:rPr lang="en-US" dirty="0"/>
              <a:t>Always document your spiritual assessment and your patient’s openness to discussing the topic. </a:t>
            </a:r>
          </a:p>
          <a:p>
            <a:r>
              <a:rPr lang="en-US" dirty="0"/>
              <a:t>You may find this information helpful when readdressing the subject in the future.</a:t>
            </a:r>
          </a:p>
          <a:p>
            <a:r>
              <a:rPr lang="en-US" dirty="0"/>
              <a:t>This documentation also helps meet any regulatory requirements for conducting a spiritual </a:t>
            </a:r>
            <a:r>
              <a:rPr lang="en-US" dirty="0" smtClean="0"/>
              <a:t>assessment.</a:t>
            </a:r>
            <a:endParaRPr lang="en-US" sz="2600" dirty="0"/>
          </a:p>
          <a:p>
            <a:pPr marL="0" indent="0" algn="r">
              <a:buNone/>
            </a:pPr>
            <a:r>
              <a:rPr lang="en-US" sz="2600" dirty="0" smtClean="0"/>
              <a:t/>
            </a:r>
            <a:br>
              <a:rPr lang="en-US" sz="2600" dirty="0" smtClean="0"/>
            </a:br>
            <a:r>
              <a:rPr lang="en-US" sz="1500" dirty="0" err="1"/>
              <a:t>Saguil</a:t>
            </a:r>
            <a:r>
              <a:rPr lang="en-US" sz="1500" dirty="0"/>
              <a:t> A, et al. The Spiritual Assessment. </a:t>
            </a:r>
            <a:r>
              <a:rPr lang="en-US" sz="1500" i="1" dirty="0"/>
              <a:t>Am </a:t>
            </a:r>
            <a:r>
              <a:rPr lang="en-US" sz="1500" i="1" dirty="0" err="1"/>
              <a:t>Fam</a:t>
            </a:r>
            <a:r>
              <a:rPr lang="en-US" sz="1500" i="1" dirty="0"/>
              <a:t> Physician </a:t>
            </a:r>
            <a:r>
              <a:rPr lang="en-US" sz="1500" dirty="0"/>
              <a:t>2012;86(6):546-550</a:t>
            </a:r>
            <a:r>
              <a:rPr lang="en-US" sz="1500" dirty="0" smtClean="0"/>
              <a:t>.</a:t>
            </a:r>
            <a:endParaRPr lang="en-US" sz="1500" dirty="0"/>
          </a:p>
        </p:txBody>
      </p:sp>
    </p:spTree>
    <p:extLst>
      <p:ext uri="{BB962C8B-B14F-4D97-AF65-F5344CB8AC3E}">
        <p14:creationId xmlns:p14="http://schemas.microsoft.com/office/powerpoint/2010/main" val="2925543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dirty="0"/>
          </a:p>
        </p:txBody>
      </p:sp>
      <p:sp>
        <p:nvSpPr>
          <p:cNvPr id="3" name="Content Placeholder 2"/>
          <p:cNvSpPr>
            <a:spLocks noGrp="1"/>
          </p:cNvSpPr>
          <p:nvPr>
            <p:ph idx="1"/>
          </p:nvPr>
        </p:nvSpPr>
        <p:spPr/>
        <p:txBody>
          <a:bodyPr/>
          <a:lstStyle/>
          <a:p>
            <a:r>
              <a:rPr lang="en-US" dirty="0"/>
              <a:t>Consider how different traditions and practices may affect standard medical practice.</a:t>
            </a:r>
          </a:p>
          <a:p>
            <a:r>
              <a:rPr lang="en-US" dirty="0"/>
              <a:t>Health professionals should learn about the religious/spiritual beliefs and practices of different religious traditions that relate to healthcare, especially the faith traditions of patients they are likely to encounter in their particular country or region of the country. </a:t>
            </a:r>
            <a:endParaRPr lang="en-US" sz="2600" dirty="0"/>
          </a:p>
          <a:p>
            <a:pPr marL="0" indent="0" algn="r">
              <a:buNone/>
            </a:pPr>
            <a:r>
              <a:rPr lang="pl-PL" sz="1500" dirty="0" smtClean="0"/>
              <a:t>Koenig </a:t>
            </a:r>
            <a:r>
              <a:rPr lang="pl-PL" sz="1500" dirty="0"/>
              <a:t>H. ISRN Psychiatry</a:t>
            </a:r>
            <a:r>
              <a:rPr lang="en-US" sz="1500" dirty="0"/>
              <a:t> 2</a:t>
            </a:r>
            <a:r>
              <a:rPr lang="pl-PL" sz="1500" dirty="0"/>
              <a:t>012.</a:t>
            </a:r>
            <a:r>
              <a:rPr lang="pl-PL" sz="2600" dirty="0"/>
              <a:t> </a:t>
            </a:r>
          </a:p>
        </p:txBody>
      </p:sp>
    </p:spTree>
    <p:extLst>
      <p:ext uri="{BB962C8B-B14F-4D97-AF65-F5344CB8AC3E}">
        <p14:creationId xmlns:p14="http://schemas.microsoft.com/office/powerpoint/2010/main" val="1145094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dirty="0"/>
          </a:p>
        </p:txBody>
      </p:sp>
      <p:sp>
        <p:nvSpPr>
          <p:cNvPr id="3" name="Content Placeholder 2"/>
          <p:cNvSpPr>
            <a:spLocks noGrp="1"/>
          </p:cNvSpPr>
          <p:nvPr>
            <p:ph idx="1"/>
          </p:nvPr>
        </p:nvSpPr>
        <p:spPr/>
        <p:txBody>
          <a:bodyPr/>
          <a:lstStyle/>
          <a:p>
            <a:r>
              <a:rPr lang="en-US" dirty="0"/>
              <a:t>A brief description of beliefs and practices for health professionals related to birth, contraception, diet, death, and organ donation is provided here: </a:t>
            </a:r>
          </a:p>
          <a:p>
            <a:r>
              <a:rPr lang="en-US" dirty="0"/>
              <a:t>H. G. Koenig, “Information on specific religions,” in Spirituality in Patient Care, </a:t>
            </a:r>
            <a:r>
              <a:rPr lang="en-US" dirty="0" err="1"/>
              <a:t>ch</a:t>
            </a:r>
            <a:r>
              <a:rPr lang="en-US" dirty="0"/>
              <a:t> 13, pp. 188–227, Templeton Press, Conshohocken, PA, 2nd edition, 2007</a:t>
            </a:r>
            <a:r>
              <a:rPr lang="en-US" dirty="0" smtClean="0"/>
              <a:t>.</a:t>
            </a:r>
            <a:endParaRPr lang="en-US" dirty="0"/>
          </a:p>
        </p:txBody>
      </p:sp>
    </p:spTree>
    <p:extLst>
      <p:ext uri="{BB962C8B-B14F-4D97-AF65-F5344CB8AC3E}">
        <p14:creationId xmlns:p14="http://schemas.microsoft.com/office/powerpoint/2010/main" val="2256484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9144000" cy="4572000"/>
          </a:xfrm>
        </p:spPr>
        <p:txBody>
          <a:bodyPr>
            <a:normAutofit/>
          </a:bodyPr>
          <a:lstStyle/>
          <a:p>
            <a:pPr algn="ctr"/>
            <a:r>
              <a:rPr lang="en-US" sz="5000" dirty="0" smtClean="0"/>
              <a:t>Spirituality for Patients</a:t>
            </a:r>
            <a:endParaRPr lang="en-US" sz="5000" dirty="0"/>
          </a:p>
        </p:txBody>
      </p:sp>
    </p:spTree>
    <p:extLst>
      <p:ext uri="{BB962C8B-B14F-4D97-AF65-F5344CB8AC3E}">
        <p14:creationId xmlns:p14="http://schemas.microsoft.com/office/powerpoint/2010/main" val="3196601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dirty="0"/>
          </a:p>
        </p:txBody>
      </p:sp>
      <p:sp>
        <p:nvSpPr>
          <p:cNvPr id="3" name="Content Placeholder 2"/>
          <p:cNvSpPr>
            <a:spLocks noGrp="1"/>
          </p:cNvSpPr>
          <p:nvPr>
            <p:ph idx="1"/>
          </p:nvPr>
        </p:nvSpPr>
        <p:spPr/>
        <p:txBody>
          <a:bodyPr/>
          <a:lstStyle/>
          <a:p>
            <a:pPr>
              <a:spcBef>
                <a:spcPts val="1200"/>
              </a:spcBef>
            </a:pPr>
            <a:r>
              <a:rPr lang="en-US" dirty="0"/>
              <a:t>For instance, patients of the </a:t>
            </a:r>
            <a:r>
              <a:rPr lang="en-US" dirty="0" smtClean="0"/>
              <a:t>Jehovah’s </a:t>
            </a:r>
            <a:r>
              <a:rPr lang="en-US" dirty="0"/>
              <a:t>Witness tradition tend to refuse blood transfusion; </a:t>
            </a:r>
          </a:p>
          <a:p>
            <a:pPr>
              <a:spcBef>
                <a:spcPts val="1200"/>
              </a:spcBef>
            </a:pPr>
            <a:r>
              <a:rPr lang="en-US" dirty="0"/>
              <a:t>Believers in faith healing may delay traditional medical care in hopes of a miracle; and </a:t>
            </a:r>
          </a:p>
          <a:p>
            <a:pPr>
              <a:spcBef>
                <a:spcPts val="1200"/>
              </a:spcBef>
            </a:pPr>
            <a:r>
              <a:rPr lang="en-US" dirty="0"/>
              <a:t>Muslim and Hindu women tend to decline sensitive (and sometimes general) examinations by male physicians. </a:t>
            </a:r>
          </a:p>
        </p:txBody>
      </p:sp>
    </p:spTree>
    <p:extLst>
      <p:ext uri="{BB962C8B-B14F-4D97-AF65-F5344CB8AC3E}">
        <p14:creationId xmlns:p14="http://schemas.microsoft.com/office/powerpoint/2010/main" val="347475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dirty="0"/>
          </a:p>
        </p:txBody>
      </p:sp>
      <p:sp>
        <p:nvSpPr>
          <p:cNvPr id="3" name="Content Placeholder 2"/>
          <p:cNvSpPr>
            <a:spLocks noGrp="1"/>
          </p:cNvSpPr>
          <p:nvPr>
            <p:ph idx="1"/>
          </p:nvPr>
        </p:nvSpPr>
        <p:spPr/>
        <p:txBody>
          <a:bodyPr/>
          <a:lstStyle/>
          <a:p>
            <a:pPr>
              <a:spcBef>
                <a:spcPts val="1200"/>
              </a:spcBef>
            </a:pPr>
            <a:r>
              <a:rPr lang="en-US" sz="2600" dirty="0"/>
              <a:t>Also, many Muslims fast during Ramadan, which may affect glucose control and other physiologic factors in the ambulatory and inpatient settings. </a:t>
            </a:r>
          </a:p>
          <a:p>
            <a:pPr>
              <a:spcBef>
                <a:spcPts val="1200"/>
              </a:spcBef>
            </a:pPr>
            <a:r>
              <a:rPr lang="en-US" sz="2600" dirty="0"/>
              <a:t>Persons of some faiths observe strict dietary codes, such as halal and kosher laws, which may require physicians to alter nutrition counseling.</a:t>
            </a:r>
          </a:p>
          <a:p>
            <a:pPr>
              <a:spcBef>
                <a:spcPts val="1200"/>
              </a:spcBef>
            </a:pPr>
            <a:r>
              <a:rPr lang="en-US" sz="2600" dirty="0"/>
              <a:t>It is important to remember, however, that patients may not adhere to each specific belief of their faith</a:t>
            </a:r>
            <a:r>
              <a:rPr lang="en-US" sz="2600" dirty="0" smtClean="0"/>
              <a:t>.</a:t>
            </a:r>
            <a:endParaRPr lang="en-US" sz="2600" dirty="0"/>
          </a:p>
        </p:txBody>
      </p:sp>
    </p:spTree>
    <p:extLst>
      <p:ext uri="{BB962C8B-B14F-4D97-AF65-F5344CB8AC3E}">
        <p14:creationId xmlns:p14="http://schemas.microsoft.com/office/powerpoint/2010/main" val="1390563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
            </a:r>
            <a:endParaRPr lang="en-US" dirty="0"/>
          </a:p>
        </p:txBody>
      </p:sp>
      <p:sp>
        <p:nvSpPr>
          <p:cNvPr id="3" name="Content Placeholder 2"/>
          <p:cNvSpPr>
            <a:spLocks noGrp="1"/>
          </p:cNvSpPr>
          <p:nvPr>
            <p:ph idx="1"/>
          </p:nvPr>
        </p:nvSpPr>
        <p:spPr/>
        <p:txBody>
          <a:bodyPr/>
          <a:lstStyle/>
          <a:p>
            <a:pPr>
              <a:spcBef>
                <a:spcPts val="1200"/>
              </a:spcBef>
            </a:pPr>
            <a:r>
              <a:rPr lang="en-US" dirty="0" smtClean="0"/>
              <a:t>There </a:t>
            </a:r>
            <a:r>
              <a:rPr lang="en-US" dirty="0"/>
              <a:t>are many such beliefs and practices that will have a direct impact on the type of care being provided, especially when patients are hospitalized, seriously </a:t>
            </a:r>
            <a:r>
              <a:rPr lang="en-US" dirty="0" smtClean="0"/>
              <a:t>ill, </a:t>
            </a:r>
            <a:r>
              <a:rPr lang="en-US" dirty="0"/>
              <a:t>or near death</a:t>
            </a:r>
            <a:r>
              <a:rPr lang="en-US" dirty="0" smtClean="0"/>
              <a:t>.</a:t>
            </a:r>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r>
              <a:rPr lang="pl-PL" sz="1500" dirty="0" smtClean="0"/>
              <a:t>Koenig </a:t>
            </a:r>
            <a:r>
              <a:rPr lang="pl-PL" sz="1500" dirty="0"/>
              <a:t>H. ISRN Psychiatry 2012.</a:t>
            </a:r>
          </a:p>
          <a:p>
            <a:pPr marL="0" indent="0">
              <a:spcBef>
                <a:spcPts val="1200"/>
              </a:spcBef>
              <a:buNone/>
            </a:pPr>
            <a:endParaRPr lang="en-US" dirty="0"/>
          </a:p>
        </p:txBody>
      </p:sp>
    </p:spTree>
    <p:extLst>
      <p:ext uri="{BB962C8B-B14F-4D97-AF65-F5344CB8AC3E}">
        <p14:creationId xmlns:p14="http://schemas.microsoft.com/office/powerpoint/2010/main" val="4230351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pPr>
              <a:spcBef>
                <a:spcPts val="1200"/>
              </a:spcBef>
            </a:pPr>
            <a:r>
              <a:rPr lang="en-US" dirty="0"/>
              <a:t>Assessing and integrating patient spirituality into the healthcare encounter can build trust and rapport, broadening the physician-patient relationship and increasing its effectiveness. </a:t>
            </a:r>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endParaRPr lang="en-US" sz="1500" dirty="0" smtClean="0"/>
          </a:p>
          <a:p>
            <a:pPr marL="0" indent="0" algn="r">
              <a:spcBef>
                <a:spcPts val="1200"/>
              </a:spcBef>
              <a:buNone/>
            </a:pPr>
            <a:endParaRPr lang="en-US" sz="1500" dirty="0"/>
          </a:p>
          <a:p>
            <a:pPr marL="0" indent="0" algn="r">
              <a:spcBef>
                <a:spcPts val="1200"/>
              </a:spcBef>
              <a:buNone/>
            </a:pPr>
            <a:r>
              <a:rPr lang="en-US" sz="1500" dirty="0" err="1"/>
              <a:t>Saguil</a:t>
            </a:r>
            <a:r>
              <a:rPr lang="en-US" sz="1500" dirty="0"/>
              <a:t> A, et al. </a:t>
            </a:r>
            <a:r>
              <a:rPr lang="en-US" sz="1500" i="1" dirty="0"/>
              <a:t>Am </a:t>
            </a:r>
            <a:r>
              <a:rPr lang="en-US" sz="1500" i="1" dirty="0" err="1"/>
              <a:t>Fam</a:t>
            </a:r>
            <a:r>
              <a:rPr lang="en-US" sz="1500" i="1" dirty="0"/>
              <a:t> Physician </a:t>
            </a:r>
            <a:r>
              <a:rPr lang="en-US" sz="1500" dirty="0"/>
              <a:t>2012;86(6):546-550.</a:t>
            </a:r>
          </a:p>
          <a:p>
            <a:pPr marL="0" indent="0">
              <a:spcBef>
                <a:spcPts val="1200"/>
              </a:spcBef>
              <a:buNone/>
            </a:pPr>
            <a:endParaRPr lang="en-US" dirty="0"/>
          </a:p>
        </p:txBody>
      </p:sp>
    </p:spTree>
    <p:extLst>
      <p:ext uri="{BB962C8B-B14F-4D97-AF65-F5344CB8AC3E}">
        <p14:creationId xmlns:p14="http://schemas.microsoft.com/office/powerpoint/2010/main" val="3297047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pPr>
              <a:spcBef>
                <a:spcPts val="1200"/>
              </a:spcBef>
            </a:pPr>
            <a:r>
              <a:rPr lang="en-US" dirty="0"/>
              <a:t>Most of all, the spiritual history allows us, as followers of Jesus and Christian healthcare professionals, to find out where our patients are in their spiritual </a:t>
            </a:r>
            <a:r>
              <a:rPr lang="en-US" dirty="0" smtClean="0"/>
              <a:t>journeys.</a:t>
            </a:r>
            <a:endParaRPr lang="en-US" dirty="0"/>
          </a:p>
          <a:p>
            <a:pPr>
              <a:spcBef>
                <a:spcPts val="1200"/>
              </a:spcBef>
            </a:pPr>
            <a:r>
              <a:rPr lang="en-US" dirty="0"/>
              <a:t>It allows us to see if God is already at work in their </a:t>
            </a:r>
            <a:r>
              <a:rPr lang="en-US" dirty="0" smtClean="0"/>
              <a:t>lives </a:t>
            </a:r>
            <a:r>
              <a:rPr lang="en-US" dirty="0"/>
              <a:t>and join Him there in His work</a:t>
            </a:r>
            <a:r>
              <a:rPr lang="en-US" dirty="0" smtClean="0"/>
              <a:t>.</a:t>
            </a:r>
            <a:endParaRPr lang="en-US" dirty="0"/>
          </a:p>
        </p:txBody>
      </p:sp>
    </p:spTree>
    <p:extLst>
      <p:ext uri="{BB962C8B-B14F-4D97-AF65-F5344CB8AC3E}">
        <p14:creationId xmlns:p14="http://schemas.microsoft.com/office/powerpoint/2010/main" val="2350926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6"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486400"/>
            <a:ext cx="647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8"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38800"/>
            <a:ext cx="39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Screen shot 2010-03-17 at 9.45.24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2713"/>
            <a:ext cx="4321175" cy="5983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9573" name="Rectangle 9"/>
          <p:cNvSpPr>
            <a:spLocks noChangeArrowheads="1"/>
          </p:cNvSpPr>
          <p:nvPr/>
        </p:nvSpPr>
        <p:spPr bwMode="auto">
          <a:xfrm>
            <a:off x="152400" y="76200"/>
            <a:ext cx="4419600" cy="6019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9574" name="Picture 8" descr="Screen shot 2010-03-17 at 9.41.10 AM.png"/>
          <p:cNvPicPr>
            <a:picLocks noGrp="1" noChangeAspect="1"/>
          </p:cNvPicPr>
          <p:nvPr>
            <p:ph idx="1"/>
          </p:nvPr>
        </p:nvPicPr>
        <p:blipFill>
          <a:blip r:embed="rId5">
            <a:extLst>
              <a:ext uri="{28A0092B-C50C-407E-A947-70E740481C1C}">
                <a14:useLocalDpi xmlns:a14="http://schemas.microsoft.com/office/drawing/2010/main" val="0"/>
              </a:ext>
            </a:extLst>
          </a:blip>
          <a:srcRect l="-91776" r="-91776"/>
          <a:stretch>
            <a:fillRect/>
          </a:stretch>
        </p:blipFill>
        <p:spPr>
          <a:xfrm>
            <a:off x="-3276600" y="85725"/>
            <a:ext cx="11353800" cy="6010275"/>
          </a:xfrm>
          <a:noFill/>
          <a:ln>
            <a:solidFill>
              <a:schemeClr val="tx1"/>
            </a:solidFill>
            <a:miter lim="800000"/>
            <a:headEnd/>
            <a:tailEnd/>
          </a:ln>
        </p:spPr>
      </p:pic>
    </p:spTree>
    <p:extLst>
      <p:ext uri="{BB962C8B-B14F-4D97-AF65-F5344CB8AC3E}">
        <p14:creationId xmlns:p14="http://schemas.microsoft.com/office/powerpoint/2010/main" val="3050870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endParaRPr lang="en-US">
              <a:latin typeface="Times New Roman" charset="0"/>
              <a:ea typeface="ＭＳ Ｐゴシック" charset="0"/>
              <a:cs typeface="ＭＳ Ｐゴシック" charset="0"/>
            </a:endParaRPr>
          </a:p>
        </p:txBody>
      </p:sp>
      <p:sp>
        <p:nvSpPr>
          <p:cNvPr id="1116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86</a:t>
            </a:fld>
            <a:endParaRPr lang="en-US" sz="1400" b="0">
              <a:latin typeface="Arial" charset="0"/>
            </a:endParaRPr>
          </a:p>
        </p:txBody>
      </p:sp>
      <p:sp>
        <p:nvSpPr>
          <p:cNvPr id="5" name="Rectangle 4"/>
          <p:cNvSpPr/>
          <p:nvPr/>
        </p:nvSpPr>
        <p:spPr>
          <a:xfrm>
            <a:off x="304800" y="1143000"/>
            <a:ext cx="8610600" cy="4524315"/>
          </a:xfrm>
          <a:prstGeom prst="rect">
            <a:avLst/>
          </a:prstGeom>
          <a:noFill/>
        </p:spPr>
        <p:txBody>
          <a:bodyPr wrap="square">
            <a:spAutoFit/>
          </a:bodyPr>
          <a:lstStyle/>
          <a:p>
            <a:pPr algn="ctr">
              <a:defRPr/>
            </a:pPr>
            <a:r>
              <a:rPr lang="en-US" sz="96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Times New Roman" pitchFamily="-65" charset="0"/>
                <a:ea typeface="+mn-ea"/>
                <a:cs typeface="+mn-cs"/>
              </a:rPr>
              <a:t>Let’s Talk</a:t>
            </a:r>
          </a:p>
          <a:p>
            <a:pPr algn="ctr">
              <a:defRPr/>
            </a:pPr>
            <a:r>
              <a:rPr lang="en-US" sz="96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Times New Roman" pitchFamily="-65" charset="0"/>
                <a:ea typeface="+mn-ea"/>
                <a:cs typeface="+mn-cs"/>
              </a:rPr>
              <a:t>Comments? </a:t>
            </a:r>
          </a:p>
          <a:p>
            <a:pPr algn="ctr">
              <a:defRPr/>
            </a:pPr>
            <a:r>
              <a:rPr lang="en-US" sz="96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Times New Roman" pitchFamily="-65" charset="0"/>
                <a:ea typeface="+mn-ea"/>
                <a:cs typeface="+mn-cs"/>
              </a:rPr>
              <a:t>Questions?</a:t>
            </a:r>
          </a:p>
        </p:txBody>
      </p:sp>
    </p:spTree>
    <p:extLst>
      <p:ext uri="{BB962C8B-B14F-4D97-AF65-F5344CB8AC3E}">
        <p14:creationId xmlns:p14="http://schemas.microsoft.com/office/powerpoint/2010/main" val="1525640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endParaRPr lang="en-US">
              <a:latin typeface="Times New Roman" charset="0"/>
              <a:ea typeface="ＭＳ Ｐゴシック" charset="0"/>
              <a:cs typeface="ＭＳ Ｐゴシック" charset="0"/>
            </a:endParaRPr>
          </a:p>
        </p:txBody>
      </p:sp>
      <p:sp>
        <p:nvSpPr>
          <p:cNvPr id="1105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F8605B29-77B2-344C-913D-07A5A38B3316}" type="slidenum">
              <a:rPr lang="en-US" b="0">
                <a:latin typeface="Arial" charset="0"/>
              </a:rPr>
              <a:pPr/>
              <a:t>87</a:t>
            </a:fld>
            <a:endParaRPr lang="en-US" sz="1400" b="0">
              <a:latin typeface="Arial" charset="0"/>
            </a:endParaRPr>
          </a:p>
        </p:txBody>
      </p:sp>
      <p:sp>
        <p:nvSpPr>
          <p:cNvPr id="5" name="Rectangle 4"/>
          <p:cNvSpPr/>
          <p:nvPr/>
        </p:nvSpPr>
        <p:spPr>
          <a:xfrm>
            <a:off x="228600" y="1981200"/>
            <a:ext cx="8686800" cy="3139321"/>
          </a:xfrm>
          <a:prstGeom prst="rect">
            <a:avLst/>
          </a:prstGeom>
          <a:noFill/>
        </p:spPr>
        <p:txBody>
          <a:bodyPr wrap="square">
            <a:spAutoFit/>
          </a:bodyPr>
          <a:lstStyle/>
          <a:p>
            <a:pPr algn="ctr">
              <a:defRPr/>
            </a:pPr>
            <a:r>
              <a:rPr lang="en-US" sz="6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ea typeface="+mn-ea"/>
                <a:cs typeface="+mn-cs"/>
              </a:rPr>
              <a:t>For a copy of the </a:t>
            </a:r>
          </a:p>
          <a:p>
            <a:pPr algn="ctr">
              <a:defRPr/>
            </a:pPr>
            <a:r>
              <a:rPr lang="en-US" sz="6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rPr>
              <a:t>h</a:t>
            </a:r>
            <a:r>
              <a:rPr lang="en-US" sz="6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ea typeface="+mn-ea"/>
                <a:cs typeface="+mn-cs"/>
              </a:rPr>
              <a:t>andout </a:t>
            </a:r>
            <a:r>
              <a:rPr lang="en-US" sz="6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ea typeface="+mn-ea"/>
                <a:cs typeface="+mn-cs"/>
              </a:rPr>
              <a:t>write</a:t>
            </a:r>
          </a:p>
          <a:p>
            <a:pPr algn="ctr">
              <a:defRPr/>
            </a:pPr>
            <a:r>
              <a:rPr lang="en-US" sz="66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ea typeface="+mn-ea"/>
                <a:cs typeface="+mn-cs"/>
              </a:rPr>
              <a:t>WaltLarimore@mac.com</a:t>
            </a:r>
            <a:endParaRPr lang="en-US" sz="6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65" charset="0"/>
              <a:ea typeface="+mn-ea"/>
              <a:cs typeface="+mn-cs"/>
            </a:endParaRPr>
          </a:p>
        </p:txBody>
      </p:sp>
    </p:spTree>
    <p:extLst>
      <p:ext uri="{BB962C8B-B14F-4D97-AF65-F5344CB8AC3E}">
        <p14:creationId xmlns:p14="http://schemas.microsoft.com/office/powerpoint/2010/main" val="2065863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Coming Next Spring … from CMDA</a:t>
            </a:r>
            <a:endParaRPr lang="en-US" dirty="0"/>
          </a:p>
        </p:txBody>
      </p:sp>
      <p:sp>
        <p:nvSpPr>
          <p:cNvPr id="3" name="Content Placeholder 2"/>
          <p:cNvSpPr>
            <a:spLocks noGrp="1"/>
          </p:cNvSpPr>
          <p:nvPr>
            <p:ph idx="1"/>
          </p:nvPr>
        </p:nvSpPr>
        <p:spPr/>
        <p:txBody>
          <a:bodyPr/>
          <a:lstStyle/>
          <a:p>
            <a:pPr marL="0" indent="0" algn="ctr">
              <a:buNone/>
            </a:pPr>
            <a:r>
              <a:rPr lang="en-US" sz="4000" b="1" dirty="0" smtClean="0"/>
              <a:t>Grace Prescriptions</a:t>
            </a:r>
          </a:p>
          <a:p>
            <a:pPr marL="0" indent="0" algn="ctr">
              <a:buNone/>
            </a:pPr>
            <a:r>
              <a:rPr lang="en-US" sz="4000" dirty="0" smtClean="0"/>
              <a:t>A small-group curriculum for Christian healthcare professionals to discuss together how they can bring their faith to work each day and with each patient.</a:t>
            </a:r>
            <a:endParaRPr lang="en-US" sz="4000" dirty="0"/>
          </a:p>
          <a:p>
            <a:pPr marL="0" indent="0">
              <a:buNone/>
            </a:pPr>
            <a:endParaRPr lang="en-US" sz="4000" dirty="0"/>
          </a:p>
        </p:txBody>
      </p:sp>
    </p:spTree>
    <p:extLst>
      <p:ext uri="{BB962C8B-B14F-4D97-AF65-F5344CB8AC3E}">
        <p14:creationId xmlns:p14="http://schemas.microsoft.com/office/powerpoint/2010/main" val="8070689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Free </a:t>
            </a:r>
            <a:r>
              <a:rPr lang="en-US" smtClean="0"/>
              <a:t>Blog Subscriptions </a:t>
            </a:r>
            <a:r>
              <a:rPr lang="en-US" dirty="0" smtClean="0"/>
              <a:t>for You</a:t>
            </a:r>
            <a:endParaRPr lang="en-US" dirty="0"/>
          </a:p>
        </p:txBody>
      </p:sp>
      <p:sp>
        <p:nvSpPr>
          <p:cNvPr id="3" name="Content Placeholder 2"/>
          <p:cNvSpPr>
            <a:spLocks noGrp="1"/>
          </p:cNvSpPr>
          <p:nvPr>
            <p:ph idx="1"/>
          </p:nvPr>
        </p:nvSpPr>
        <p:spPr/>
        <p:txBody>
          <a:bodyPr/>
          <a:lstStyle/>
          <a:p>
            <a:r>
              <a:rPr lang="en-US" dirty="0" smtClean="0"/>
              <a:t>Medical News </a:t>
            </a:r>
            <a:r>
              <a:rPr lang="en-US" dirty="0"/>
              <a:t>You </a:t>
            </a:r>
            <a:r>
              <a:rPr lang="en-US" dirty="0" smtClean="0"/>
              <a:t>Can Use</a:t>
            </a:r>
          </a:p>
          <a:p>
            <a:r>
              <a:rPr lang="en-US" dirty="0" smtClean="0"/>
              <a:t>Short evidence-based daily blogs with hyperlinks to sources.</a:t>
            </a:r>
          </a:p>
          <a:p>
            <a:r>
              <a:rPr lang="en-US" dirty="0" smtClean="0">
                <a:hlinkClick r:id="rId2"/>
              </a:rPr>
              <a:t>www.DrWalt.com/blog</a:t>
            </a:r>
            <a:endParaRPr lang="en-US" dirty="0" smtClean="0"/>
          </a:p>
          <a:p>
            <a:r>
              <a:rPr lang="en-US" dirty="0" smtClean="0"/>
              <a:t>Morning Glory, Evening Grace</a:t>
            </a:r>
          </a:p>
          <a:p>
            <a:r>
              <a:rPr lang="en-US" dirty="0" smtClean="0"/>
              <a:t>Twice daily, topical, Biblical devotions with hyperlinks to Scriptural sources.</a:t>
            </a:r>
          </a:p>
          <a:p>
            <a:r>
              <a:rPr lang="en-US" dirty="0" smtClean="0">
                <a:hlinkClick r:id="rId3"/>
              </a:rPr>
              <a:t>www.Devotional.DrWalt.com</a:t>
            </a:r>
            <a:endParaRPr lang="en-US" dirty="0" smtClean="0"/>
          </a:p>
          <a:p>
            <a:endParaRPr lang="en-US" dirty="0"/>
          </a:p>
        </p:txBody>
      </p:sp>
    </p:spTree>
    <p:extLst>
      <p:ext uri="{BB962C8B-B14F-4D97-AF65-F5344CB8AC3E}">
        <p14:creationId xmlns:p14="http://schemas.microsoft.com/office/powerpoint/2010/main" val="203460173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Needs</a:t>
            </a:r>
            <a:endParaRPr lang="en-US" dirty="0"/>
          </a:p>
        </p:txBody>
      </p:sp>
      <p:sp>
        <p:nvSpPr>
          <p:cNvPr id="3" name="Content Placeholder 2"/>
          <p:cNvSpPr>
            <a:spLocks noGrp="1"/>
          </p:cNvSpPr>
          <p:nvPr>
            <p:ph idx="1"/>
          </p:nvPr>
        </p:nvSpPr>
        <p:spPr/>
        <p:txBody>
          <a:bodyPr/>
          <a:lstStyle/>
          <a:p>
            <a:r>
              <a:rPr lang="en-US" dirty="0" smtClean="0"/>
              <a:t>“Many </a:t>
            </a:r>
            <a:r>
              <a:rPr lang="en-US" dirty="0"/>
              <a:t>patients are R/S (religious or spiritual) and have spiritual needs related to medical or psychiatric </a:t>
            </a:r>
            <a:r>
              <a:rPr lang="en-US" dirty="0" smtClean="0"/>
              <a:t>illness.”</a:t>
            </a:r>
            <a:endParaRPr lang="en-US" dirty="0"/>
          </a:p>
          <a:p>
            <a:r>
              <a:rPr lang="en-US" dirty="0" smtClean="0"/>
              <a:t>“Studies </a:t>
            </a:r>
            <a:r>
              <a:rPr lang="en-US" dirty="0"/>
              <a:t>of medical and psychiatric patients and those with terminal illnesses report that the vast majority have such needs, and most of those needs currently go unmet</a:t>
            </a:r>
            <a:r>
              <a:rPr lang="en-US" dirty="0" smtClean="0"/>
              <a:t>.”</a:t>
            </a:r>
          </a:p>
          <a:p>
            <a:pPr marL="0" indent="0" algn="r">
              <a:buNone/>
            </a:pPr>
            <a:endParaRPr lang="en-US" sz="1500" dirty="0" smtClean="0">
              <a:solidFill>
                <a:srgbClr val="000000"/>
              </a:solidFill>
              <a:ea typeface="Arial" pitchFamily="-84" charset="0"/>
              <a:cs typeface="Arial" pitchFamily="-84" charset="0"/>
            </a:endParaRPr>
          </a:p>
          <a:p>
            <a:pPr marL="0" indent="0" algn="r">
              <a:spcBef>
                <a:spcPts val="300"/>
              </a:spcBef>
              <a:buNone/>
            </a:pPr>
            <a:r>
              <a:rPr lang="en-US" sz="1500" dirty="0">
                <a:solidFill>
                  <a:srgbClr val="000000"/>
                </a:solidFill>
                <a:ea typeface="Arial" pitchFamily="-84" charset="0"/>
                <a:cs typeface="Arial" pitchFamily="-84" charset="0"/>
              </a:rPr>
              <a:t>Koenig H. ISRN Psychiatry 2012. Article ID 278730</a:t>
            </a:r>
          </a:p>
          <a:p>
            <a:pPr marL="0" indent="0" algn="r">
              <a:spcBef>
                <a:spcPts val="300"/>
              </a:spcBef>
              <a:buNone/>
            </a:pPr>
            <a:r>
              <a:rPr lang="en-US" sz="1500" dirty="0">
                <a:solidFill>
                  <a:srgbClr val="000000"/>
                </a:solidFill>
                <a:ea typeface="Arial" pitchFamily="-84" charset="0"/>
                <a:cs typeface="Arial" pitchFamily="-84" charset="0"/>
              </a:rPr>
              <a:t>Religion, Spirituality, and Health: The Research and Clinical Implications</a:t>
            </a:r>
          </a:p>
          <a:p>
            <a:pPr marL="0" indent="0" algn="r">
              <a:spcBef>
                <a:spcPts val="300"/>
              </a:spcBef>
              <a:buNone/>
            </a:pPr>
            <a:r>
              <a:rPr lang="en-US" sz="1500" dirty="0">
                <a:solidFill>
                  <a:srgbClr val="000000"/>
                </a:solidFill>
                <a:ea typeface="Arial" pitchFamily="-84" charset="0"/>
                <a:cs typeface="Arial" pitchFamily="-84" charset="0"/>
              </a:rPr>
              <a:t>http://</a:t>
            </a:r>
            <a:r>
              <a:rPr lang="en-US" sz="1500" dirty="0" err="1">
                <a:solidFill>
                  <a:srgbClr val="000000"/>
                </a:solidFill>
                <a:ea typeface="Arial" pitchFamily="-84" charset="0"/>
                <a:cs typeface="Arial" pitchFamily="-84" charset="0"/>
              </a:rPr>
              <a:t>www.hindawi.com</a:t>
            </a:r>
            <a:r>
              <a:rPr lang="en-US" sz="1500" dirty="0">
                <a:solidFill>
                  <a:srgbClr val="000000"/>
                </a:solidFill>
                <a:ea typeface="Arial" pitchFamily="-84" charset="0"/>
                <a:cs typeface="Arial" pitchFamily="-84" charset="0"/>
              </a:rPr>
              <a:t>/</a:t>
            </a:r>
            <a:r>
              <a:rPr lang="en-US" sz="1500" dirty="0" err="1">
                <a:solidFill>
                  <a:srgbClr val="000000"/>
                </a:solidFill>
                <a:ea typeface="Arial" pitchFamily="-84" charset="0"/>
                <a:cs typeface="Arial" pitchFamily="-84" charset="0"/>
              </a:rPr>
              <a:t>isrn</a:t>
            </a:r>
            <a:r>
              <a:rPr lang="en-US" sz="1500" dirty="0">
                <a:solidFill>
                  <a:srgbClr val="000000"/>
                </a:solidFill>
                <a:ea typeface="Arial" pitchFamily="-84" charset="0"/>
                <a:cs typeface="Arial" pitchFamily="-84" charset="0"/>
              </a:rPr>
              <a:t>/psychiatry/2012/278730/</a:t>
            </a:r>
          </a:p>
          <a:p>
            <a:endParaRPr lang="en-US" dirty="0"/>
          </a:p>
        </p:txBody>
      </p:sp>
    </p:spTree>
    <p:extLst>
      <p:ext uri="{BB962C8B-B14F-4D97-AF65-F5344CB8AC3E}">
        <p14:creationId xmlns:p14="http://schemas.microsoft.com/office/powerpoint/2010/main" val="1487665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Content Placeholder 2"/>
          <p:cNvSpPr>
            <a:spLocks noGrp="1"/>
          </p:cNvSpPr>
          <p:nvPr>
            <p:ph idx="1"/>
          </p:nvPr>
        </p:nvSpPr>
        <p:spPr/>
        <p:txBody>
          <a:bodyPr/>
          <a:lstStyle/>
          <a:p>
            <a:pPr lvl="0"/>
            <a:r>
              <a:rPr lang="en-US" dirty="0"/>
              <a:t>What are the implications of this material for my current situation?</a:t>
            </a:r>
          </a:p>
          <a:p>
            <a:pPr lvl="0"/>
            <a:r>
              <a:rPr lang="en-US" dirty="0"/>
              <a:t>What are the implications of this material for my (future) practice?</a:t>
            </a:r>
          </a:p>
          <a:p>
            <a:pPr lvl="0"/>
            <a:r>
              <a:rPr lang="en-US" dirty="0"/>
              <a:t>Should I discuss this material with a mentor? My pastor</a:t>
            </a:r>
            <a:r>
              <a:rPr lang="en-US" dirty="0" smtClean="0"/>
              <a:t>?</a:t>
            </a:r>
            <a:endParaRPr lang="en-US" dirty="0"/>
          </a:p>
          <a:p>
            <a:pPr lvl="0"/>
            <a:r>
              <a:rPr lang="en-US" dirty="0"/>
              <a:t>How will I communicate these principles to my colleagues?</a:t>
            </a:r>
          </a:p>
          <a:p>
            <a:pPr marL="0" indent="0" algn="ctr">
              <a:buNone/>
            </a:pPr>
            <a:endParaRPr lang="en-US" dirty="0"/>
          </a:p>
          <a:p>
            <a:pPr algn="r">
              <a:buFont typeface="Wingdings" charset="0"/>
              <a:buNone/>
            </a:pPr>
            <a:r>
              <a:rPr lang="en-US" sz="1500" dirty="0" smtClean="0">
                <a:solidFill>
                  <a:srgbClr val="000000"/>
                </a:solidFill>
              </a:rPr>
              <a:t/>
            </a:r>
            <a:br>
              <a:rPr lang="en-US" sz="1500" dirty="0" smtClean="0">
                <a:solidFill>
                  <a:srgbClr val="000000"/>
                </a:solidFill>
              </a:rPr>
            </a:br>
            <a:r>
              <a:rPr lang="en-US" sz="1500" dirty="0" smtClean="0">
                <a:solidFill>
                  <a:srgbClr val="000000"/>
                </a:solidFill>
              </a:rPr>
              <a:t/>
            </a:r>
            <a:br>
              <a:rPr lang="en-US" sz="1500" dirty="0" smtClean="0">
                <a:solidFill>
                  <a:srgbClr val="000000"/>
                </a:solidFill>
              </a:rPr>
            </a:br>
            <a:endParaRPr lang="en-US" sz="1500" dirty="0" smtClean="0">
              <a:solidFill>
                <a:srgbClr val="000000"/>
              </a:solidFill>
            </a:endParaRPr>
          </a:p>
          <a:p>
            <a:pPr algn="r">
              <a:buFont typeface="Wingdings" charset="0"/>
              <a:buNone/>
            </a:pPr>
            <a:r>
              <a:rPr lang="en-US" sz="1500" dirty="0">
                <a:solidFill>
                  <a:srgbClr val="000000"/>
                </a:solidFill>
              </a:rPr>
              <a:t>Koenig HG. Review Article: Religion, Spirituality, and Health: The Research and Clinical Implications. ISRN Psychiatry. Dec 16, 2012:278730.</a:t>
            </a:r>
          </a:p>
        </p:txBody>
      </p:sp>
    </p:spTree>
    <p:extLst>
      <p:ext uri="{BB962C8B-B14F-4D97-AF65-F5344CB8AC3E}">
        <p14:creationId xmlns:p14="http://schemas.microsoft.com/office/powerpoint/2010/main" val="1971909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879</TotalTime>
  <Words>5383</Words>
  <Application>Microsoft Macintosh PowerPoint</Application>
  <PresentationFormat>On-screen Show (4:3)</PresentationFormat>
  <Paragraphs>565</Paragraphs>
  <Slides>90</Slides>
  <Notes>82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The Spiritual History</vt:lpstr>
      <vt:lpstr>  Learning to Share Your Faith in Your Practice  </vt:lpstr>
      <vt:lpstr>Module 2  The Importance of a Spiritual History to Quality Patient Care  Walt Larimore, MD</vt:lpstr>
      <vt:lpstr>POLL</vt:lpstr>
      <vt:lpstr>Benefit Statement</vt:lpstr>
      <vt:lpstr>Learning Objectives</vt:lpstr>
      <vt:lpstr>Key Questions</vt:lpstr>
      <vt:lpstr>Spirituality for Patients</vt:lpstr>
      <vt:lpstr>Patient Needs</vt:lpstr>
      <vt:lpstr>Patient Needs</vt:lpstr>
      <vt:lpstr>Patient Needs</vt:lpstr>
      <vt:lpstr>Medical Decision Making</vt:lpstr>
      <vt:lpstr>Medical Outcomes</vt:lpstr>
      <vt:lpstr>Medical Costs</vt:lpstr>
      <vt:lpstr>Influences Support</vt:lpstr>
      <vt:lpstr>Spirituality for Patients</vt:lpstr>
      <vt:lpstr>Actual Practice</vt:lpstr>
      <vt:lpstr>Reasons for Not Taking a Spiritual History</vt:lpstr>
      <vt:lpstr>Academic Opposition</vt:lpstr>
      <vt:lpstr>Richard P. Sloan, PhD</vt:lpstr>
      <vt:lpstr>Richard P. Sloan, PhD</vt:lpstr>
      <vt:lpstr>Academic Opposition</vt:lpstr>
      <vt:lpstr>Academic Opposition</vt:lpstr>
      <vt:lpstr>PowerPoint Presentation</vt:lpstr>
      <vt:lpstr>PowerPoint Presentation</vt:lpstr>
      <vt:lpstr>Why Take a Spiritual History?</vt:lpstr>
      <vt:lpstr>Why Take a Spiritual History?</vt:lpstr>
      <vt:lpstr>Patient Desire</vt:lpstr>
      <vt:lpstr>Patient Desire</vt:lpstr>
      <vt:lpstr>Patient Desire</vt:lpstr>
      <vt:lpstr>Patient Desire</vt:lpstr>
      <vt:lpstr>Patient Benefit</vt:lpstr>
      <vt:lpstr>Patient Benefit</vt:lpstr>
      <vt:lpstr>Patient Benefit</vt:lpstr>
      <vt:lpstr>Identification of Risk Factors</vt:lpstr>
      <vt:lpstr>Morbidity and Mortality</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May Enhance Healthcare</vt:lpstr>
      <vt:lpstr>May Enhance Healthcare</vt:lpstr>
      <vt:lpstr>May Enhance Healthcare</vt:lpstr>
      <vt:lpstr>May Enhance Healthcare</vt:lpstr>
      <vt:lpstr>May Enhance Healthcare</vt:lpstr>
      <vt:lpstr>Standard of Care</vt:lpstr>
      <vt:lpstr>Standard of Care</vt:lpstr>
      <vt:lpstr>Standard of Care</vt:lpstr>
      <vt:lpstr>Standard of Care</vt:lpstr>
      <vt:lpstr>Standard of Care</vt:lpstr>
      <vt:lpstr>Standard of Care</vt:lpstr>
      <vt:lpstr>Standard of Care</vt:lpstr>
      <vt:lpstr>So what spiritual history questions could I consider?  Available instruments that  are short and sweet</vt:lpstr>
      <vt:lpstr>Open Invite</vt:lpstr>
      <vt:lpstr>Open Invite</vt:lpstr>
      <vt:lpstr>Open Invite</vt:lpstr>
      <vt:lpstr>Open</vt:lpstr>
      <vt:lpstr>Invite</vt:lpstr>
      <vt:lpstr>FICA History</vt:lpstr>
      <vt:lpstr>FICA History</vt:lpstr>
      <vt:lpstr>Hope History</vt:lpstr>
      <vt:lpstr>Hope History</vt:lpstr>
      <vt:lpstr>Hope History</vt:lpstr>
      <vt:lpstr>SPIRITual History</vt:lpstr>
      <vt:lpstr>SPIRITual History</vt:lpstr>
      <vt:lpstr>FAITH Spiritual History</vt:lpstr>
      <vt:lpstr>CSI MEMO History</vt:lpstr>
      <vt:lpstr>Larson Spiritual History</vt:lpstr>
      <vt:lpstr>GOD Questions</vt:lpstr>
      <vt:lpstr>A Word of Caution</vt:lpstr>
      <vt:lpstr>A Word of Caution</vt:lpstr>
      <vt:lpstr>Incorporating Spiritual Needs</vt:lpstr>
      <vt:lpstr>Listen</vt:lpstr>
      <vt:lpstr>Respect and Clarify</vt:lpstr>
      <vt:lpstr>Respect and Clarify</vt:lpstr>
      <vt:lpstr>Document</vt:lpstr>
      <vt:lpstr>Consider</vt:lpstr>
      <vt:lpstr>Consider</vt:lpstr>
      <vt:lpstr>Consider</vt:lpstr>
      <vt:lpstr>Consider</vt:lpstr>
      <vt:lpstr>Consider</vt:lpstr>
      <vt:lpstr>Summary</vt:lpstr>
      <vt:lpstr>Summary</vt:lpstr>
      <vt:lpstr>PowerPoint Presentation</vt:lpstr>
      <vt:lpstr>PowerPoint Presentation</vt:lpstr>
      <vt:lpstr>PowerPoint Presentation</vt:lpstr>
      <vt:lpstr>Coming Next Spring … from CMDA</vt:lpstr>
      <vt:lpstr>Two Free Blog Subscriptions for You</vt:lpstr>
      <vt:lpstr>Personal 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L. Mooney</dc:creator>
  <cp:lastModifiedBy>Walter Larimore</cp:lastModifiedBy>
  <cp:revision>63</cp:revision>
  <dcterms:created xsi:type="dcterms:W3CDTF">2013-07-09T19:22:17Z</dcterms:created>
  <dcterms:modified xsi:type="dcterms:W3CDTF">2013-09-21T17:34:26Z</dcterms:modified>
</cp:coreProperties>
</file>