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Lst>
  <p:notesMasterIdLst>
    <p:notesMasterId r:id="rId90"/>
  </p:notesMasterIdLst>
  <p:handoutMasterIdLst>
    <p:handoutMasterId r:id="rId91"/>
  </p:handoutMasterIdLst>
  <p:sldIdLst>
    <p:sldId id="256" r:id="rId2"/>
    <p:sldId id="841" r:id="rId3"/>
    <p:sldId id="661" r:id="rId4"/>
    <p:sldId id="688" r:id="rId5"/>
    <p:sldId id="761" r:id="rId6"/>
    <p:sldId id="762" r:id="rId7"/>
    <p:sldId id="529" r:id="rId8"/>
    <p:sldId id="788" r:id="rId9"/>
    <p:sldId id="672" r:id="rId10"/>
    <p:sldId id="532" r:id="rId11"/>
    <p:sldId id="826" r:id="rId12"/>
    <p:sldId id="827" r:id="rId13"/>
    <p:sldId id="828" r:id="rId14"/>
    <p:sldId id="716" r:id="rId15"/>
    <p:sldId id="829" r:id="rId16"/>
    <p:sldId id="622" r:id="rId17"/>
    <p:sldId id="791" r:id="rId18"/>
    <p:sldId id="830" r:id="rId19"/>
    <p:sldId id="513" r:id="rId20"/>
    <p:sldId id="742" r:id="rId21"/>
    <p:sldId id="677" r:id="rId22"/>
    <p:sldId id="506" r:id="rId23"/>
    <p:sldId id="509" r:id="rId24"/>
    <p:sldId id="510" r:id="rId25"/>
    <p:sldId id="790" r:id="rId26"/>
    <p:sldId id="816" r:id="rId27"/>
    <p:sldId id="543" r:id="rId28"/>
    <p:sldId id="548" r:id="rId29"/>
    <p:sldId id="743" r:id="rId30"/>
    <p:sldId id="831" r:id="rId31"/>
    <p:sldId id="768" r:id="rId32"/>
    <p:sldId id="817" r:id="rId33"/>
    <p:sldId id="556" r:id="rId34"/>
    <p:sldId id="557" r:id="rId35"/>
    <p:sldId id="815" r:id="rId36"/>
    <p:sldId id="651" r:id="rId37"/>
    <p:sldId id="840" r:id="rId38"/>
    <p:sldId id="623" r:id="rId39"/>
    <p:sldId id="832" r:id="rId40"/>
    <p:sldId id="833" r:id="rId41"/>
    <p:sldId id="834" r:id="rId42"/>
    <p:sldId id="835" r:id="rId43"/>
    <p:sldId id="836" r:id="rId44"/>
    <p:sldId id="837" r:id="rId45"/>
    <p:sldId id="838" r:id="rId46"/>
    <p:sldId id="627" r:id="rId47"/>
    <p:sldId id="699" r:id="rId48"/>
    <p:sldId id="700" r:id="rId49"/>
    <p:sldId id="645" r:id="rId50"/>
    <p:sldId id="802" r:id="rId51"/>
    <p:sldId id="771" r:id="rId52"/>
    <p:sldId id="727" r:id="rId53"/>
    <p:sldId id="795" r:id="rId54"/>
    <p:sldId id="797" r:id="rId55"/>
    <p:sldId id="729" r:id="rId56"/>
    <p:sldId id="796" r:id="rId57"/>
    <p:sldId id="731" r:id="rId58"/>
    <p:sldId id="800" r:id="rId59"/>
    <p:sldId id="801" r:id="rId60"/>
    <p:sldId id="803" r:id="rId61"/>
    <p:sldId id="804" r:id="rId62"/>
    <p:sldId id="805" r:id="rId63"/>
    <p:sldId id="806" r:id="rId64"/>
    <p:sldId id="807" r:id="rId65"/>
    <p:sldId id="808" r:id="rId66"/>
    <p:sldId id="809" r:id="rId67"/>
    <p:sldId id="633" r:id="rId68"/>
    <p:sldId id="810" r:id="rId69"/>
    <p:sldId id="634" r:id="rId70"/>
    <p:sldId id="779" r:id="rId71"/>
    <p:sldId id="811" r:id="rId72"/>
    <p:sldId id="636" r:id="rId73"/>
    <p:sldId id="637" r:id="rId74"/>
    <p:sldId id="649" r:id="rId75"/>
    <p:sldId id="638" r:id="rId76"/>
    <p:sldId id="812" r:id="rId77"/>
    <p:sldId id="780" r:id="rId78"/>
    <p:sldId id="782" r:id="rId79"/>
    <p:sldId id="783" r:id="rId80"/>
    <p:sldId id="784" r:id="rId81"/>
    <p:sldId id="785" r:id="rId82"/>
    <p:sldId id="786" r:id="rId83"/>
    <p:sldId id="824" r:id="rId84"/>
    <p:sldId id="825" r:id="rId85"/>
    <p:sldId id="823" r:id="rId86"/>
    <p:sldId id="821" r:id="rId87"/>
    <p:sldId id="822" r:id="rId88"/>
    <p:sldId id="603" r:id="rId8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457200" rtl="0" eaLnBrk="1" latinLnBrk="0" hangingPunct="1">
      <a:defRPr kern="1200">
        <a:solidFill>
          <a:schemeClr val="tx1"/>
        </a:solidFill>
        <a:latin typeface="Garamond" charset="0"/>
        <a:ea typeface="+mn-ea"/>
        <a:cs typeface="+mn-cs"/>
      </a:defRPr>
    </a:lvl6pPr>
    <a:lvl7pPr marL="2743200" algn="l" defTabSz="457200" rtl="0" eaLnBrk="1" latinLnBrk="0" hangingPunct="1">
      <a:defRPr kern="1200">
        <a:solidFill>
          <a:schemeClr val="tx1"/>
        </a:solidFill>
        <a:latin typeface="Garamond" charset="0"/>
        <a:ea typeface="+mn-ea"/>
        <a:cs typeface="+mn-cs"/>
      </a:defRPr>
    </a:lvl7pPr>
    <a:lvl8pPr marL="3200400" algn="l" defTabSz="457200" rtl="0" eaLnBrk="1" latinLnBrk="0" hangingPunct="1">
      <a:defRPr kern="1200">
        <a:solidFill>
          <a:schemeClr val="tx1"/>
        </a:solidFill>
        <a:latin typeface="Garamond" charset="0"/>
        <a:ea typeface="+mn-ea"/>
        <a:cs typeface="+mn-cs"/>
      </a:defRPr>
    </a:lvl8pPr>
    <a:lvl9pPr marL="3657600" algn="l" defTabSz="457200" rtl="0" eaLnBrk="1" latinLnBrk="0" hangingPunct="1">
      <a:defRPr kern="1200">
        <a:solidFill>
          <a:schemeClr val="tx1"/>
        </a:solidFill>
        <a:latin typeface="Garamond"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00"/>
    <a:srgbClr val="FFC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7" d="100"/>
          <a:sy n="157" d="100"/>
        </p:scale>
        <p:origin x="-1232" y="-10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443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effBarrows:Documents:Human%20Trafficking:Presentations:2012%20ILO%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Pt>
            <c:idx val="0"/>
            <c:bubble3D val="0"/>
            <c:spPr>
              <a:solidFill>
                <a:srgbClr val="005B00"/>
              </a:solidFill>
            </c:spPr>
          </c:dPt>
          <c:dPt>
            <c:idx val="1"/>
            <c:bubble3D val="0"/>
            <c:spPr>
              <a:solidFill>
                <a:srgbClr val="D4D400"/>
              </a:solidFill>
            </c:spPr>
          </c:dPt>
          <c:dLbls>
            <c:txPr>
              <a:bodyPr/>
              <a:lstStyle/>
              <a:p>
                <a:pPr>
                  <a:defRPr sz="1600" b="1">
                    <a:solidFill>
                      <a:srgbClr val="FF0000"/>
                    </a:solidFill>
                  </a:defRPr>
                </a:pPr>
                <a:endParaRPr lang="en-US"/>
              </a:p>
            </c:txPr>
            <c:showLegendKey val="0"/>
            <c:showVal val="0"/>
            <c:showCatName val="1"/>
            <c:showSerName val="0"/>
            <c:showPercent val="1"/>
            <c:showBubbleSize val="0"/>
            <c:showLeaderLines val="1"/>
          </c:dLbls>
          <c:cat>
            <c:strRef>
              <c:f>Sheet1!$A$38:$A$39</c:f>
              <c:strCache>
                <c:ptCount val="2"/>
                <c:pt idx="0">
                  <c:v>Adult</c:v>
                </c:pt>
                <c:pt idx="1">
                  <c:v>Minor</c:v>
                </c:pt>
              </c:strCache>
            </c:strRef>
          </c:cat>
          <c:val>
            <c:numRef>
              <c:f>Sheet1!$B$38:$B$39</c:f>
              <c:numCache>
                <c:formatCode>0%</c:formatCode>
                <c:ptCount val="2"/>
                <c:pt idx="0">
                  <c:v>0.74</c:v>
                </c:pt>
                <c:pt idx="1">
                  <c:v>0.26</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noFill/>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540F5-D4F0-4441-B0DE-2A0487362EBC}" type="doc">
      <dgm:prSet loTypeId="urn:microsoft.com/office/officeart/2005/8/layout/hierarchy6" loCatId="hierarchy" qsTypeId="urn:microsoft.com/office/officeart/2005/8/quickstyle/simple4" qsCatId="simple" csTypeId="urn:microsoft.com/office/officeart/2005/8/colors/colorful2" csCatId="colorful" phldr="1"/>
      <dgm:spPr/>
      <dgm:t>
        <a:bodyPr/>
        <a:lstStyle/>
        <a:p>
          <a:endParaRPr lang="en-US"/>
        </a:p>
      </dgm:t>
    </dgm:pt>
    <dgm:pt modelId="{868D4EBA-7983-0542-8442-5864EA8271B6}">
      <dgm:prSet phldrT="[Text]"/>
      <dgm:spPr/>
      <dgm:t>
        <a:bodyPr/>
        <a:lstStyle/>
        <a:p>
          <a:r>
            <a:rPr lang="en-US" dirty="0" smtClean="0">
              <a:solidFill>
                <a:srgbClr val="FF0000"/>
              </a:solidFill>
            </a:rPr>
            <a:t>Human </a:t>
          </a:r>
        </a:p>
        <a:p>
          <a:r>
            <a:rPr lang="en-US" dirty="0" smtClean="0">
              <a:solidFill>
                <a:srgbClr val="FF0000"/>
              </a:solidFill>
            </a:rPr>
            <a:t>Trafficking</a:t>
          </a:r>
          <a:endParaRPr lang="en-US" dirty="0">
            <a:solidFill>
              <a:srgbClr val="FF0000"/>
            </a:solidFill>
          </a:endParaRPr>
        </a:p>
      </dgm:t>
    </dgm:pt>
    <dgm:pt modelId="{99382A1F-43B0-4C49-914F-A7AB83D95154}" type="parTrans" cxnId="{252CD485-9B80-5748-894F-9F166133443F}">
      <dgm:prSet/>
      <dgm:spPr/>
      <dgm:t>
        <a:bodyPr/>
        <a:lstStyle/>
        <a:p>
          <a:endParaRPr lang="en-US"/>
        </a:p>
      </dgm:t>
    </dgm:pt>
    <dgm:pt modelId="{242C1FC1-2BAB-3740-AE90-D75B6E1B23A9}" type="sibTrans" cxnId="{252CD485-9B80-5748-894F-9F166133443F}">
      <dgm:prSet/>
      <dgm:spPr/>
      <dgm:t>
        <a:bodyPr/>
        <a:lstStyle/>
        <a:p>
          <a:endParaRPr lang="en-US"/>
        </a:p>
      </dgm:t>
    </dgm:pt>
    <dgm:pt modelId="{262271B1-6069-D34B-B606-8033FFAE4ED4}">
      <dgm:prSet phldrT="[Text]"/>
      <dgm:spPr/>
      <dgm:t>
        <a:bodyPr/>
        <a:lstStyle/>
        <a:p>
          <a:r>
            <a:rPr lang="en-US" dirty="0" smtClean="0">
              <a:solidFill>
                <a:srgbClr val="FF0000"/>
              </a:solidFill>
            </a:rPr>
            <a:t>Sexual Exploitation</a:t>
          </a:r>
        </a:p>
      </dgm:t>
    </dgm:pt>
    <dgm:pt modelId="{8F2FF499-0224-9C43-BFFE-E11588DDA49E}" type="parTrans" cxnId="{31367C10-032D-7E4C-8CE6-166D52465851}">
      <dgm:prSet/>
      <dgm:spPr/>
      <dgm:t>
        <a:bodyPr/>
        <a:lstStyle/>
        <a:p>
          <a:endParaRPr lang="en-US"/>
        </a:p>
      </dgm:t>
    </dgm:pt>
    <dgm:pt modelId="{05CCCD8D-561A-174F-A4FE-871A281B8F18}" type="sibTrans" cxnId="{31367C10-032D-7E4C-8CE6-166D52465851}">
      <dgm:prSet/>
      <dgm:spPr/>
      <dgm:t>
        <a:bodyPr/>
        <a:lstStyle/>
        <a:p>
          <a:endParaRPr lang="en-US"/>
        </a:p>
      </dgm:t>
    </dgm:pt>
    <dgm:pt modelId="{C9B7DE12-ECF7-6E4A-8B6A-7549DDB94A5E}">
      <dgm:prSet phldrT="[Text]"/>
      <dgm:spPr/>
      <dgm:t>
        <a:bodyPr/>
        <a:lstStyle/>
        <a:p>
          <a:r>
            <a:rPr lang="en-US" dirty="0" smtClean="0">
              <a:solidFill>
                <a:srgbClr val="FF0000"/>
              </a:solidFill>
            </a:rPr>
            <a:t>Labor Exploitation</a:t>
          </a:r>
        </a:p>
      </dgm:t>
    </dgm:pt>
    <dgm:pt modelId="{340264FB-BB9E-1645-A6F9-2EF23952860E}" type="parTrans" cxnId="{E558322D-CE2C-E046-B6E7-C38A06580909}">
      <dgm:prSet/>
      <dgm:spPr/>
      <dgm:t>
        <a:bodyPr/>
        <a:lstStyle/>
        <a:p>
          <a:endParaRPr lang="en-US"/>
        </a:p>
      </dgm:t>
    </dgm:pt>
    <dgm:pt modelId="{ABC70CE5-0BD3-DE48-AF47-680B68B49716}" type="sibTrans" cxnId="{E558322D-CE2C-E046-B6E7-C38A06580909}">
      <dgm:prSet/>
      <dgm:spPr/>
      <dgm:t>
        <a:bodyPr/>
        <a:lstStyle/>
        <a:p>
          <a:endParaRPr lang="en-US"/>
        </a:p>
      </dgm:t>
    </dgm:pt>
    <dgm:pt modelId="{68705CBF-7EE7-F642-AF69-8027DE548D8A}" type="pres">
      <dgm:prSet presAssocID="{301540F5-D4F0-4441-B0DE-2A0487362EBC}" presName="mainComposite" presStyleCnt="0">
        <dgm:presLayoutVars>
          <dgm:chPref val="1"/>
          <dgm:dir/>
          <dgm:animOne val="branch"/>
          <dgm:animLvl val="lvl"/>
          <dgm:resizeHandles val="exact"/>
        </dgm:presLayoutVars>
      </dgm:prSet>
      <dgm:spPr/>
      <dgm:t>
        <a:bodyPr/>
        <a:lstStyle/>
        <a:p>
          <a:endParaRPr lang="en-US"/>
        </a:p>
      </dgm:t>
    </dgm:pt>
    <dgm:pt modelId="{3428301E-87F8-074C-8791-7FB6A8F722D3}" type="pres">
      <dgm:prSet presAssocID="{301540F5-D4F0-4441-B0DE-2A0487362EBC}" presName="hierFlow" presStyleCnt="0"/>
      <dgm:spPr/>
      <dgm:t>
        <a:bodyPr/>
        <a:lstStyle/>
        <a:p>
          <a:endParaRPr lang="en-US"/>
        </a:p>
      </dgm:t>
    </dgm:pt>
    <dgm:pt modelId="{FAEC4EAF-B353-E942-960C-42922B530680}" type="pres">
      <dgm:prSet presAssocID="{301540F5-D4F0-4441-B0DE-2A0487362EBC}" presName="hierChild1" presStyleCnt="0">
        <dgm:presLayoutVars>
          <dgm:chPref val="1"/>
          <dgm:animOne val="branch"/>
          <dgm:animLvl val="lvl"/>
        </dgm:presLayoutVars>
      </dgm:prSet>
      <dgm:spPr/>
      <dgm:t>
        <a:bodyPr/>
        <a:lstStyle/>
        <a:p>
          <a:endParaRPr lang="en-US"/>
        </a:p>
      </dgm:t>
    </dgm:pt>
    <dgm:pt modelId="{4212AE23-8306-0E46-8BE3-F86DB5F19342}" type="pres">
      <dgm:prSet presAssocID="{868D4EBA-7983-0542-8442-5864EA8271B6}" presName="Name14" presStyleCnt="0"/>
      <dgm:spPr/>
      <dgm:t>
        <a:bodyPr/>
        <a:lstStyle/>
        <a:p>
          <a:endParaRPr lang="en-US"/>
        </a:p>
      </dgm:t>
    </dgm:pt>
    <dgm:pt modelId="{6D1DBE8E-C36A-4146-B811-6E11247B4AAF}" type="pres">
      <dgm:prSet presAssocID="{868D4EBA-7983-0542-8442-5864EA8271B6}" presName="level1Shape" presStyleLbl="node0" presStyleIdx="0" presStyleCnt="1">
        <dgm:presLayoutVars>
          <dgm:chPref val="3"/>
        </dgm:presLayoutVars>
      </dgm:prSet>
      <dgm:spPr/>
      <dgm:t>
        <a:bodyPr/>
        <a:lstStyle/>
        <a:p>
          <a:endParaRPr lang="en-US"/>
        </a:p>
      </dgm:t>
    </dgm:pt>
    <dgm:pt modelId="{C87859A9-F895-F643-84DD-45EDC105FFE3}" type="pres">
      <dgm:prSet presAssocID="{868D4EBA-7983-0542-8442-5864EA8271B6}" presName="hierChild2" presStyleCnt="0"/>
      <dgm:spPr/>
      <dgm:t>
        <a:bodyPr/>
        <a:lstStyle/>
        <a:p>
          <a:endParaRPr lang="en-US"/>
        </a:p>
      </dgm:t>
    </dgm:pt>
    <dgm:pt modelId="{9FDD93E1-3238-6D42-A76D-354AA3ABCC10}" type="pres">
      <dgm:prSet presAssocID="{8F2FF499-0224-9C43-BFFE-E11588DDA49E}" presName="Name19" presStyleLbl="parChTrans1D2" presStyleIdx="0" presStyleCnt="2"/>
      <dgm:spPr/>
      <dgm:t>
        <a:bodyPr/>
        <a:lstStyle/>
        <a:p>
          <a:endParaRPr lang="en-US"/>
        </a:p>
      </dgm:t>
    </dgm:pt>
    <dgm:pt modelId="{55641F0E-0B36-D04A-AA8F-9BEF50862482}" type="pres">
      <dgm:prSet presAssocID="{262271B1-6069-D34B-B606-8033FFAE4ED4}" presName="Name21" presStyleCnt="0"/>
      <dgm:spPr/>
      <dgm:t>
        <a:bodyPr/>
        <a:lstStyle/>
        <a:p>
          <a:endParaRPr lang="en-US"/>
        </a:p>
      </dgm:t>
    </dgm:pt>
    <dgm:pt modelId="{B855EA46-8147-5142-AC46-6EBA2F9E6406}" type="pres">
      <dgm:prSet presAssocID="{262271B1-6069-D34B-B606-8033FFAE4ED4}" presName="level2Shape" presStyleLbl="node2" presStyleIdx="0" presStyleCnt="2"/>
      <dgm:spPr/>
      <dgm:t>
        <a:bodyPr/>
        <a:lstStyle/>
        <a:p>
          <a:endParaRPr lang="en-US"/>
        </a:p>
      </dgm:t>
    </dgm:pt>
    <dgm:pt modelId="{2DB02E47-D9EA-4047-AD28-6B9B3B81CBAA}" type="pres">
      <dgm:prSet presAssocID="{262271B1-6069-D34B-B606-8033FFAE4ED4}" presName="hierChild3" presStyleCnt="0"/>
      <dgm:spPr/>
      <dgm:t>
        <a:bodyPr/>
        <a:lstStyle/>
        <a:p>
          <a:endParaRPr lang="en-US"/>
        </a:p>
      </dgm:t>
    </dgm:pt>
    <dgm:pt modelId="{985B2CEA-047A-4142-8B7E-2D43DEC98F0F}" type="pres">
      <dgm:prSet presAssocID="{340264FB-BB9E-1645-A6F9-2EF23952860E}" presName="Name19" presStyleLbl="parChTrans1D2" presStyleIdx="1" presStyleCnt="2"/>
      <dgm:spPr/>
      <dgm:t>
        <a:bodyPr/>
        <a:lstStyle/>
        <a:p>
          <a:endParaRPr lang="en-US"/>
        </a:p>
      </dgm:t>
    </dgm:pt>
    <dgm:pt modelId="{387502CD-3360-3540-91BC-97168752C224}" type="pres">
      <dgm:prSet presAssocID="{C9B7DE12-ECF7-6E4A-8B6A-7549DDB94A5E}" presName="Name21" presStyleCnt="0"/>
      <dgm:spPr/>
      <dgm:t>
        <a:bodyPr/>
        <a:lstStyle/>
        <a:p>
          <a:endParaRPr lang="en-US"/>
        </a:p>
      </dgm:t>
    </dgm:pt>
    <dgm:pt modelId="{0AA30257-2AF6-BA43-9A4E-0071EE9E00C1}" type="pres">
      <dgm:prSet presAssocID="{C9B7DE12-ECF7-6E4A-8B6A-7549DDB94A5E}" presName="level2Shape" presStyleLbl="node2" presStyleIdx="1" presStyleCnt="2"/>
      <dgm:spPr/>
      <dgm:t>
        <a:bodyPr/>
        <a:lstStyle/>
        <a:p>
          <a:endParaRPr lang="en-US"/>
        </a:p>
      </dgm:t>
    </dgm:pt>
    <dgm:pt modelId="{83116AFA-C02C-074C-BB33-C2D1CF4D53E2}" type="pres">
      <dgm:prSet presAssocID="{C9B7DE12-ECF7-6E4A-8B6A-7549DDB94A5E}" presName="hierChild3" presStyleCnt="0"/>
      <dgm:spPr/>
      <dgm:t>
        <a:bodyPr/>
        <a:lstStyle/>
        <a:p>
          <a:endParaRPr lang="en-US"/>
        </a:p>
      </dgm:t>
    </dgm:pt>
    <dgm:pt modelId="{AAEE9B60-EF1A-A74E-AEF3-7ADAB1531AFF}" type="pres">
      <dgm:prSet presAssocID="{301540F5-D4F0-4441-B0DE-2A0487362EBC}" presName="bgShapesFlow" presStyleCnt="0"/>
      <dgm:spPr/>
      <dgm:t>
        <a:bodyPr/>
        <a:lstStyle/>
        <a:p>
          <a:endParaRPr lang="en-US"/>
        </a:p>
      </dgm:t>
    </dgm:pt>
  </dgm:ptLst>
  <dgm:cxnLst>
    <dgm:cxn modelId="{FD578E1C-4098-9E49-B9B1-D8661E78497C}" type="presOf" srcId="{868D4EBA-7983-0542-8442-5864EA8271B6}" destId="{6D1DBE8E-C36A-4146-B811-6E11247B4AAF}" srcOrd="0" destOrd="0" presId="urn:microsoft.com/office/officeart/2005/8/layout/hierarchy6"/>
    <dgm:cxn modelId="{E558322D-CE2C-E046-B6E7-C38A06580909}" srcId="{868D4EBA-7983-0542-8442-5864EA8271B6}" destId="{C9B7DE12-ECF7-6E4A-8B6A-7549DDB94A5E}" srcOrd="1" destOrd="0" parTransId="{340264FB-BB9E-1645-A6F9-2EF23952860E}" sibTransId="{ABC70CE5-0BD3-DE48-AF47-680B68B49716}"/>
    <dgm:cxn modelId="{252CD485-9B80-5748-894F-9F166133443F}" srcId="{301540F5-D4F0-4441-B0DE-2A0487362EBC}" destId="{868D4EBA-7983-0542-8442-5864EA8271B6}" srcOrd="0" destOrd="0" parTransId="{99382A1F-43B0-4C49-914F-A7AB83D95154}" sibTransId="{242C1FC1-2BAB-3740-AE90-D75B6E1B23A9}"/>
    <dgm:cxn modelId="{876EBBAE-78F7-7949-A081-6D84F5B03A32}" type="presOf" srcId="{8F2FF499-0224-9C43-BFFE-E11588DDA49E}" destId="{9FDD93E1-3238-6D42-A76D-354AA3ABCC10}" srcOrd="0" destOrd="0" presId="urn:microsoft.com/office/officeart/2005/8/layout/hierarchy6"/>
    <dgm:cxn modelId="{31367C10-032D-7E4C-8CE6-166D52465851}" srcId="{868D4EBA-7983-0542-8442-5864EA8271B6}" destId="{262271B1-6069-D34B-B606-8033FFAE4ED4}" srcOrd="0" destOrd="0" parTransId="{8F2FF499-0224-9C43-BFFE-E11588DDA49E}" sibTransId="{05CCCD8D-561A-174F-A4FE-871A281B8F18}"/>
    <dgm:cxn modelId="{B8B8CB8D-87DB-7B47-85B7-08F8F66F6FA0}" type="presOf" srcId="{301540F5-D4F0-4441-B0DE-2A0487362EBC}" destId="{68705CBF-7EE7-F642-AF69-8027DE548D8A}" srcOrd="0" destOrd="0" presId="urn:microsoft.com/office/officeart/2005/8/layout/hierarchy6"/>
    <dgm:cxn modelId="{EC0DA7B6-54B3-7941-8D39-B9B5BE66E78E}" type="presOf" srcId="{340264FB-BB9E-1645-A6F9-2EF23952860E}" destId="{985B2CEA-047A-4142-8B7E-2D43DEC98F0F}" srcOrd="0" destOrd="0" presId="urn:microsoft.com/office/officeart/2005/8/layout/hierarchy6"/>
    <dgm:cxn modelId="{7B37BA8D-0D90-AF44-9AF6-659AFC05EDA5}" type="presOf" srcId="{262271B1-6069-D34B-B606-8033FFAE4ED4}" destId="{B855EA46-8147-5142-AC46-6EBA2F9E6406}" srcOrd="0" destOrd="0" presId="urn:microsoft.com/office/officeart/2005/8/layout/hierarchy6"/>
    <dgm:cxn modelId="{B65CDBE9-A6AD-344A-BCA4-1262B5F8EA0E}" type="presOf" srcId="{C9B7DE12-ECF7-6E4A-8B6A-7549DDB94A5E}" destId="{0AA30257-2AF6-BA43-9A4E-0071EE9E00C1}" srcOrd="0" destOrd="0" presId="urn:microsoft.com/office/officeart/2005/8/layout/hierarchy6"/>
    <dgm:cxn modelId="{66C856F9-8F31-884D-81B2-B40AF2BADB33}" type="presParOf" srcId="{68705CBF-7EE7-F642-AF69-8027DE548D8A}" destId="{3428301E-87F8-074C-8791-7FB6A8F722D3}" srcOrd="0" destOrd="0" presId="urn:microsoft.com/office/officeart/2005/8/layout/hierarchy6"/>
    <dgm:cxn modelId="{CDFE638E-EF68-4A43-8C13-765C3B62986D}" type="presParOf" srcId="{3428301E-87F8-074C-8791-7FB6A8F722D3}" destId="{FAEC4EAF-B353-E942-960C-42922B530680}" srcOrd="0" destOrd="0" presId="urn:microsoft.com/office/officeart/2005/8/layout/hierarchy6"/>
    <dgm:cxn modelId="{4B6CEF3E-8426-7645-966F-D9030D899767}" type="presParOf" srcId="{FAEC4EAF-B353-E942-960C-42922B530680}" destId="{4212AE23-8306-0E46-8BE3-F86DB5F19342}" srcOrd="0" destOrd="0" presId="urn:microsoft.com/office/officeart/2005/8/layout/hierarchy6"/>
    <dgm:cxn modelId="{73A24CB1-50C3-284F-A789-778A3AA6C603}" type="presParOf" srcId="{4212AE23-8306-0E46-8BE3-F86DB5F19342}" destId="{6D1DBE8E-C36A-4146-B811-6E11247B4AAF}" srcOrd="0" destOrd="0" presId="urn:microsoft.com/office/officeart/2005/8/layout/hierarchy6"/>
    <dgm:cxn modelId="{D551A346-D26A-274A-BC28-C32F8833E3E2}" type="presParOf" srcId="{4212AE23-8306-0E46-8BE3-F86DB5F19342}" destId="{C87859A9-F895-F643-84DD-45EDC105FFE3}" srcOrd="1" destOrd="0" presId="urn:microsoft.com/office/officeart/2005/8/layout/hierarchy6"/>
    <dgm:cxn modelId="{C94BD2DD-331C-F246-A0E6-13ABE3AD06EE}" type="presParOf" srcId="{C87859A9-F895-F643-84DD-45EDC105FFE3}" destId="{9FDD93E1-3238-6D42-A76D-354AA3ABCC10}" srcOrd="0" destOrd="0" presId="urn:microsoft.com/office/officeart/2005/8/layout/hierarchy6"/>
    <dgm:cxn modelId="{6923EB7A-C44B-384F-B17D-5542AF358FD9}" type="presParOf" srcId="{C87859A9-F895-F643-84DD-45EDC105FFE3}" destId="{55641F0E-0B36-D04A-AA8F-9BEF50862482}" srcOrd="1" destOrd="0" presId="urn:microsoft.com/office/officeart/2005/8/layout/hierarchy6"/>
    <dgm:cxn modelId="{C9F79C83-ABE6-C743-AECB-13FFF0BDBF64}" type="presParOf" srcId="{55641F0E-0B36-D04A-AA8F-9BEF50862482}" destId="{B855EA46-8147-5142-AC46-6EBA2F9E6406}" srcOrd="0" destOrd="0" presId="urn:microsoft.com/office/officeart/2005/8/layout/hierarchy6"/>
    <dgm:cxn modelId="{E8E8B65E-267E-EA43-8ACA-08BA3C175AED}" type="presParOf" srcId="{55641F0E-0B36-D04A-AA8F-9BEF50862482}" destId="{2DB02E47-D9EA-4047-AD28-6B9B3B81CBAA}" srcOrd="1" destOrd="0" presId="urn:microsoft.com/office/officeart/2005/8/layout/hierarchy6"/>
    <dgm:cxn modelId="{7C923069-51B0-FE4B-8470-21444FC69A43}" type="presParOf" srcId="{C87859A9-F895-F643-84DD-45EDC105FFE3}" destId="{985B2CEA-047A-4142-8B7E-2D43DEC98F0F}" srcOrd="2" destOrd="0" presId="urn:microsoft.com/office/officeart/2005/8/layout/hierarchy6"/>
    <dgm:cxn modelId="{87A95D7A-7BE9-B142-910B-A0E35447AAEF}" type="presParOf" srcId="{C87859A9-F895-F643-84DD-45EDC105FFE3}" destId="{387502CD-3360-3540-91BC-97168752C224}" srcOrd="3" destOrd="0" presId="urn:microsoft.com/office/officeart/2005/8/layout/hierarchy6"/>
    <dgm:cxn modelId="{FEDC9CDE-AC79-244A-AC30-E1E3D8B8B8C7}" type="presParOf" srcId="{387502CD-3360-3540-91BC-97168752C224}" destId="{0AA30257-2AF6-BA43-9A4E-0071EE9E00C1}" srcOrd="0" destOrd="0" presId="urn:microsoft.com/office/officeart/2005/8/layout/hierarchy6"/>
    <dgm:cxn modelId="{3741DDA0-75D3-A34A-9F5A-1802F1FD4190}" type="presParOf" srcId="{387502CD-3360-3540-91BC-97168752C224}" destId="{83116AFA-C02C-074C-BB33-C2D1CF4D53E2}" srcOrd="1" destOrd="0" presId="urn:microsoft.com/office/officeart/2005/8/layout/hierarchy6"/>
    <dgm:cxn modelId="{B1D10341-EB7F-8C4D-85DC-4961FACBDCDB}" type="presParOf" srcId="{68705CBF-7EE7-F642-AF69-8027DE548D8A}" destId="{AAEE9B60-EF1A-A74E-AEF3-7ADAB1531AF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1540F5-D4F0-4441-B0DE-2A0487362EBC}" type="doc">
      <dgm:prSet loTypeId="urn:microsoft.com/office/officeart/2005/8/layout/hierarchy6" loCatId="hierarchy" qsTypeId="urn:microsoft.com/office/officeart/2005/8/quickstyle/simple4" qsCatId="simple" csTypeId="urn:microsoft.com/office/officeart/2005/8/colors/colorful2" csCatId="colorful" phldr="1"/>
      <dgm:spPr/>
      <dgm:t>
        <a:bodyPr/>
        <a:lstStyle/>
        <a:p>
          <a:endParaRPr lang="en-US"/>
        </a:p>
      </dgm:t>
    </dgm:pt>
    <dgm:pt modelId="{868D4EBA-7983-0542-8442-5864EA8271B6}">
      <dgm:prSet phldrT="[Text]"/>
      <dgm:spPr/>
      <dgm:t>
        <a:bodyPr/>
        <a:lstStyle/>
        <a:p>
          <a:r>
            <a:rPr lang="en-US" dirty="0" smtClean="0">
              <a:solidFill>
                <a:srgbClr val="FF0000"/>
              </a:solidFill>
            </a:rPr>
            <a:t>Human </a:t>
          </a:r>
        </a:p>
        <a:p>
          <a:r>
            <a:rPr lang="en-US" dirty="0" smtClean="0">
              <a:solidFill>
                <a:srgbClr val="FF0000"/>
              </a:solidFill>
            </a:rPr>
            <a:t>Trafficking</a:t>
          </a:r>
          <a:endParaRPr lang="en-US" dirty="0">
            <a:solidFill>
              <a:srgbClr val="FF0000"/>
            </a:solidFill>
          </a:endParaRPr>
        </a:p>
      </dgm:t>
    </dgm:pt>
    <dgm:pt modelId="{99382A1F-43B0-4C49-914F-A7AB83D95154}" type="parTrans" cxnId="{252CD485-9B80-5748-894F-9F166133443F}">
      <dgm:prSet/>
      <dgm:spPr/>
      <dgm:t>
        <a:bodyPr/>
        <a:lstStyle/>
        <a:p>
          <a:endParaRPr lang="en-US"/>
        </a:p>
      </dgm:t>
    </dgm:pt>
    <dgm:pt modelId="{242C1FC1-2BAB-3740-AE90-D75B6E1B23A9}" type="sibTrans" cxnId="{252CD485-9B80-5748-894F-9F166133443F}">
      <dgm:prSet/>
      <dgm:spPr/>
      <dgm:t>
        <a:bodyPr/>
        <a:lstStyle/>
        <a:p>
          <a:endParaRPr lang="en-US"/>
        </a:p>
      </dgm:t>
    </dgm:pt>
    <dgm:pt modelId="{262271B1-6069-D34B-B606-8033FFAE4ED4}">
      <dgm:prSet phldrT="[Text]"/>
      <dgm:spPr/>
      <dgm:t>
        <a:bodyPr/>
        <a:lstStyle/>
        <a:p>
          <a:r>
            <a:rPr lang="en-US" dirty="0" smtClean="0">
              <a:solidFill>
                <a:srgbClr val="FF0000"/>
              </a:solidFill>
            </a:rPr>
            <a:t>Sex Trafficking</a:t>
          </a:r>
        </a:p>
      </dgm:t>
    </dgm:pt>
    <dgm:pt modelId="{8F2FF499-0224-9C43-BFFE-E11588DDA49E}" type="parTrans" cxnId="{31367C10-032D-7E4C-8CE6-166D52465851}">
      <dgm:prSet/>
      <dgm:spPr/>
      <dgm:t>
        <a:bodyPr/>
        <a:lstStyle/>
        <a:p>
          <a:endParaRPr lang="en-US"/>
        </a:p>
      </dgm:t>
    </dgm:pt>
    <dgm:pt modelId="{05CCCD8D-561A-174F-A4FE-871A281B8F18}" type="sibTrans" cxnId="{31367C10-032D-7E4C-8CE6-166D52465851}">
      <dgm:prSet/>
      <dgm:spPr/>
      <dgm:t>
        <a:bodyPr/>
        <a:lstStyle/>
        <a:p>
          <a:endParaRPr lang="en-US"/>
        </a:p>
      </dgm:t>
    </dgm:pt>
    <dgm:pt modelId="{C9B7DE12-ECF7-6E4A-8B6A-7549DDB94A5E}">
      <dgm:prSet phldrT="[Text]"/>
      <dgm:spPr/>
      <dgm:t>
        <a:bodyPr/>
        <a:lstStyle/>
        <a:p>
          <a:r>
            <a:rPr lang="en-US" dirty="0" smtClean="0">
              <a:solidFill>
                <a:srgbClr val="FF0000"/>
              </a:solidFill>
            </a:rPr>
            <a:t>Labor Trafficking</a:t>
          </a:r>
        </a:p>
      </dgm:t>
    </dgm:pt>
    <dgm:pt modelId="{340264FB-BB9E-1645-A6F9-2EF23952860E}" type="parTrans" cxnId="{E558322D-CE2C-E046-B6E7-C38A06580909}">
      <dgm:prSet/>
      <dgm:spPr/>
      <dgm:t>
        <a:bodyPr/>
        <a:lstStyle/>
        <a:p>
          <a:endParaRPr lang="en-US"/>
        </a:p>
      </dgm:t>
    </dgm:pt>
    <dgm:pt modelId="{ABC70CE5-0BD3-DE48-AF47-680B68B49716}" type="sibTrans" cxnId="{E558322D-CE2C-E046-B6E7-C38A06580909}">
      <dgm:prSet/>
      <dgm:spPr/>
      <dgm:t>
        <a:bodyPr/>
        <a:lstStyle/>
        <a:p>
          <a:endParaRPr lang="en-US"/>
        </a:p>
      </dgm:t>
    </dgm:pt>
    <dgm:pt modelId="{68705CBF-7EE7-F642-AF69-8027DE548D8A}" type="pres">
      <dgm:prSet presAssocID="{301540F5-D4F0-4441-B0DE-2A0487362EBC}" presName="mainComposite" presStyleCnt="0">
        <dgm:presLayoutVars>
          <dgm:chPref val="1"/>
          <dgm:dir/>
          <dgm:animOne val="branch"/>
          <dgm:animLvl val="lvl"/>
          <dgm:resizeHandles val="exact"/>
        </dgm:presLayoutVars>
      </dgm:prSet>
      <dgm:spPr/>
      <dgm:t>
        <a:bodyPr/>
        <a:lstStyle/>
        <a:p>
          <a:endParaRPr lang="en-US"/>
        </a:p>
      </dgm:t>
    </dgm:pt>
    <dgm:pt modelId="{3428301E-87F8-074C-8791-7FB6A8F722D3}" type="pres">
      <dgm:prSet presAssocID="{301540F5-D4F0-4441-B0DE-2A0487362EBC}" presName="hierFlow" presStyleCnt="0"/>
      <dgm:spPr/>
      <dgm:t>
        <a:bodyPr/>
        <a:lstStyle/>
        <a:p>
          <a:endParaRPr lang="en-US"/>
        </a:p>
      </dgm:t>
    </dgm:pt>
    <dgm:pt modelId="{FAEC4EAF-B353-E942-960C-42922B530680}" type="pres">
      <dgm:prSet presAssocID="{301540F5-D4F0-4441-B0DE-2A0487362EBC}" presName="hierChild1" presStyleCnt="0">
        <dgm:presLayoutVars>
          <dgm:chPref val="1"/>
          <dgm:animOne val="branch"/>
          <dgm:animLvl val="lvl"/>
        </dgm:presLayoutVars>
      </dgm:prSet>
      <dgm:spPr/>
      <dgm:t>
        <a:bodyPr/>
        <a:lstStyle/>
        <a:p>
          <a:endParaRPr lang="en-US"/>
        </a:p>
      </dgm:t>
    </dgm:pt>
    <dgm:pt modelId="{4212AE23-8306-0E46-8BE3-F86DB5F19342}" type="pres">
      <dgm:prSet presAssocID="{868D4EBA-7983-0542-8442-5864EA8271B6}" presName="Name14" presStyleCnt="0"/>
      <dgm:spPr/>
      <dgm:t>
        <a:bodyPr/>
        <a:lstStyle/>
        <a:p>
          <a:endParaRPr lang="en-US"/>
        </a:p>
      </dgm:t>
    </dgm:pt>
    <dgm:pt modelId="{6D1DBE8E-C36A-4146-B811-6E11247B4AAF}" type="pres">
      <dgm:prSet presAssocID="{868D4EBA-7983-0542-8442-5864EA8271B6}" presName="level1Shape" presStyleLbl="node0" presStyleIdx="0" presStyleCnt="1">
        <dgm:presLayoutVars>
          <dgm:chPref val="3"/>
        </dgm:presLayoutVars>
      </dgm:prSet>
      <dgm:spPr/>
      <dgm:t>
        <a:bodyPr/>
        <a:lstStyle/>
        <a:p>
          <a:endParaRPr lang="en-US"/>
        </a:p>
      </dgm:t>
    </dgm:pt>
    <dgm:pt modelId="{C87859A9-F895-F643-84DD-45EDC105FFE3}" type="pres">
      <dgm:prSet presAssocID="{868D4EBA-7983-0542-8442-5864EA8271B6}" presName="hierChild2" presStyleCnt="0"/>
      <dgm:spPr/>
      <dgm:t>
        <a:bodyPr/>
        <a:lstStyle/>
        <a:p>
          <a:endParaRPr lang="en-US"/>
        </a:p>
      </dgm:t>
    </dgm:pt>
    <dgm:pt modelId="{9FDD93E1-3238-6D42-A76D-354AA3ABCC10}" type="pres">
      <dgm:prSet presAssocID="{8F2FF499-0224-9C43-BFFE-E11588DDA49E}" presName="Name19" presStyleLbl="parChTrans1D2" presStyleIdx="0" presStyleCnt="2"/>
      <dgm:spPr/>
      <dgm:t>
        <a:bodyPr/>
        <a:lstStyle/>
        <a:p>
          <a:endParaRPr lang="en-US"/>
        </a:p>
      </dgm:t>
    </dgm:pt>
    <dgm:pt modelId="{55641F0E-0B36-D04A-AA8F-9BEF50862482}" type="pres">
      <dgm:prSet presAssocID="{262271B1-6069-D34B-B606-8033FFAE4ED4}" presName="Name21" presStyleCnt="0"/>
      <dgm:spPr/>
      <dgm:t>
        <a:bodyPr/>
        <a:lstStyle/>
        <a:p>
          <a:endParaRPr lang="en-US"/>
        </a:p>
      </dgm:t>
    </dgm:pt>
    <dgm:pt modelId="{B855EA46-8147-5142-AC46-6EBA2F9E6406}" type="pres">
      <dgm:prSet presAssocID="{262271B1-6069-D34B-B606-8033FFAE4ED4}" presName="level2Shape" presStyleLbl="node2" presStyleIdx="0" presStyleCnt="2"/>
      <dgm:spPr/>
      <dgm:t>
        <a:bodyPr/>
        <a:lstStyle/>
        <a:p>
          <a:endParaRPr lang="en-US"/>
        </a:p>
      </dgm:t>
    </dgm:pt>
    <dgm:pt modelId="{2DB02E47-D9EA-4047-AD28-6B9B3B81CBAA}" type="pres">
      <dgm:prSet presAssocID="{262271B1-6069-D34B-B606-8033FFAE4ED4}" presName="hierChild3" presStyleCnt="0"/>
      <dgm:spPr/>
      <dgm:t>
        <a:bodyPr/>
        <a:lstStyle/>
        <a:p>
          <a:endParaRPr lang="en-US"/>
        </a:p>
      </dgm:t>
    </dgm:pt>
    <dgm:pt modelId="{985B2CEA-047A-4142-8B7E-2D43DEC98F0F}" type="pres">
      <dgm:prSet presAssocID="{340264FB-BB9E-1645-A6F9-2EF23952860E}" presName="Name19" presStyleLbl="parChTrans1D2" presStyleIdx="1" presStyleCnt="2"/>
      <dgm:spPr/>
      <dgm:t>
        <a:bodyPr/>
        <a:lstStyle/>
        <a:p>
          <a:endParaRPr lang="en-US"/>
        </a:p>
      </dgm:t>
    </dgm:pt>
    <dgm:pt modelId="{387502CD-3360-3540-91BC-97168752C224}" type="pres">
      <dgm:prSet presAssocID="{C9B7DE12-ECF7-6E4A-8B6A-7549DDB94A5E}" presName="Name21" presStyleCnt="0"/>
      <dgm:spPr/>
      <dgm:t>
        <a:bodyPr/>
        <a:lstStyle/>
        <a:p>
          <a:endParaRPr lang="en-US"/>
        </a:p>
      </dgm:t>
    </dgm:pt>
    <dgm:pt modelId="{0AA30257-2AF6-BA43-9A4E-0071EE9E00C1}" type="pres">
      <dgm:prSet presAssocID="{C9B7DE12-ECF7-6E4A-8B6A-7549DDB94A5E}" presName="level2Shape" presStyleLbl="node2" presStyleIdx="1" presStyleCnt="2"/>
      <dgm:spPr/>
      <dgm:t>
        <a:bodyPr/>
        <a:lstStyle/>
        <a:p>
          <a:endParaRPr lang="en-US"/>
        </a:p>
      </dgm:t>
    </dgm:pt>
    <dgm:pt modelId="{83116AFA-C02C-074C-BB33-C2D1CF4D53E2}" type="pres">
      <dgm:prSet presAssocID="{C9B7DE12-ECF7-6E4A-8B6A-7549DDB94A5E}" presName="hierChild3" presStyleCnt="0"/>
      <dgm:spPr/>
      <dgm:t>
        <a:bodyPr/>
        <a:lstStyle/>
        <a:p>
          <a:endParaRPr lang="en-US"/>
        </a:p>
      </dgm:t>
    </dgm:pt>
    <dgm:pt modelId="{AAEE9B60-EF1A-A74E-AEF3-7ADAB1531AFF}" type="pres">
      <dgm:prSet presAssocID="{301540F5-D4F0-4441-B0DE-2A0487362EBC}" presName="bgShapesFlow" presStyleCnt="0"/>
      <dgm:spPr/>
      <dgm:t>
        <a:bodyPr/>
        <a:lstStyle/>
        <a:p>
          <a:endParaRPr lang="en-US"/>
        </a:p>
      </dgm:t>
    </dgm:pt>
  </dgm:ptLst>
  <dgm:cxnLst>
    <dgm:cxn modelId="{E558322D-CE2C-E046-B6E7-C38A06580909}" srcId="{868D4EBA-7983-0542-8442-5864EA8271B6}" destId="{C9B7DE12-ECF7-6E4A-8B6A-7549DDB94A5E}" srcOrd="1" destOrd="0" parTransId="{340264FB-BB9E-1645-A6F9-2EF23952860E}" sibTransId="{ABC70CE5-0BD3-DE48-AF47-680B68B49716}"/>
    <dgm:cxn modelId="{5B7E5A24-0EB0-8443-A949-7BE7ECBB56B4}" type="presOf" srcId="{301540F5-D4F0-4441-B0DE-2A0487362EBC}" destId="{68705CBF-7EE7-F642-AF69-8027DE548D8A}" srcOrd="0" destOrd="0" presId="urn:microsoft.com/office/officeart/2005/8/layout/hierarchy6"/>
    <dgm:cxn modelId="{AC80D31A-9473-8D4E-9491-B2290FE38B0D}" type="presOf" srcId="{340264FB-BB9E-1645-A6F9-2EF23952860E}" destId="{985B2CEA-047A-4142-8B7E-2D43DEC98F0F}" srcOrd="0" destOrd="0" presId="urn:microsoft.com/office/officeart/2005/8/layout/hierarchy6"/>
    <dgm:cxn modelId="{DFE9E34D-BF5E-A84C-856E-CD478873573D}" type="presOf" srcId="{C9B7DE12-ECF7-6E4A-8B6A-7549DDB94A5E}" destId="{0AA30257-2AF6-BA43-9A4E-0071EE9E00C1}" srcOrd="0" destOrd="0" presId="urn:microsoft.com/office/officeart/2005/8/layout/hierarchy6"/>
    <dgm:cxn modelId="{C170B7AF-A336-D54A-A619-BE66F4D1427A}" type="presOf" srcId="{868D4EBA-7983-0542-8442-5864EA8271B6}" destId="{6D1DBE8E-C36A-4146-B811-6E11247B4AAF}" srcOrd="0" destOrd="0" presId="urn:microsoft.com/office/officeart/2005/8/layout/hierarchy6"/>
    <dgm:cxn modelId="{31367C10-032D-7E4C-8CE6-166D52465851}" srcId="{868D4EBA-7983-0542-8442-5864EA8271B6}" destId="{262271B1-6069-D34B-B606-8033FFAE4ED4}" srcOrd="0" destOrd="0" parTransId="{8F2FF499-0224-9C43-BFFE-E11588DDA49E}" sibTransId="{05CCCD8D-561A-174F-A4FE-871A281B8F18}"/>
    <dgm:cxn modelId="{252CD485-9B80-5748-894F-9F166133443F}" srcId="{301540F5-D4F0-4441-B0DE-2A0487362EBC}" destId="{868D4EBA-7983-0542-8442-5864EA8271B6}" srcOrd="0" destOrd="0" parTransId="{99382A1F-43B0-4C49-914F-A7AB83D95154}" sibTransId="{242C1FC1-2BAB-3740-AE90-D75B6E1B23A9}"/>
    <dgm:cxn modelId="{094E740D-2D2C-EB49-B537-81BB7012427C}" type="presOf" srcId="{8F2FF499-0224-9C43-BFFE-E11588DDA49E}" destId="{9FDD93E1-3238-6D42-A76D-354AA3ABCC10}" srcOrd="0" destOrd="0" presId="urn:microsoft.com/office/officeart/2005/8/layout/hierarchy6"/>
    <dgm:cxn modelId="{99A0A98B-CD1D-BF4D-99E9-CB4C4380C8CB}" type="presOf" srcId="{262271B1-6069-D34B-B606-8033FFAE4ED4}" destId="{B855EA46-8147-5142-AC46-6EBA2F9E6406}" srcOrd="0" destOrd="0" presId="urn:microsoft.com/office/officeart/2005/8/layout/hierarchy6"/>
    <dgm:cxn modelId="{021DBF91-CE26-7348-877E-58C3A75DD69C}" type="presParOf" srcId="{68705CBF-7EE7-F642-AF69-8027DE548D8A}" destId="{3428301E-87F8-074C-8791-7FB6A8F722D3}" srcOrd="0" destOrd="0" presId="urn:microsoft.com/office/officeart/2005/8/layout/hierarchy6"/>
    <dgm:cxn modelId="{E44EA0FA-207D-5C43-9021-621A64E25A03}" type="presParOf" srcId="{3428301E-87F8-074C-8791-7FB6A8F722D3}" destId="{FAEC4EAF-B353-E942-960C-42922B530680}" srcOrd="0" destOrd="0" presId="urn:microsoft.com/office/officeart/2005/8/layout/hierarchy6"/>
    <dgm:cxn modelId="{5589897A-E8F8-F640-932F-01E00906DCE4}" type="presParOf" srcId="{FAEC4EAF-B353-E942-960C-42922B530680}" destId="{4212AE23-8306-0E46-8BE3-F86DB5F19342}" srcOrd="0" destOrd="0" presId="urn:microsoft.com/office/officeart/2005/8/layout/hierarchy6"/>
    <dgm:cxn modelId="{B269B7FF-6910-8F4A-8CD0-271A26CDFBEE}" type="presParOf" srcId="{4212AE23-8306-0E46-8BE3-F86DB5F19342}" destId="{6D1DBE8E-C36A-4146-B811-6E11247B4AAF}" srcOrd="0" destOrd="0" presId="urn:microsoft.com/office/officeart/2005/8/layout/hierarchy6"/>
    <dgm:cxn modelId="{EC75CEAE-9E7C-E745-9625-7E36EABFC00C}" type="presParOf" srcId="{4212AE23-8306-0E46-8BE3-F86DB5F19342}" destId="{C87859A9-F895-F643-84DD-45EDC105FFE3}" srcOrd="1" destOrd="0" presId="urn:microsoft.com/office/officeart/2005/8/layout/hierarchy6"/>
    <dgm:cxn modelId="{DB3249D8-95AF-1B42-90F8-FB6D0E459A61}" type="presParOf" srcId="{C87859A9-F895-F643-84DD-45EDC105FFE3}" destId="{9FDD93E1-3238-6D42-A76D-354AA3ABCC10}" srcOrd="0" destOrd="0" presId="urn:microsoft.com/office/officeart/2005/8/layout/hierarchy6"/>
    <dgm:cxn modelId="{AD47E5F7-54C0-DB42-9D60-52983B021D03}" type="presParOf" srcId="{C87859A9-F895-F643-84DD-45EDC105FFE3}" destId="{55641F0E-0B36-D04A-AA8F-9BEF50862482}" srcOrd="1" destOrd="0" presId="urn:microsoft.com/office/officeart/2005/8/layout/hierarchy6"/>
    <dgm:cxn modelId="{419D0369-01E3-5442-B691-C79AF58A5210}" type="presParOf" srcId="{55641F0E-0B36-D04A-AA8F-9BEF50862482}" destId="{B855EA46-8147-5142-AC46-6EBA2F9E6406}" srcOrd="0" destOrd="0" presId="urn:microsoft.com/office/officeart/2005/8/layout/hierarchy6"/>
    <dgm:cxn modelId="{3327D73F-CCCF-904F-B93D-E147BF9284F7}" type="presParOf" srcId="{55641F0E-0B36-D04A-AA8F-9BEF50862482}" destId="{2DB02E47-D9EA-4047-AD28-6B9B3B81CBAA}" srcOrd="1" destOrd="0" presId="urn:microsoft.com/office/officeart/2005/8/layout/hierarchy6"/>
    <dgm:cxn modelId="{2C6E15ED-E7DB-6145-90D4-622D3065C31D}" type="presParOf" srcId="{C87859A9-F895-F643-84DD-45EDC105FFE3}" destId="{985B2CEA-047A-4142-8B7E-2D43DEC98F0F}" srcOrd="2" destOrd="0" presId="urn:microsoft.com/office/officeart/2005/8/layout/hierarchy6"/>
    <dgm:cxn modelId="{72D07629-708B-DD47-8FE3-9C4335C9311B}" type="presParOf" srcId="{C87859A9-F895-F643-84DD-45EDC105FFE3}" destId="{387502CD-3360-3540-91BC-97168752C224}" srcOrd="3" destOrd="0" presId="urn:microsoft.com/office/officeart/2005/8/layout/hierarchy6"/>
    <dgm:cxn modelId="{BE0447F6-F94C-FB49-816D-05BB81A4179D}" type="presParOf" srcId="{387502CD-3360-3540-91BC-97168752C224}" destId="{0AA30257-2AF6-BA43-9A4E-0071EE9E00C1}" srcOrd="0" destOrd="0" presId="urn:microsoft.com/office/officeart/2005/8/layout/hierarchy6"/>
    <dgm:cxn modelId="{F08B126F-C1EC-E54E-882D-AC85F3A339A4}" type="presParOf" srcId="{387502CD-3360-3540-91BC-97168752C224}" destId="{83116AFA-C02C-074C-BB33-C2D1CF4D53E2}" srcOrd="1" destOrd="0" presId="urn:microsoft.com/office/officeart/2005/8/layout/hierarchy6"/>
    <dgm:cxn modelId="{28146D02-F74D-8F4D-91A0-5A4686D012A5}" type="presParOf" srcId="{68705CBF-7EE7-F642-AF69-8027DE548D8A}" destId="{AAEE9B60-EF1A-A74E-AEF3-7ADAB1531AF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1540F5-D4F0-4441-B0DE-2A0487362EBC}" type="doc">
      <dgm:prSet loTypeId="urn:microsoft.com/office/officeart/2005/8/layout/hierarchy6" loCatId="hierarchy" qsTypeId="urn:microsoft.com/office/officeart/2005/8/quickstyle/simple4" qsCatId="simple" csTypeId="urn:microsoft.com/office/officeart/2005/8/colors/colorful2" csCatId="colorful" phldr="1"/>
      <dgm:spPr/>
      <dgm:t>
        <a:bodyPr/>
        <a:lstStyle/>
        <a:p>
          <a:endParaRPr lang="en-US"/>
        </a:p>
      </dgm:t>
    </dgm:pt>
    <dgm:pt modelId="{868D4EBA-7983-0542-8442-5864EA8271B6}">
      <dgm:prSet phldrT="[Text]"/>
      <dgm:spPr/>
      <dgm:t>
        <a:bodyPr/>
        <a:lstStyle/>
        <a:p>
          <a:r>
            <a:rPr lang="en-US" dirty="0" smtClean="0">
              <a:solidFill>
                <a:srgbClr val="FF0000"/>
              </a:solidFill>
            </a:rPr>
            <a:t>Human </a:t>
          </a:r>
        </a:p>
        <a:p>
          <a:r>
            <a:rPr lang="en-US" dirty="0" smtClean="0">
              <a:solidFill>
                <a:srgbClr val="FF0000"/>
              </a:solidFill>
            </a:rPr>
            <a:t>Trafficking</a:t>
          </a:r>
          <a:endParaRPr lang="en-US" dirty="0">
            <a:solidFill>
              <a:srgbClr val="FF0000"/>
            </a:solidFill>
          </a:endParaRPr>
        </a:p>
      </dgm:t>
    </dgm:pt>
    <dgm:pt modelId="{99382A1F-43B0-4C49-914F-A7AB83D95154}" type="parTrans" cxnId="{252CD485-9B80-5748-894F-9F166133443F}">
      <dgm:prSet/>
      <dgm:spPr/>
      <dgm:t>
        <a:bodyPr/>
        <a:lstStyle/>
        <a:p>
          <a:endParaRPr lang="en-US"/>
        </a:p>
      </dgm:t>
    </dgm:pt>
    <dgm:pt modelId="{242C1FC1-2BAB-3740-AE90-D75B6E1B23A9}" type="sibTrans" cxnId="{252CD485-9B80-5748-894F-9F166133443F}">
      <dgm:prSet/>
      <dgm:spPr/>
      <dgm:t>
        <a:bodyPr/>
        <a:lstStyle/>
        <a:p>
          <a:endParaRPr lang="en-US"/>
        </a:p>
      </dgm:t>
    </dgm:pt>
    <dgm:pt modelId="{262271B1-6069-D34B-B606-8033FFAE4ED4}">
      <dgm:prSet phldrT="[Text]"/>
      <dgm:spPr/>
      <dgm:t>
        <a:bodyPr/>
        <a:lstStyle/>
        <a:p>
          <a:r>
            <a:rPr lang="en-US" dirty="0" smtClean="0">
              <a:solidFill>
                <a:srgbClr val="FF0000"/>
              </a:solidFill>
            </a:rPr>
            <a:t>International</a:t>
          </a:r>
        </a:p>
        <a:p>
          <a:r>
            <a:rPr lang="en-US" dirty="0" smtClean="0">
              <a:solidFill>
                <a:srgbClr val="FF0000"/>
              </a:solidFill>
            </a:rPr>
            <a:t>Victims</a:t>
          </a:r>
          <a:endParaRPr lang="en-US" dirty="0">
            <a:solidFill>
              <a:srgbClr val="FF0000"/>
            </a:solidFill>
          </a:endParaRPr>
        </a:p>
      </dgm:t>
    </dgm:pt>
    <dgm:pt modelId="{8F2FF499-0224-9C43-BFFE-E11588DDA49E}" type="parTrans" cxnId="{31367C10-032D-7E4C-8CE6-166D52465851}">
      <dgm:prSet/>
      <dgm:spPr/>
      <dgm:t>
        <a:bodyPr/>
        <a:lstStyle/>
        <a:p>
          <a:endParaRPr lang="en-US"/>
        </a:p>
      </dgm:t>
    </dgm:pt>
    <dgm:pt modelId="{05CCCD8D-561A-174F-A4FE-871A281B8F18}" type="sibTrans" cxnId="{31367C10-032D-7E4C-8CE6-166D52465851}">
      <dgm:prSet/>
      <dgm:spPr/>
      <dgm:t>
        <a:bodyPr/>
        <a:lstStyle/>
        <a:p>
          <a:endParaRPr lang="en-US"/>
        </a:p>
      </dgm:t>
    </dgm:pt>
    <dgm:pt modelId="{C9B7DE12-ECF7-6E4A-8B6A-7549DDB94A5E}">
      <dgm:prSet phldrT="[Text]"/>
      <dgm:spPr/>
      <dgm:t>
        <a:bodyPr/>
        <a:lstStyle/>
        <a:p>
          <a:r>
            <a:rPr lang="en-US" dirty="0" smtClean="0">
              <a:solidFill>
                <a:srgbClr val="FF0000"/>
              </a:solidFill>
            </a:rPr>
            <a:t>Domestic</a:t>
          </a:r>
        </a:p>
        <a:p>
          <a:r>
            <a:rPr lang="en-US" dirty="0" smtClean="0">
              <a:solidFill>
                <a:srgbClr val="FF0000"/>
              </a:solidFill>
            </a:rPr>
            <a:t>Victims</a:t>
          </a:r>
          <a:endParaRPr lang="en-US" dirty="0">
            <a:solidFill>
              <a:srgbClr val="FF0000"/>
            </a:solidFill>
          </a:endParaRPr>
        </a:p>
      </dgm:t>
    </dgm:pt>
    <dgm:pt modelId="{340264FB-BB9E-1645-A6F9-2EF23952860E}" type="parTrans" cxnId="{E558322D-CE2C-E046-B6E7-C38A06580909}">
      <dgm:prSet/>
      <dgm:spPr/>
      <dgm:t>
        <a:bodyPr/>
        <a:lstStyle/>
        <a:p>
          <a:endParaRPr lang="en-US"/>
        </a:p>
      </dgm:t>
    </dgm:pt>
    <dgm:pt modelId="{ABC70CE5-0BD3-DE48-AF47-680B68B49716}" type="sibTrans" cxnId="{E558322D-CE2C-E046-B6E7-C38A06580909}">
      <dgm:prSet/>
      <dgm:spPr/>
      <dgm:t>
        <a:bodyPr/>
        <a:lstStyle/>
        <a:p>
          <a:endParaRPr lang="en-US"/>
        </a:p>
      </dgm:t>
    </dgm:pt>
    <dgm:pt modelId="{68705CBF-7EE7-F642-AF69-8027DE548D8A}" type="pres">
      <dgm:prSet presAssocID="{301540F5-D4F0-4441-B0DE-2A0487362EBC}" presName="mainComposite" presStyleCnt="0">
        <dgm:presLayoutVars>
          <dgm:chPref val="1"/>
          <dgm:dir/>
          <dgm:animOne val="branch"/>
          <dgm:animLvl val="lvl"/>
          <dgm:resizeHandles val="exact"/>
        </dgm:presLayoutVars>
      </dgm:prSet>
      <dgm:spPr/>
      <dgm:t>
        <a:bodyPr/>
        <a:lstStyle/>
        <a:p>
          <a:endParaRPr lang="en-US"/>
        </a:p>
      </dgm:t>
    </dgm:pt>
    <dgm:pt modelId="{3428301E-87F8-074C-8791-7FB6A8F722D3}" type="pres">
      <dgm:prSet presAssocID="{301540F5-D4F0-4441-B0DE-2A0487362EBC}" presName="hierFlow" presStyleCnt="0"/>
      <dgm:spPr/>
      <dgm:t>
        <a:bodyPr/>
        <a:lstStyle/>
        <a:p>
          <a:endParaRPr lang="en-US"/>
        </a:p>
      </dgm:t>
    </dgm:pt>
    <dgm:pt modelId="{FAEC4EAF-B353-E942-960C-42922B530680}" type="pres">
      <dgm:prSet presAssocID="{301540F5-D4F0-4441-B0DE-2A0487362EBC}" presName="hierChild1" presStyleCnt="0">
        <dgm:presLayoutVars>
          <dgm:chPref val="1"/>
          <dgm:animOne val="branch"/>
          <dgm:animLvl val="lvl"/>
        </dgm:presLayoutVars>
      </dgm:prSet>
      <dgm:spPr/>
      <dgm:t>
        <a:bodyPr/>
        <a:lstStyle/>
        <a:p>
          <a:endParaRPr lang="en-US"/>
        </a:p>
      </dgm:t>
    </dgm:pt>
    <dgm:pt modelId="{4212AE23-8306-0E46-8BE3-F86DB5F19342}" type="pres">
      <dgm:prSet presAssocID="{868D4EBA-7983-0542-8442-5864EA8271B6}" presName="Name14" presStyleCnt="0"/>
      <dgm:spPr/>
      <dgm:t>
        <a:bodyPr/>
        <a:lstStyle/>
        <a:p>
          <a:endParaRPr lang="en-US"/>
        </a:p>
      </dgm:t>
    </dgm:pt>
    <dgm:pt modelId="{6D1DBE8E-C36A-4146-B811-6E11247B4AAF}" type="pres">
      <dgm:prSet presAssocID="{868D4EBA-7983-0542-8442-5864EA8271B6}" presName="level1Shape" presStyleLbl="node0" presStyleIdx="0" presStyleCnt="1">
        <dgm:presLayoutVars>
          <dgm:chPref val="3"/>
        </dgm:presLayoutVars>
      </dgm:prSet>
      <dgm:spPr/>
      <dgm:t>
        <a:bodyPr/>
        <a:lstStyle/>
        <a:p>
          <a:endParaRPr lang="en-US"/>
        </a:p>
      </dgm:t>
    </dgm:pt>
    <dgm:pt modelId="{C87859A9-F895-F643-84DD-45EDC105FFE3}" type="pres">
      <dgm:prSet presAssocID="{868D4EBA-7983-0542-8442-5864EA8271B6}" presName="hierChild2" presStyleCnt="0"/>
      <dgm:spPr/>
      <dgm:t>
        <a:bodyPr/>
        <a:lstStyle/>
        <a:p>
          <a:endParaRPr lang="en-US"/>
        </a:p>
      </dgm:t>
    </dgm:pt>
    <dgm:pt modelId="{9FDD93E1-3238-6D42-A76D-354AA3ABCC10}" type="pres">
      <dgm:prSet presAssocID="{8F2FF499-0224-9C43-BFFE-E11588DDA49E}" presName="Name19" presStyleLbl="parChTrans1D2" presStyleIdx="0" presStyleCnt="2"/>
      <dgm:spPr/>
      <dgm:t>
        <a:bodyPr/>
        <a:lstStyle/>
        <a:p>
          <a:endParaRPr lang="en-US"/>
        </a:p>
      </dgm:t>
    </dgm:pt>
    <dgm:pt modelId="{55641F0E-0B36-D04A-AA8F-9BEF50862482}" type="pres">
      <dgm:prSet presAssocID="{262271B1-6069-D34B-B606-8033FFAE4ED4}" presName="Name21" presStyleCnt="0"/>
      <dgm:spPr/>
      <dgm:t>
        <a:bodyPr/>
        <a:lstStyle/>
        <a:p>
          <a:endParaRPr lang="en-US"/>
        </a:p>
      </dgm:t>
    </dgm:pt>
    <dgm:pt modelId="{B855EA46-8147-5142-AC46-6EBA2F9E6406}" type="pres">
      <dgm:prSet presAssocID="{262271B1-6069-D34B-B606-8033FFAE4ED4}" presName="level2Shape" presStyleLbl="node2" presStyleIdx="0" presStyleCnt="2"/>
      <dgm:spPr/>
      <dgm:t>
        <a:bodyPr/>
        <a:lstStyle/>
        <a:p>
          <a:endParaRPr lang="en-US"/>
        </a:p>
      </dgm:t>
    </dgm:pt>
    <dgm:pt modelId="{2DB02E47-D9EA-4047-AD28-6B9B3B81CBAA}" type="pres">
      <dgm:prSet presAssocID="{262271B1-6069-D34B-B606-8033FFAE4ED4}" presName="hierChild3" presStyleCnt="0"/>
      <dgm:spPr/>
      <dgm:t>
        <a:bodyPr/>
        <a:lstStyle/>
        <a:p>
          <a:endParaRPr lang="en-US"/>
        </a:p>
      </dgm:t>
    </dgm:pt>
    <dgm:pt modelId="{985B2CEA-047A-4142-8B7E-2D43DEC98F0F}" type="pres">
      <dgm:prSet presAssocID="{340264FB-BB9E-1645-A6F9-2EF23952860E}" presName="Name19" presStyleLbl="parChTrans1D2" presStyleIdx="1" presStyleCnt="2"/>
      <dgm:spPr/>
      <dgm:t>
        <a:bodyPr/>
        <a:lstStyle/>
        <a:p>
          <a:endParaRPr lang="en-US"/>
        </a:p>
      </dgm:t>
    </dgm:pt>
    <dgm:pt modelId="{387502CD-3360-3540-91BC-97168752C224}" type="pres">
      <dgm:prSet presAssocID="{C9B7DE12-ECF7-6E4A-8B6A-7549DDB94A5E}" presName="Name21" presStyleCnt="0"/>
      <dgm:spPr/>
      <dgm:t>
        <a:bodyPr/>
        <a:lstStyle/>
        <a:p>
          <a:endParaRPr lang="en-US"/>
        </a:p>
      </dgm:t>
    </dgm:pt>
    <dgm:pt modelId="{0AA30257-2AF6-BA43-9A4E-0071EE9E00C1}" type="pres">
      <dgm:prSet presAssocID="{C9B7DE12-ECF7-6E4A-8B6A-7549DDB94A5E}" presName="level2Shape" presStyleLbl="node2" presStyleIdx="1" presStyleCnt="2"/>
      <dgm:spPr/>
      <dgm:t>
        <a:bodyPr/>
        <a:lstStyle/>
        <a:p>
          <a:endParaRPr lang="en-US"/>
        </a:p>
      </dgm:t>
    </dgm:pt>
    <dgm:pt modelId="{83116AFA-C02C-074C-BB33-C2D1CF4D53E2}" type="pres">
      <dgm:prSet presAssocID="{C9B7DE12-ECF7-6E4A-8B6A-7549DDB94A5E}" presName="hierChild3" presStyleCnt="0"/>
      <dgm:spPr/>
      <dgm:t>
        <a:bodyPr/>
        <a:lstStyle/>
        <a:p>
          <a:endParaRPr lang="en-US"/>
        </a:p>
      </dgm:t>
    </dgm:pt>
    <dgm:pt modelId="{AAEE9B60-EF1A-A74E-AEF3-7ADAB1531AFF}" type="pres">
      <dgm:prSet presAssocID="{301540F5-D4F0-4441-B0DE-2A0487362EBC}" presName="bgShapesFlow" presStyleCnt="0"/>
      <dgm:spPr/>
      <dgm:t>
        <a:bodyPr/>
        <a:lstStyle/>
        <a:p>
          <a:endParaRPr lang="en-US"/>
        </a:p>
      </dgm:t>
    </dgm:pt>
  </dgm:ptLst>
  <dgm:cxnLst>
    <dgm:cxn modelId="{E1F36D8F-EEC9-3141-AE63-2F4D6C586834}" type="presOf" srcId="{868D4EBA-7983-0542-8442-5864EA8271B6}" destId="{6D1DBE8E-C36A-4146-B811-6E11247B4AAF}" srcOrd="0" destOrd="0" presId="urn:microsoft.com/office/officeart/2005/8/layout/hierarchy6"/>
    <dgm:cxn modelId="{45685C96-5AE8-3540-A4D1-53D38DF08CED}" type="presOf" srcId="{8F2FF499-0224-9C43-BFFE-E11588DDA49E}" destId="{9FDD93E1-3238-6D42-A76D-354AA3ABCC10}" srcOrd="0" destOrd="0" presId="urn:microsoft.com/office/officeart/2005/8/layout/hierarchy6"/>
    <dgm:cxn modelId="{E9A109AD-3350-0048-9D48-B7E0C46B5321}" type="presOf" srcId="{340264FB-BB9E-1645-A6F9-2EF23952860E}" destId="{985B2CEA-047A-4142-8B7E-2D43DEC98F0F}" srcOrd="0" destOrd="0" presId="urn:microsoft.com/office/officeart/2005/8/layout/hierarchy6"/>
    <dgm:cxn modelId="{F7A14035-34E9-244F-8CA1-257CF01D2444}" type="presOf" srcId="{301540F5-D4F0-4441-B0DE-2A0487362EBC}" destId="{68705CBF-7EE7-F642-AF69-8027DE548D8A}" srcOrd="0" destOrd="0" presId="urn:microsoft.com/office/officeart/2005/8/layout/hierarchy6"/>
    <dgm:cxn modelId="{E558322D-CE2C-E046-B6E7-C38A06580909}" srcId="{868D4EBA-7983-0542-8442-5864EA8271B6}" destId="{C9B7DE12-ECF7-6E4A-8B6A-7549DDB94A5E}" srcOrd="1" destOrd="0" parTransId="{340264FB-BB9E-1645-A6F9-2EF23952860E}" sibTransId="{ABC70CE5-0BD3-DE48-AF47-680B68B49716}"/>
    <dgm:cxn modelId="{252CD485-9B80-5748-894F-9F166133443F}" srcId="{301540F5-D4F0-4441-B0DE-2A0487362EBC}" destId="{868D4EBA-7983-0542-8442-5864EA8271B6}" srcOrd="0" destOrd="0" parTransId="{99382A1F-43B0-4C49-914F-A7AB83D95154}" sibTransId="{242C1FC1-2BAB-3740-AE90-D75B6E1B23A9}"/>
    <dgm:cxn modelId="{31367C10-032D-7E4C-8CE6-166D52465851}" srcId="{868D4EBA-7983-0542-8442-5864EA8271B6}" destId="{262271B1-6069-D34B-B606-8033FFAE4ED4}" srcOrd="0" destOrd="0" parTransId="{8F2FF499-0224-9C43-BFFE-E11588DDA49E}" sibTransId="{05CCCD8D-561A-174F-A4FE-871A281B8F18}"/>
    <dgm:cxn modelId="{8A68E203-8B14-C34B-9C38-863EE4B67EC6}" type="presOf" srcId="{C9B7DE12-ECF7-6E4A-8B6A-7549DDB94A5E}" destId="{0AA30257-2AF6-BA43-9A4E-0071EE9E00C1}" srcOrd="0" destOrd="0" presId="urn:microsoft.com/office/officeart/2005/8/layout/hierarchy6"/>
    <dgm:cxn modelId="{89AB5EEE-D536-2B4F-A7DD-D68E02232650}" type="presOf" srcId="{262271B1-6069-D34B-B606-8033FFAE4ED4}" destId="{B855EA46-8147-5142-AC46-6EBA2F9E6406}" srcOrd="0" destOrd="0" presId="urn:microsoft.com/office/officeart/2005/8/layout/hierarchy6"/>
    <dgm:cxn modelId="{52089A36-5692-744A-852C-905E9FFC87DD}" type="presParOf" srcId="{68705CBF-7EE7-F642-AF69-8027DE548D8A}" destId="{3428301E-87F8-074C-8791-7FB6A8F722D3}" srcOrd="0" destOrd="0" presId="urn:microsoft.com/office/officeart/2005/8/layout/hierarchy6"/>
    <dgm:cxn modelId="{83FB36F8-36DE-7B41-A1B6-BA9668F66688}" type="presParOf" srcId="{3428301E-87F8-074C-8791-7FB6A8F722D3}" destId="{FAEC4EAF-B353-E942-960C-42922B530680}" srcOrd="0" destOrd="0" presId="urn:microsoft.com/office/officeart/2005/8/layout/hierarchy6"/>
    <dgm:cxn modelId="{17E51620-CFC9-534D-9DBF-777FDC031FDD}" type="presParOf" srcId="{FAEC4EAF-B353-E942-960C-42922B530680}" destId="{4212AE23-8306-0E46-8BE3-F86DB5F19342}" srcOrd="0" destOrd="0" presId="urn:microsoft.com/office/officeart/2005/8/layout/hierarchy6"/>
    <dgm:cxn modelId="{25A35022-F33F-8048-AE64-545B8B28660B}" type="presParOf" srcId="{4212AE23-8306-0E46-8BE3-F86DB5F19342}" destId="{6D1DBE8E-C36A-4146-B811-6E11247B4AAF}" srcOrd="0" destOrd="0" presId="urn:microsoft.com/office/officeart/2005/8/layout/hierarchy6"/>
    <dgm:cxn modelId="{3DE4E375-7E37-EE4C-80D3-B3A5FCE0F6EE}" type="presParOf" srcId="{4212AE23-8306-0E46-8BE3-F86DB5F19342}" destId="{C87859A9-F895-F643-84DD-45EDC105FFE3}" srcOrd="1" destOrd="0" presId="urn:microsoft.com/office/officeart/2005/8/layout/hierarchy6"/>
    <dgm:cxn modelId="{08B30014-1E65-DA4D-BD07-F0B24527E3A7}" type="presParOf" srcId="{C87859A9-F895-F643-84DD-45EDC105FFE3}" destId="{9FDD93E1-3238-6D42-A76D-354AA3ABCC10}" srcOrd="0" destOrd="0" presId="urn:microsoft.com/office/officeart/2005/8/layout/hierarchy6"/>
    <dgm:cxn modelId="{6E409DC1-B468-7646-A964-AA40A9143156}" type="presParOf" srcId="{C87859A9-F895-F643-84DD-45EDC105FFE3}" destId="{55641F0E-0B36-D04A-AA8F-9BEF50862482}" srcOrd="1" destOrd="0" presId="urn:microsoft.com/office/officeart/2005/8/layout/hierarchy6"/>
    <dgm:cxn modelId="{CE25203E-90F2-2B4F-A5CD-0C1721F6B9B1}" type="presParOf" srcId="{55641F0E-0B36-D04A-AA8F-9BEF50862482}" destId="{B855EA46-8147-5142-AC46-6EBA2F9E6406}" srcOrd="0" destOrd="0" presId="urn:microsoft.com/office/officeart/2005/8/layout/hierarchy6"/>
    <dgm:cxn modelId="{ED6EB858-1242-704A-92F2-E284A6D99E43}" type="presParOf" srcId="{55641F0E-0B36-D04A-AA8F-9BEF50862482}" destId="{2DB02E47-D9EA-4047-AD28-6B9B3B81CBAA}" srcOrd="1" destOrd="0" presId="urn:microsoft.com/office/officeart/2005/8/layout/hierarchy6"/>
    <dgm:cxn modelId="{CCF45C22-44DF-0C43-B49D-3466574E27B8}" type="presParOf" srcId="{C87859A9-F895-F643-84DD-45EDC105FFE3}" destId="{985B2CEA-047A-4142-8B7E-2D43DEC98F0F}" srcOrd="2" destOrd="0" presId="urn:microsoft.com/office/officeart/2005/8/layout/hierarchy6"/>
    <dgm:cxn modelId="{991A4F25-8D3F-1F48-8DAF-86E9CD2213AF}" type="presParOf" srcId="{C87859A9-F895-F643-84DD-45EDC105FFE3}" destId="{387502CD-3360-3540-91BC-97168752C224}" srcOrd="3" destOrd="0" presId="urn:microsoft.com/office/officeart/2005/8/layout/hierarchy6"/>
    <dgm:cxn modelId="{C76FB5D5-4331-F140-8B1E-309A5AEAA8F5}" type="presParOf" srcId="{387502CD-3360-3540-91BC-97168752C224}" destId="{0AA30257-2AF6-BA43-9A4E-0071EE9E00C1}" srcOrd="0" destOrd="0" presId="urn:microsoft.com/office/officeart/2005/8/layout/hierarchy6"/>
    <dgm:cxn modelId="{9C3E8CCC-8E6C-0F46-AF30-6B5B4F3A61C8}" type="presParOf" srcId="{387502CD-3360-3540-91BC-97168752C224}" destId="{83116AFA-C02C-074C-BB33-C2D1CF4D53E2}" srcOrd="1" destOrd="0" presId="urn:microsoft.com/office/officeart/2005/8/layout/hierarchy6"/>
    <dgm:cxn modelId="{BD2AC4AB-D018-BE47-B0E6-B26D37D11A87}" type="presParOf" srcId="{68705CBF-7EE7-F642-AF69-8027DE548D8A}" destId="{AAEE9B60-EF1A-A74E-AEF3-7ADAB1531AF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1540F5-D4F0-4441-B0DE-2A0487362EBC}" type="doc">
      <dgm:prSet loTypeId="urn:microsoft.com/office/officeart/2005/8/layout/hierarchy6" loCatId="hierarchy" qsTypeId="urn:microsoft.com/office/officeart/2005/8/quickstyle/simple4" qsCatId="simple" csTypeId="urn:microsoft.com/office/officeart/2005/8/colors/colorful2" csCatId="colorful" phldr="1"/>
      <dgm:spPr/>
      <dgm:t>
        <a:bodyPr/>
        <a:lstStyle/>
        <a:p>
          <a:endParaRPr lang="en-US"/>
        </a:p>
      </dgm:t>
    </dgm:pt>
    <dgm:pt modelId="{868D4EBA-7983-0542-8442-5864EA8271B6}">
      <dgm:prSet phldrT="[Text]"/>
      <dgm:spPr/>
      <dgm:t>
        <a:bodyPr/>
        <a:lstStyle/>
        <a:p>
          <a:r>
            <a:rPr lang="en-US" smtClean="0">
              <a:solidFill>
                <a:srgbClr val="FF0000"/>
              </a:solidFill>
            </a:rPr>
            <a:t>Human </a:t>
          </a:r>
        </a:p>
        <a:p>
          <a:r>
            <a:rPr lang="en-US" smtClean="0">
              <a:solidFill>
                <a:srgbClr val="FF0000"/>
              </a:solidFill>
            </a:rPr>
            <a:t>Trafficking</a:t>
          </a:r>
          <a:endParaRPr lang="en-US" dirty="0">
            <a:solidFill>
              <a:srgbClr val="FF0000"/>
            </a:solidFill>
          </a:endParaRPr>
        </a:p>
      </dgm:t>
    </dgm:pt>
    <dgm:pt modelId="{99382A1F-43B0-4C49-914F-A7AB83D95154}" type="parTrans" cxnId="{252CD485-9B80-5748-894F-9F166133443F}">
      <dgm:prSet/>
      <dgm:spPr/>
      <dgm:t>
        <a:bodyPr/>
        <a:lstStyle/>
        <a:p>
          <a:endParaRPr lang="en-US"/>
        </a:p>
      </dgm:t>
    </dgm:pt>
    <dgm:pt modelId="{242C1FC1-2BAB-3740-AE90-D75B6E1B23A9}" type="sibTrans" cxnId="{252CD485-9B80-5748-894F-9F166133443F}">
      <dgm:prSet/>
      <dgm:spPr/>
      <dgm:t>
        <a:bodyPr/>
        <a:lstStyle/>
        <a:p>
          <a:endParaRPr lang="en-US"/>
        </a:p>
      </dgm:t>
    </dgm:pt>
    <dgm:pt modelId="{262271B1-6069-D34B-B606-8033FFAE4ED4}">
      <dgm:prSet phldrT="[Text]"/>
      <dgm:spPr/>
      <dgm:t>
        <a:bodyPr/>
        <a:lstStyle/>
        <a:p>
          <a:r>
            <a:rPr lang="en-US" smtClean="0">
              <a:solidFill>
                <a:srgbClr val="FF0000"/>
              </a:solidFill>
            </a:rPr>
            <a:t>International</a:t>
          </a:r>
        </a:p>
        <a:p>
          <a:r>
            <a:rPr lang="en-US" smtClean="0">
              <a:solidFill>
                <a:srgbClr val="FF0000"/>
              </a:solidFill>
            </a:rPr>
            <a:t>Victims</a:t>
          </a:r>
          <a:endParaRPr lang="en-US" dirty="0">
            <a:solidFill>
              <a:srgbClr val="FF0000"/>
            </a:solidFill>
          </a:endParaRPr>
        </a:p>
      </dgm:t>
    </dgm:pt>
    <dgm:pt modelId="{8F2FF499-0224-9C43-BFFE-E11588DDA49E}" type="parTrans" cxnId="{31367C10-032D-7E4C-8CE6-166D52465851}">
      <dgm:prSet/>
      <dgm:spPr/>
      <dgm:t>
        <a:bodyPr/>
        <a:lstStyle/>
        <a:p>
          <a:endParaRPr lang="en-US"/>
        </a:p>
      </dgm:t>
    </dgm:pt>
    <dgm:pt modelId="{05CCCD8D-561A-174F-A4FE-871A281B8F18}" type="sibTrans" cxnId="{31367C10-032D-7E4C-8CE6-166D52465851}">
      <dgm:prSet/>
      <dgm:spPr/>
      <dgm:t>
        <a:bodyPr/>
        <a:lstStyle/>
        <a:p>
          <a:endParaRPr lang="en-US"/>
        </a:p>
      </dgm:t>
    </dgm:pt>
    <dgm:pt modelId="{C9B7DE12-ECF7-6E4A-8B6A-7549DDB94A5E}">
      <dgm:prSet phldrT="[Text]"/>
      <dgm:spPr/>
      <dgm:t>
        <a:bodyPr/>
        <a:lstStyle/>
        <a:p>
          <a:r>
            <a:rPr lang="en-US" dirty="0" smtClean="0">
              <a:solidFill>
                <a:srgbClr val="FF0000"/>
              </a:solidFill>
            </a:rPr>
            <a:t>Domestic</a:t>
          </a:r>
        </a:p>
        <a:p>
          <a:r>
            <a:rPr lang="en-US" dirty="0" smtClean="0">
              <a:solidFill>
                <a:srgbClr val="FF0000"/>
              </a:solidFill>
            </a:rPr>
            <a:t>Victims</a:t>
          </a:r>
          <a:endParaRPr lang="en-US" dirty="0">
            <a:solidFill>
              <a:srgbClr val="FF0000"/>
            </a:solidFill>
          </a:endParaRPr>
        </a:p>
      </dgm:t>
    </dgm:pt>
    <dgm:pt modelId="{340264FB-BB9E-1645-A6F9-2EF23952860E}" type="parTrans" cxnId="{E558322D-CE2C-E046-B6E7-C38A06580909}">
      <dgm:prSet/>
      <dgm:spPr/>
      <dgm:t>
        <a:bodyPr/>
        <a:lstStyle/>
        <a:p>
          <a:endParaRPr lang="en-US"/>
        </a:p>
      </dgm:t>
    </dgm:pt>
    <dgm:pt modelId="{ABC70CE5-0BD3-DE48-AF47-680B68B49716}" type="sibTrans" cxnId="{E558322D-CE2C-E046-B6E7-C38A06580909}">
      <dgm:prSet/>
      <dgm:spPr/>
      <dgm:t>
        <a:bodyPr/>
        <a:lstStyle/>
        <a:p>
          <a:endParaRPr lang="en-US"/>
        </a:p>
      </dgm:t>
    </dgm:pt>
    <dgm:pt modelId="{219414E4-83C4-C84E-99DF-0E05A3263EC9}">
      <dgm:prSet phldrT="[Text]"/>
      <dgm:spPr/>
      <dgm:t>
        <a:bodyPr/>
        <a:lstStyle/>
        <a:p>
          <a:r>
            <a:rPr lang="en-US" smtClean="0">
              <a:solidFill>
                <a:srgbClr val="FF0000"/>
              </a:solidFill>
            </a:rPr>
            <a:t>Sex Trafficking</a:t>
          </a:r>
          <a:endParaRPr lang="en-US" dirty="0">
            <a:solidFill>
              <a:srgbClr val="FF0000"/>
            </a:solidFill>
          </a:endParaRPr>
        </a:p>
      </dgm:t>
    </dgm:pt>
    <dgm:pt modelId="{4B4662B5-9D6C-3B49-97A8-61C107C1DBFA}" type="parTrans" cxnId="{9A7DBD67-A406-BA43-BAED-CD9C79287274}">
      <dgm:prSet/>
      <dgm:spPr/>
      <dgm:t>
        <a:bodyPr/>
        <a:lstStyle/>
        <a:p>
          <a:endParaRPr lang="en-US"/>
        </a:p>
      </dgm:t>
    </dgm:pt>
    <dgm:pt modelId="{29910B40-2331-C649-838D-EB9F0F43ACBA}" type="sibTrans" cxnId="{9A7DBD67-A406-BA43-BAED-CD9C79287274}">
      <dgm:prSet/>
      <dgm:spPr/>
      <dgm:t>
        <a:bodyPr/>
        <a:lstStyle/>
        <a:p>
          <a:endParaRPr lang="en-US"/>
        </a:p>
      </dgm:t>
    </dgm:pt>
    <dgm:pt modelId="{2D9BF0AC-7277-AF41-AEC2-525C635A5074}">
      <dgm:prSet phldrT="[Text]"/>
      <dgm:spPr/>
      <dgm:t>
        <a:bodyPr/>
        <a:lstStyle/>
        <a:p>
          <a:r>
            <a:rPr lang="en-US" smtClean="0">
              <a:solidFill>
                <a:srgbClr val="FF0000"/>
              </a:solidFill>
            </a:rPr>
            <a:t>Labor Trafficking</a:t>
          </a:r>
          <a:endParaRPr lang="en-US" dirty="0">
            <a:solidFill>
              <a:srgbClr val="FF0000"/>
            </a:solidFill>
          </a:endParaRPr>
        </a:p>
      </dgm:t>
    </dgm:pt>
    <dgm:pt modelId="{89444EFF-533E-B840-9A71-45B0C378B517}" type="parTrans" cxnId="{E9FB7241-8A17-9445-9B61-C1B12F88BC1E}">
      <dgm:prSet/>
      <dgm:spPr/>
      <dgm:t>
        <a:bodyPr/>
        <a:lstStyle/>
        <a:p>
          <a:endParaRPr lang="en-US"/>
        </a:p>
      </dgm:t>
    </dgm:pt>
    <dgm:pt modelId="{1F89415F-61A1-A24B-911D-DB57E819AF1C}" type="sibTrans" cxnId="{E9FB7241-8A17-9445-9B61-C1B12F88BC1E}">
      <dgm:prSet/>
      <dgm:spPr/>
      <dgm:t>
        <a:bodyPr/>
        <a:lstStyle/>
        <a:p>
          <a:endParaRPr lang="en-US"/>
        </a:p>
      </dgm:t>
    </dgm:pt>
    <dgm:pt modelId="{18809CC6-B01B-5C4E-9C47-85E450841B8A}">
      <dgm:prSet phldrT="[Text]"/>
      <dgm:spPr/>
      <dgm:t>
        <a:bodyPr/>
        <a:lstStyle/>
        <a:p>
          <a:r>
            <a:rPr lang="en-US" smtClean="0">
              <a:solidFill>
                <a:srgbClr val="FF0000"/>
              </a:solidFill>
            </a:rPr>
            <a:t>Sex Trafficking</a:t>
          </a:r>
          <a:endParaRPr lang="en-US" dirty="0">
            <a:solidFill>
              <a:srgbClr val="FF0000"/>
            </a:solidFill>
          </a:endParaRPr>
        </a:p>
      </dgm:t>
    </dgm:pt>
    <dgm:pt modelId="{05BB0986-0EC6-5142-8CE3-BEEF2F338D7D}" type="parTrans" cxnId="{D440338F-2DC4-0F49-83E9-EF3899793267}">
      <dgm:prSet/>
      <dgm:spPr/>
      <dgm:t>
        <a:bodyPr/>
        <a:lstStyle/>
        <a:p>
          <a:endParaRPr lang="en-US"/>
        </a:p>
      </dgm:t>
    </dgm:pt>
    <dgm:pt modelId="{71B5399C-7100-B946-8882-86D50C29FAD6}" type="sibTrans" cxnId="{D440338F-2DC4-0F49-83E9-EF3899793267}">
      <dgm:prSet/>
      <dgm:spPr/>
      <dgm:t>
        <a:bodyPr/>
        <a:lstStyle/>
        <a:p>
          <a:endParaRPr lang="en-US"/>
        </a:p>
      </dgm:t>
    </dgm:pt>
    <dgm:pt modelId="{96E6A950-CE84-2F45-836B-A91184689B8E}">
      <dgm:prSet phldrT="[Text]"/>
      <dgm:spPr/>
      <dgm:t>
        <a:bodyPr/>
        <a:lstStyle/>
        <a:p>
          <a:r>
            <a:rPr lang="en-US" dirty="0" smtClean="0">
              <a:solidFill>
                <a:srgbClr val="FF0000"/>
              </a:solidFill>
            </a:rPr>
            <a:t>Labor Trafficking</a:t>
          </a:r>
          <a:endParaRPr lang="en-US" dirty="0">
            <a:solidFill>
              <a:srgbClr val="FF0000"/>
            </a:solidFill>
          </a:endParaRPr>
        </a:p>
      </dgm:t>
    </dgm:pt>
    <dgm:pt modelId="{2FD01186-0152-124B-A74C-98FF54C0A1D9}" type="parTrans" cxnId="{B8CF2982-0363-BC4A-8F3D-5D23650496F5}">
      <dgm:prSet/>
      <dgm:spPr/>
      <dgm:t>
        <a:bodyPr/>
        <a:lstStyle/>
        <a:p>
          <a:endParaRPr lang="en-US"/>
        </a:p>
      </dgm:t>
    </dgm:pt>
    <dgm:pt modelId="{9E750485-1F87-E64A-9DE3-887ACD49929F}" type="sibTrans" cxnId="{B8CF2982-0363-BC4A-8F3D-5D23650496F5}">
      <dgm:prSet/>
      <dgm:spPr/>
      <dgm:t>
        <a:bodyPr/>
        <a:lstStyle/>
        <a:p>
          <a:endParaRPr lang="en-US"/>
        </a:p>
      </dgm:t>
    </dgm:pt>
    <dgm:pt modelId="{68705CBF-7EE7-F642-AF69-8027DE548D8A}" type="pres">
      <dgm:prSet presAssocID="{301540F5-D4F0-4441-B0DE-2A0487362EBC}" presName="mainComposite" presStyleCnt="0">
        <dgm:presLayoutVars>
          <dgm:chPref val="1"/>
          <dgm:dir/>
          <dgm:animOne val="branch"/>
          <dgm:animLvl val="lvl"/>
          <dgm:resizeHandles val="exact"/>
        </dgm:presLayoutVars>
      </dgm:prSet>
      <dgm:spPr/>
      <dgm:t>
        <a:bodyPr/>
        <a:lstStyle/>
        <a:p>
          <a:endParaRPr lang="en-US"/>
        </a:p>
      </dgm:t>
    </dgm:pt>
    <dgm:pt modelId="{3428301E-87F8-074C-8791-7FB6A8F722D3}" type="pres">
      <dgm:prSet presAssocID="{301540F5-D4F0-4441-B0DE-2A0487362EBC}" presName="hierFlow" presStyleCnt="0"/>
      <dgm:spPr/>
      <dgm:t>
        <a:bodyPr/>
        <a:lstStyle/>
        <a:p>
          <a:endParaRPr lang="en-US"/>
        </a:p>
      </dgm:t>
    </dgm:pt>
    <dgm:pt modelId="{FAEC4EAF-B353-E942-960C-42922B530680}" type="pres">
      <dgm:prSet presAssocID="{301540F5-D4F0-4441-B0DE-2A0487362EBC}" presName="hierChild1" presStyleCnt="0">
        <dgm:presLayoutVars>
          <dgm:chPref val="1"/>
          <dgm:animOne val="branch"/>
          <dgm:animLvl val="lvl"/>
        </dgm:presLayoutVars>
      </dgm:prSet>
      <dgm:spPr/>
      <dgm:t>
        <a:bodyPr/>
        <a:lstStyle/>
        <a:p>
          <a:endParaRPr lang="en-US"/>
        </a:p>
      </dgm:t>
    </dgm:pt>
    <dgm:pt modelId="{4212AE23-8306-0E46-8BE3-F86DB5F19342}" type="pres">
      <dgm:prSet presAssocID="{868D4EBA-7983-0542-8442-5864EA8271B6}" presName="Name14" presStyleCnt="0"/>
      <dgm:spPr/>
      <dgm:t>
        <a:bodyPr/>
        <a:lstStyle/>
        <a:p>
          <a:endParaRPr lang="en-US"/>
        </a:p>
      </dgm:t>
    </dgm:pt>
    <dgm:pt modelId="{6D1DBE8E-C36A-4146-B811-6E11247B4AAF}" type="pres">
      <dgm:prSet presAssocID="{868D4EBA-7983-0542-8442-5864EA8271B6}" presName="level1Shape" presStyleLbl="node0" presStyleIdx="0" presStyleCnt="1">
        <dgm:presLayoutVars>
          <dgm:chPref val="3"/>
        </dgm:presLayoutVars>
      </dgm:prSet>
      <dgm:spPr/>
      <dgm:t>
        <a:bodyPr/>
        <a:lstStyle/>
        <a:p>
          <a:endParaRPr lang="en-US"/>
        </a:p>
      </dgm:t>
    </dgm:pt>
    <dgm:pt modelId="{C87859A9-F895-F643-84DD-45EDC105FFE3}" type="pres">
      <dgm:prSet presAssocID="{868D4EBA-7983-0542-8442-5864EA8271B6}" presName="hierChild2" presStyleCnt="0"/>
      <dgm:spPr/>
      <dgm:t>
        <a:bodyPr/>
        <a:lstStyle/>
        <a:p>
          <a:endParaRPr lang="en-US"/>
        </a:p>
      </dgm:t>
    </dgm:pt>
    <dgm:pt modelId="{9FDD93E1-3238-6D42-A76D-354AA3ABCC10}" type="pres">
      <dgm:prSet presAssocID="{8F2FF499-0224-9C43-BFFE-E11588DDA49E}" presName="Name19" presStyleLbl="parChTrans1D2" presStyleIdx="0" presStyleCnt="2"/>
      <dgm:spPr/>
      <dgm:t>
        <a:bodyPr/>
        <a:lstStyle/>
        <a:p>
          <a:endParaRPr lang="en-US"/>
        </a:p>
      </dgm:t>
    </dgm:pt>
    <dgm:pt modelId="{55641F0E-0B36-D04A-AA8F-9BEF50862482}" type="pres">
      <dgm:prSet presAssocID="{262271B1-6069-D34B-B606-8033FFAE4ED4}" presName="Name21" presStyleCnt="0"/>
      <dgm:spPr/>
      <dgm:t>
        <a:bodyPr/>
        <a:lstStyle/>
        <a:p>
          <a:endParaRPr lang="en-US"/>
        </a:p>
      </dgm:t>
    </dgm:pt>
    <dgm:pt modelId="{B855EA46-8147-5142-AC46-6EBA2F9E6406}" type="pres">
      <dgm:prSet presAssocID="{262271B1-6069-D34B-B606-8033FFAE4ED4}" presName="level2Shape" presStyleLbl="node2" presStyleIdx="0" presStyleCnt="2"/>
      <dgm:spPr/>
      <dgm:t>
        <a:bodyPr/>
        <a:lstStyle/>
        <a:p>
          <a:endParaRPr lang="en-US"/>
        </a:p>
      </dgm:t>
    </dgm:pt>
    <dgm:pt modelId="{2DB02E47-D9EA-4047-AD28-6B9B3B81CBAA}" type="pres">
      <dgm:prSet presAssocID="{262271B1-6069-D34B-B606-8033FFAE4ED4}" presName="hierChild3" presStyleCnt="0"/>
      <dgm:spPr/>
      <dgm:t>
        <a:bodyPr/>
        <a:lstStyle/>
        <a:p>
          <a:endParaRPr lang="en-US"/>
        </a:p>
      </dgm:t>
    </dgm:pt>
    <dgm:pt modelId="{88417CDC-CD28-A741-A23C-7912EEB89175}" type="pres">
      <dgm:prSet presAssocID="{4B4662B5-9D6C-3B49-97A8-61C107C1DBFA}" presName="Name19" presStyleLbl="parChTrans1D3" presStyleIdx="0" presStyleCnt="4"/>
      <dgm:spPr/>
      <dgm:t>
        <a:bodyPr/>
        <a:lstStyle/>
        <a:p>
          <a:endParaRPr lang="en-US"/>
        </a:p>
      </dgm:t>
    </dgm:pt>
    <dgm:pt modelId="{880A7A15-DA39-2E40-A326-662117D7AE62}" type="pres">
      <dgm:prSet presAssocID="{219414E4-83C4-C84E-99DF-0E05A3263EC9}" presName="Name21" presStyleCnt="0"/>
      <dgm:spPr/>
      <dgm:t>
        <a:bodyPr/>
        <a:lstStyle/>
        <a:p>
          <a:endParaRPr lang="en-US"/>
        </a:p>
      </dgm:t>
    </dgm:pt>
    <dgm:pt modelId="{D66FE304-7110-B843-8C12-0E1F9FA59B0B}" type="pres">
      <dgm:prSet presAssocID="{219414E4-83C4-C84E-99DF-0E05A3263EC9}" presName="level2Shape" presStyleLbl="node3" presStyleIdx="0" presStyleCnt="4"/>
      <dgm:spPr/>
      <dgm:t>
        <a:bodyPr/>
        <a:lstStyle/>
        <a:p>
          <a:endParaRPr lang="en-US"/>
        </a:p>
      </dgm:t>
    </dgm:pt>
    <dgm:pt modelId="{4B662112-48EA-8D4E-B22B-6299185FCA1A}" type="pres">
      <dgm:prSet presAssocID="{219414E4-83C4-C84E-99DF-0E05A3263EC9}" presName="hierChild3" presStyleCnt="0"/>
      <dgm:spPr/>
      <dgm:t>
        <a:bodyPr/>
        <a:lstStyle/>
        <a:p>
          <a:endParaRPr lang="en-US"/>
        </a:p>
      </dgm:t>
    </dgm:pt>
    <dgm:pt modelId="{3DF17C60-4C23-E645-8BF0-58A0A0BE72CF}" type="pres">
      <dgm:prSet presAssocID="{89444EFF-533E-B840-9A71-45B0C378B517}" presName="Name19" presStyleLbl="parChTrans1D3" presStyleIdx="1" presStyleCnt="4"/>
      <dgm:spPr/>
      <dgm:t>
        <a:bodyPr/>
        <a:lstStyle/>
        <a:p>
          <a:endParaRPr lang="en-US"/>
        </a:p>
      </dgm:t>
    </dgm:pt>
    <dgm:pt modelId="{85C336D7-0D3D-E74E-A398-B4CE71127D5E}" type="pres">
      <dgm:prSet presAssocID="{2D9BF0AC-7277-AF41-AEC2-525C635A5074}" presName="Name21" presStyleCnt="0"/>
      <dgm:spPr/>
      <dgm:t>
        <a:bodyPr/>
        <a:lstStyle/>
        <a:p>
          <a:endParaRPr lang="en-US"/>
        </a:p>
      </dgm:t>
    </dgm:pt>
    <dgm:pt modelId="{A3874D90-AE46-F942-A720-2506C7E4726C}" type="pres">
      <dgm:prSet presAssocID="{2D9BF0AC-7277-AF41-AEC2-525C635A5074}" presName="level2Shape" presStyleLbl="node3" presStyleIdx="1" presStyleCnt="4"/>
      <dgm:spPr/>
      <dgm:t>
        <a:bodyPr/>
        <a:lstStyle/>
        <a:p>
          <a:endParaRPr lang="en-US"/>
        </a:p>
      </dgm:t>
    </dgm:pt>
    <dgm:pt modelId="{AF51A96E-E232-354C-B523-7CF2AFC843E6}" type="pres">
      <dgm:prSet presAssocID="{2D9BF0AC-7277-AF41-AEC2-525C635A5074}" presName="hierChild3" presStyleCnt="0"/>
      <dgm:spPr/>
      <dgm:t>
        <a:bodyPr/>
        <a:lstStyle/>
        <a:p>
          <a:endParaRPr lang="en-US"/>
        </a:p>
      </dgm:t>
    </dgm:pt>
    <dgm:pt modelId="{985B2CEA-047A-4142-8B7E-2D43DEC98F0F}" type="pres">
      <dgm:prSet presAssocID="{340264FB-BB9E-1645-A6F9-2EF23952860E}" presName="Name19" presStyleLbl="parChTrans1D2" presStyleIdx="1" presStyleCnt="2"/>
      <dgm:spPr/>
      <dgm:t>
        <a:bodyPr/>
        <a:lstStyle/>
        <a:p>
          <a:endParaRPr lang="en-US"/>
        </a:p>
      </dgm:t>
    </dgm:pt>
    <dgm:pt modelId="{387502CD-3360-3540-91BC-97168752C224}" type="pres">
      <dgm:prSet presAssocID="{C9B7DE12-ECF7-6E4A-8B6A-7549DDB94A5E}" presName="Name21" presStyleCnt="0"/>
      <dgm:spPr/>
      <dgm:t>
        <a:bodyPr/>
        <a:lstStyle/>
        <a:p>
          <a:endParaRPr lang="en-US"/>
        </a:p>
      </dgm:t>
    </dgm:pt>
    <dgm:pt modelId="{0AA30257-2AF6-BA43-9A4E-0071EE9E00C1}" type="pres">
      <dgm:prSet presAssocID="{C9B7DE12-ECF7-6E4A-8B6A-7549DDB94A5E}" presName="level2Shape" presStyleLbl="node2" presStyleIdx="1" presStyleCnt="2"/>
      <dgm:spPr/>
      <dgm:t>
        <a:bodyPr/>
        <a:lstStyle/>
        <a:p>
          <a:endParaRPr lang="en-US"/>
        </a:p>
      </dgm:t>
    </dgm:pt>
    <dgm:pt modelId="{83116AFA-C02C-074C-BB33-C2D1CF4D53E2}" type="pres">
      <dgm:prSet presAssocID="{C9B7DE12-ECF7-6E4A-8B6A-7549DDB94A5E}" presName="hierChild3" presStyleCnt="0"/>
      <dgm:spPr/>
      <dgm:t>
        <a:bodyPr/>
        <a:lstStyle/>
        <a:p>
          <a:endParaRPr lang="en-US"/>
        </a:p>
      </dgm:t>
    </dgm:pt>
    <dgm:pt modelId="{E1FF40C1-E01D-A64C-A1F5-9CF8DC4E1143}" type="pres">
      <dgm:prSet presAssocID="{05BB0986-0EC6-5142-8CE3-BEEF2F338D7D}" presName="Name19" presStyleLbl="parChTrans1D3" presStyleIdx="2" presStyleCnt="4"/>
      <dgm:spPr/>
      <dgm:t>
        <a:bodyPr/>
        <a:lstStyle/>
        <a:p>
          <a:endParaRPr lang="en-US"/>
        </a:p>
      </dgm:t>
    </dgm:pt>
    <dgm:pt modelId="{C4C6D649-7732-C243-9293-D5343E8C4B5B}" type="pres">
      <dgm:prSet presAssocID="{18809CC6-B01B-5C4E-9C47-85E450841B8A}" presName="Name21" presStyleCnt="0"/>
      <dgm:spPr/>
      <dgm:t>
        <a:bodyPr/>
        <a:lstStyle/>
        <a:p>
          <a:endParaRPr lang="en-US"/>
        </a:p>
      </dgm:t>
    </dgm:pt>
    <dgm:pt modelId="{949F6C37-5DE6-BB4C-8074-CCDC6473D1C8}" type="pres">
      <dgm:prSet presAssocID="{18809CC6-B01B-5C4E-9C47-85E450841B8A}" presName="level2Shape" presStyleLbl="node3" presStyleIdx="2" presStyleCnt="4"/>
      <dgm:spPr/>
      <dgm:t>
        <a:bodyPr/>
        <a:lstStyle/>
        <a:p>
          <a:endParaRPr lang="en-US"/>
        </a:p>
      </dgm:t>
    </dgm:pt>
    <dgm:pt modelId="{0D805EBB-1862-F741-A4B0-923F5C100592}" type="pres">
      <dgm:prSet presAssocID="{18809CC6-B01B-5C4E-9C47-85E450841B8A}" presName="hierChild3" presStyleCnt="0"/>
      <dgm:spPr/>
      <dgm:t>
        <a:bodyPr/>
        <a:lstStyle/>
        <a:p>
          <a:endParaRPr lang="en-US"/>
        </a:p>
      </dgm:t>
    </dgm:pt>
    <dgm:pt modelId="{E23F4A78-C8E3-B24C-9F55-678F62F19332}" type="pres">
      <dgm:prSet presAssocID="{2FD01186-0152-124B-A74C-98FF54C0A1D9}" presName="Name19" presStyleLbl="parChTrans1D3" presStyleIdx="3" presStyleCnt="4"/>
      <dgm:spPr/>
      <dgm:t>
        <a:bodyPr/>
        <a:lstStyle/>
        <a:p>
          <a:endParaRPr lang="en-US"/>
        </a:p>
      </dgm:t>
    </dgm:pt>
    <dgm:pt modelId="{CA26B603-6229-0A4C-B237-D042E1E96F84}" type="pres">
      <dgm:prSet presAssocID="{96E6A950-CE84-2F45-836B-A91184689B8E}" presName="Name21" presStyleCnt="0"/>
      <dgm:spPr/>
      <dgm:t>
        <a:bodyPr/>
        <a:lstStyle/>
        <a:p>
          <a:endParaRPr lang="en-US"/>
        </a:p>
      </dgm:t>
    </dgm:pt>
    <dgm:pt modelId="{601F5167-06C6-9E48-9ED0-D9E776CCE2E7}" type="pres">
      <dgm:prSet presAssocID="{96E6A950-CE84-2F45-836B-A91184689B8E}" presName="level2Shape" presStyleLbl="node3" presStyleIdx="3" presStyleCnt="4"/>
      <dgm:spPr/>
      <dgm:t>
        <a:bodyPr/>
        <a:lstStyle/>
        <a:p>
          <a:endParaRPr lang="en-US"/>
        </a:p>
      </dgm:t>
    </dgm:pt>
    <dgm:pt modelId="{83B5E75A-8F08-A047-AD76-9DC3EEC4A1EB}" type="pres">
      <dgm:prSet presAssocID="{96E6A950-CE84-2F45-836B-A91184689B8E}" presName="hierChild3" presStyleCnt="0"/>
      <dgm:spPr/>
      <dgm:t>
        <a:bodyPr/>
        <a:lstStyle/>
        <a:p>
          <a:endParaRPr lang="en-US"/>
        </a:p>
      </dgm:t>
    </dgm:pt>
    <dgm:pt modelId="{AAEE9B60-EF1A-A74E-AEF3-7ADAB1531AFF}" type="pres">
      <dgm:prSet presAssocID="{301540F5-D4F0-4441-B0DE-2A0487362EBC}" presName="bgShapesFlow" presStyleCnt="0"/>
      <dgm:spPr/>
      <dgm:t>
        <a:bodyPr/>
        <a:lstStyle/>
        <a:p>
          <a:endParaRPr lang="en-US"/>
        </a:p>
      </dgm:t>
    </dgm:pt>
  </dgm:ptLst>
  <dgm:cxnLst>
    <dgm:cxn modelId="{9A7DBD67-A406-BA43-BAED-CD9C79287274}" srcId="{262271B1-6069-D34B-B606-8033FFAE4ED4}" destId="{219414E4-83C4-C84E-99DF-0E05A3263EC9}" srcOrd="0" destOrd="0" parTransId="{4B4662B5-9D6C-3B49-97A8-61C107C1DBFA}" sibTransId="{29910B40-2331-C649-838D-EB9F0F43ACBA}"/>
    <dgm:cxn modelId="{B5BCD24B-7C1E-E343-BA24-9EE260B703AD}" type="presOf" srcId="{868D4EBA-7983-0542-8442-5864EA8271B6}" destId="{6D1DBE8E-C36A-4146-B811-6E11247B4AAF}" srcOrd="0" destOrd="0" presId="urn:microsoft.com/office/officeart/2005/8/layout/hierarchy6"/>
    <dgm:cxn modelId="{8859C6E9-0065-6643-9922-67A8E96557C8}" type="presOf" srcId="{2D9BF0AC-7277-AF41-AEC2-525C635A5074}" destId="{A3874D90-AE46-F942-A720-2506C7E4726C}" srcOrd="0" destOrd="0" presId="urn:microsoft.com/office/officeart/2005/8/layout/hierarchy6"/>
    <dgm:cxn modelId="{B97B71A8-D936-6B4B-99E7-A08D44C42E9E}" type="presOf" srcId="{8F2FF499-0224-9C43-BFFE-E11588DDA49E}" destId="{9FDD93E1-3238-6D42-A76D-354AA3ABCC10}" srcOrd="0" destOrd="0" presId="urn:microsoft.com/office/officeart/2005/8/layout/hierarchy6"/>
    <dgm:cxn modelId="{0B903DE0-A4EB-2E4E-B8ED-D453AAFB0CD2}" type="presOf" srcId="{89444EFF-533E-B840-9A71-45B0C378B517}" destId="{3DF17C60-4C23-E645-8BF0-58A0A0BE72CF}" srcOrd="0" destOrd="0" presId="urn:microsoft.com/office/officeart/2005/8/layout/hierarchy6"/>
    <dgm:cxn modelId="{7AFB26CD-88B0-384E-A16D-171B8625F5B7}" type="presOf" srcId="{05BB0986-0EC6-5142-8CE3-BEEF2F338D7D}" destId="{E1FF40C1-E01D-A64C-A1F5-9CF8DC4E1143}" srcOrd="0" destOrd="0" presId="urn:microsoft.com/office/officeart/2005/8/layout/hierarchy6"/>
    <dgm:cxn modelId="{81232000-CD78-3D45-A868-7AE359C289B2}" type="presOf" srcId="{18809CC6-B01B-5C4E-9C47-85E450841B8A}" destId="{949F6C37-5DE6-BB4C-8074-CCDC6473D1C8}" srcOrd="0" destOrd="0" presId="urn:microsoft.com/office/officeart/2005/8/layout/hierarchy6"/>
    <dgm:cxn modelId="{330D8F69-5BE8-A843-8436-0E51AB2E2921}" type="presOf" srcId="{96E6A950-CE84-2F45-836B-A91184689B8E}" destId="{601F5167-06C6-9E48-9ED0-D9E776CCE2E7}" srcOrd="0" destOrd="0" presId="urn:microsoft.com/office/officeart/2005/8/layout/hierarchy6"/>
    <dgm:cxn modelId="{252CD485-9B80-5748-894F-9F166133443F}" srcId="{301540F5-D4F0-4441-B0DE-2A0487362EBC}" destId="{868D4EBA-7983-0542-8442-5864EA8271B6}" srcOrd="0" destOrd="0" parTransId="{99382A1F-43B0-4C49-914F-A7AB83D95154}" sibTransId="{242C1FC1-2BAB-3740-AE90-D75B6E1B23A9}"/>
    <dgm:cxn modelId="{65011DF2-ECDF-5E44-AB94-FD2F992F2847}" type="presOf" srcId="{262271B1-6069-D34B-B606-8033FFAE4ED4}" destId="{B855EA46-8147-5142-AC46-6EBA2F9E6406}" srcOrd="0" destOrd="0" presId="urn:microsoft.com/office/officeart/2005/8/layout/hierarchy6"/>
    <dgm:cxn modelId="{31367C10-032D-7E4C-8CE6-166D52465851}" srcId="{868D4EBA-7983-0542-8442-5864EA8271B6}" destId="{262271B1-6069-D34B-B606-8033FFAE4ED4}" srcOrd="0" destOrd="0" parTransId="{8F2FF499-0224-9C43-BFFE-E11588DDA49E}" sibTransId="{05CCCD8D-561A-174F-A4FE-871A281B8F18}"/>
    <dgm:cxn modelId="{19E3BB1C-76E4-2240-8758-DD4B2F2A40B1}" type="presOf" srcId="{301540F5-D4F0-4441-B0DE-2A0487362EBC}" destId="{68705CBF-7EE7-F642-AF69-8027DE548D8A}" srcOrd="0" destOrd="0" presId="urn:microsoft.com/office/officeart/2005/8/layout/hierarchy6"/>
    <dgm:cxn modelId="{11FF6304-0CA9-2E4B-8435-DC4BDC2A6A8A}" type="presOf" srcId="{340264FB-BB9E-1645-A6F9-2EF23952860E}" destId="{985B2CEA-047A-4142-8B7E-2D43DEC98F0F}" srcOrd="0" destOrd="0" presId="urn:microsoft.com/office/officeart/2005/8/layout/hierarchy6"/>
    <dgm:cxn modelId="{E558322D-CE2C-E046-B6E7-C38A06580909}" srcId="{868D4EBA-7983-0542-8442-5864EA8271B6}" destId="{C9B7DE12-ECF7-6E4A-8B6A-7549DDB94A5E}" srcOrd="1" destOrd="0" parTransId="{340264FB-BB9E-1645-A6F9-2EF23952860E}" sibTransId="{ABC70CE5-0BD3-DE48-AF47-680B68B49716}"/>
    <dgm:cxn modelId="{B8CF2982-0363-BC4A-8F3D-5D23650496F5}" srcId="{C9B7DE12-ECF7-6E4A-8B6A-7549DDB94A5E}" destId="{96E6A950-CE84-2F45-836B-A91184689B8E}" srcOrd="1" destOrd="0" parTransId="{2FD01186-0152-124B-A74C-98FF54C0A1D9}" sibTransId="{9E750485-1F87-E64A-9DE3-887ACD49929F}"/>
    <dgm:cxn modelId="{D440338F-2DC4-0F49-83E9-EF3899793267}" srcId="{C9B7DE12-ECF7-6E4A-8B6A-7549DDB94A5E}" destId="{18809CC6-B01B-5C4E-9C47-85E450841B8A}" srcOrd="0" destOrd="0" parTransId="{05BB0986-0EC6-5142-8CE3-BEEF2F338D7D}" sibTransId="{71B5399C-7100-B946-8882-86D50C29FAD6}"/>
    <dgm:cxn modelId="{9B5C45FA-E57F-A742-9050-2DE1A9DFB068}" type="presOf" srcId="{219414E4-83C4-C84E-99DF-0E05A3263EC9}" destId="{D66FE304-7110-B843-8C12-0E1F9FA59B0B}" srcOrd="0" destOrd="0" presId="urn:microsoft.com/office/officeart/2005/8/layout/hierarchy6"/>
    <dgm:cxn modelId="{FBA52FA7-0CE6-EC4D-B98F-FC14D87AFA16}" type="presOf" srcId="{4B4662B5-9D6C-3B49-97A8-61C107C1DBFA}" destId="{88417CDC-CD28-A741-A23C-7912EEB89175}" srcOrd="0" destOrd="0" presId="urn:microsoft.com/office/officeart/2005/8/layout/hierarchy6"/>
    <dgm:cxn modelId="{B60C4EAD-10F8-6F40-B0D2-E932A9E2A3FB}" type="presOf" srcId="{C9B7DE12-ECF7-6E4A-8B6A-7549DDB94A5E}" destId="{0AA30257-2AF6-BA43-9A4E-0071EE9E00C1}" srcOrd="0" destOrd="0" presId="urn:microsoft.com/office/officeart/2005/8/layout/hierarchy6"/>
    <dgm:cxn modelId="{C5EA2ABB-F926-1946-958E-B30AD2BA6CC9}" type="presOf" srcId="{2FD01186-0152-124B-A74C-98FF54C0A1D9}" destId="{E23F4A78-C8E3-B24C-9F55-678F62F19332}" srcOrd="0" destOrd="0" presId="urn:microsoft.com/office/officeart/2005/8/layout/hierarchy6"/>
    <dgm:cxn modelId="{E9FB7241-8A17-9445-9B61-C1B12F88BC1E}" srcId="{262271B1-6069-D34B-B606-8033FFAE4ED4}" destId="{2D9BF0AC-7277-AF41-AEC2-525C635A5074}" srcOrd="1" destOrd="0" parTransId="{89444EFF-533E-B840-9A71-45B0C378B517}" sibTransId="{1F89415F-61A1-A24B-911D-DB57E819AF1C}"/>
    <dgm:cxn modelId="{1CE709F1-1F60-BF4A-AE20-71CA1BBD78AE}" type="presParOf" srcId="{68705CBF-7EE7-F642-AF69-8027DE548D8A}" destId="{3428301E-87F8-074C-8791-7FB6A8F722D3}" srcOrd="0" destOrd="0" presId="urn:microsoft.com/office/officeart/2005/8/layout/hierarchy6"/>
    <dgm:cxn modelId="{04E33409-0EE6-BA40-A55B-0E9E3E416E9C}" type="presParOf" srcId="{3428301E-87F8-074C-8791-7FB6A8F722D3}" destId="{FAEC4EAF-B353-E942-960C-42922B530680}" srcOrd="0" destOrd="0" presId="urn:microsoft.com/office/officeart/2005/8/layout/hierarchy6"/>
    <dgm:cxn modelId="{598F1BF9-ACDA-DD42-9EAE-44915C2435B8}" type="presParOf" srcId="{FAEC4EAF-B353-E942-960C-42922B530680}" destId="{4212AE23-8306-0E46-8BE3-F86DB5F19342}" srcOrd="0" destOrd="0" presId="urn:microsoft.com/office/officeart/2005/8/layout/hierarchy6"/>
    <dgm:cxn modelId="{8BFC394C-7EE5-1948-AF8E-EA404163DA39}" type="presParOf" srcId="{4212AE23-8306-0E46-8BE3-F86DB5F19342}" destId="{6D1DBE8E-C36A-4146-B811-6E11247B4AAF}" srcOrd="0" destOrd="0" presId="urn:microsoft.com/office/officeart/2005/8/layout/hierarchy6"/>
    <dgm:cxn modelId="{DAE77087-61FA-1E4B-BFFD-4D3760BD1C5F}" type="presParOf" srcId="{4212AE23-8306-0E46-8BE3-F86DB5F19342}" destId="{C87859A9-F895-F643-84DD-45EDC105FFE3}" srcOrd="1" destOrd="0" presId="urn:microsoft.com/office/officeart/2005/8/layout/hierarchy6"/>
    <dgm:cxn modelId="{FE9AF456-5885-B84E-B306-B176FFDCDFFD}" type="presParOf" srcId="{C87859A9-F895-F643-84DD-45EDC105FFE3}" destId="{9FDD93E1-3238-6D42-A76D-354AA3ABCC10}" srcOrd="0" destOrd="0" presId="urn:microsoft.com/office/officeart/2005/8/layout/hierarchy6"/>
    <dgm:cxn modelId="{0B16D651-9A4B-B344-83D0-F9030416C607}" type="presParOf" srcId="{C87859A9-F895-F643-84DD-45EDC105FFE3}" destId="{55641F0E-0B36-D04A-AA8F-9BEF50862482}" srcOrd="1" destOrd="0" presId="urn:microsoft.com/office/officeart/2005/8/layout/hierarchy6"/>
    <dgm:cxn modelId="{2B46E2D8-90CA-3248-950D-FDF420F110AD}" type="presParOf" srcId="{55641F0E-0B36-D04A-AA8F-9BEF50862482}" destId="{B855EA46-8147-5142-AC46-6EBA2F9E6406}" srcOrd="0" destOrd="0" presId="urn:microsoft.com/office/officeart/2005/8/layout/hierarchy6"/>
    <dgm:cxn modelId="{39B11977-1A3C-994C-8044-31FD03EF0654}" type="presParOf" srcId="{55641F0E-0B36-D04A-AA8F-9BEF50862482}" destId="{2DB02E47-D9EA-4047-AD28-6B9B3B81CBAA}" srcOrd="1" destOrd="0" presId="urn:microsoft.com/office/officeart/2005/8/layout/hierarchy6"/>
    <dgm:cxn modelId="{EF07AE59-0B7A-E946-9680-200954DA8953}" type="presParOf" srcId="{2DB02E47-D9EA-4047-AD28-6B9B3B81CBAA}" destId="{88417CDC-CD28-A741-A23C-7912EEB89175}" srcOrd="0" destOrd="0" presId="urn:microsoft.com/office/officeart/2005/8/layout/hierarchy6"/>
    <dgm:cxn modelId="{533721C4-3B66-8447-AF77-3F7EA1A38FC6}" type="presParOf" srcId="{2DB02E47-D9EA-4047-AD28-6B9B3B81CBAA}" destId="{880A7A15-DA39-2E40-A326-662117D7AE62}" srcOrd="1" destOrd="0" presId="urn:microsoft.com/office/officeart/2005/8/layout/hierarchy6"/>
    <dgm:cxn modelId="{5EEE837B-C2D2-B343-AC1D-BFE3E50220BA}" type="presParOf" srcId="{880A7A15-DA39-2E40-A326-662117D7AE62}" destId="{D66FE304-7110-B843-8C12-0E1F9FA59B0B}" srcOrd="0" destOrd="0" presId="urn:microsoft.com/office/officeart/2005/8/layout/hierarchy6"/>
    <dgm:cxn modelId="{9F8DF502-C8C3-AB4A-8FD5-506B26E29CD3}" type="presParOf" srcId="{880A7A15-DA39-2E40-A326-662117D7AE62}" destId="{4B662112-48EA-8D4E-B22B-6299185FCA1A}" srcOrd="1" destOrd="0" presId="urn:microsoft.com/office/officeart/2005/8/layout/hierarchy6"/>
    <dgm:cxn modelId="{CF3BBA8B-418A-1447-82BE-2ACFF7C6BF3E}" type="presParOf" srcId="{2DB02E47-D9EA-4047-AD28-6B9B3B81CBAA}" destId="{3DF17C60-4C23-E645-8BF0-58A0A0BE72CF}" srcOrd="2" destOrd="0" presId="urn:microsoft.com/office/officeart/2005/8/layout/hierarchy6"/>
    <dgm:cxn modelId="{9202C3B7-404E-274D-8E69-6ED6018CA81A}" type="presParOf" srcId="{2DB02E47-D9EA-4047-AD28-6B9B3B81CBAA}" destId="{85C336D7-0D3D-E74E-A398-B4CE71127D5E}" srcOrd="3" destOrd="0" presId="urn:microsoft.com/office/officeart/2005/8/layout/hierarchy6"/>
    <dgm:cxn modelId="{89809F3B-D0C9-9D44-A4AA-9289AC711AB3}" type="presParOf" srcId="{85C336D7-0D3D-E74E-A398-B4CE71127D5E}" destId="{A3874D90-AE46-F942-A720-2506C7E4726C}" srcOrd="0" destOrd="0" presId="urn:microsoft.com/office/officeart/2005/8/layout/hierarchy6"/>
    <dgm:cxn modelId="{82BB100F-ECFE-024C-9FDF-7DB251D5014D}" type="presParOf" srcId="{85C336D7-0D3D-E74E-A398-B4CE71127D5E}" destId="{AF51A96E-E232-354C-B523-7CF2AFC843E6}" srcOrd="1" destOrd="0" presId="urn:microsoft.com/office/officeart/2005/8/layout/hierarchy6"/>
    <dgm:cxn modelId="{B4EE3C13-4741-8044-989E-625ED35754EF}" type="presParOf" srcId="{C87859A9-F895-F643-84DD-45EDC105FFE3}" destId="{985B2CEA-047A-4142-8B7E-2D43DEC98F0F}" srcOrd="2" destOrd="0" presId="urn:microsoft.com/office/officeart/2005/8/layout/hierarchy6"/>
    <dgm:cxn modelId="{E65F16F0-B7A1-F540-8F79-C53079741EB9}" type="presParOf" srcId="{C87859A9-F895-F643-84DD-45EDC105FFE3}" destId="{387502CD-3360-3540-91BC-97168752C224}" srcOrd="3" destOrd="0" presId="urn:microsoft.com/office/officeart/2005/8/layout/hierarchy6"/>
    <dgm:cxn modelId="{AB188C33-5AE4-F04F-A867-C40C29D8F569}" type="presParOf" srcId="{387502CD-3360-3540-91BC-97168752C224}" destId="{0AA30257-2AF6-BA43-9A4E-0071EE9E00C1}" srcOrd="0" destOrd="0" presId="urn:microsoft.com/office/officeart/2005/8/layout/hierarchy6"/>
    <dgm:cxn modelId="{C45CAD9F-EB8B-3E4A-95EB-2C78A06246AA}" type="presParOf" srcId="{387502CD-3360-3540-91BC-97168752C224}" destId="{83116AFA-C02C-074C-BB33-C2D1CF4D53E2}" srcOrd="1" destOrd="0" presId="urn:microsoft.com/office/officeart/2005/8/layout/hierarchy6"/>
    <dgm:cxn modelId="{5CE3ADAD-14BE-2742-94A9-9588E73BF6C6}" type="presParOf" srcId="{83116AFA-C02C-074C-BB33-C2D1CF4D53E2}" destId="{E1FF40C1-E01D-A64C-A1F5-9CF8DC4E1143}" srcOrd="0" destOrd="0" presId="urn:microsoft.com/office/officeart/2005/8/layout/hierarchy6"/>
    <dgm:cxn modelId="{B719A689-06FA-5641-8F0D-0150D0063DEF}" type="presParOf" srcId="{83116AFA-C02C-074C-BB33-C2D1CF4D53E2}" destId="{C4C6D649-7732-C243-9293-D5343E8C4B5B}" srcOrd="1" destOrd="0" presId="urn:microsoft.com/office/officeart/2005/8/layout/hierarchy6"/>
    <dgm:cxn modelId="{0892C69B-31BA-AF4A-B03A-1BB5C340FA79}" type="presParOf" srcId="{C4C6D649-7732-C243-9293-D5343E8C4B5B}" destId="{949F6C37-5DE6-BB4C-8074-CCDC6473D1C8}" srcOrd="0" destOrd="0" presId="urn:microsoft.com/office/officeart/2005/8/layout/hierarchy6"/>
    <dgm:cxn modelId="{63E02D5C-AB40-BE48-9D76-1A96B954EE2D}" type="presParOf" srcId="{C4C6D649-7732-C243-9293-D5343E8C4B5B}" destId="{0D805EBB-1862-F741-A4B0-923F5C100592}" srcOrd="1" destOrd="0" presId="urn:microsoft.com/office/officeart/2005/8/layout/hierarchy6"/>
    <dgm:cxn modelId="{8CC3FFD3-33C2-6540-B67D-EAC7A6380FAB}" type="presParOf" srcId="{83116AFA-C02C-074C-BB33-C2D1CF4D53E2}" destId="{E23F4A78-C8E3-B24C-9F55-678F62F19332}" srcOrd="2" destOrd="0" presId="urn:microsoft.com/office/officeart/2005/8/layout/hierarchy6"/>
    <dgm:cxn modelId="{305EC8C4-E227-6A46-8C83-2A097309AF68}" type="presParOf" srcId="{83116AFA-C02C-074C-BB33-C2D1CF4D53E2}" destId="{CA26B603-6229-0A4C-B237-D042E1E96F84}" srcOrd="3" destOrd="0" presId="urn:microsoft.com/office/officeart/2005/8/layout/hierarchy6"/>
    <dgm:cxn modelId="{9D598D48-8FB7-CD48-913E-22ED9FE169E1}" type="presParOf" srcId="{CA26B603-6229-0A4C-B237-D042E1E96F84}" destId="{601F5167-06C6-9E48-9ED0-D9E776CCE2E7}" srcOrd="0" destOrd="0" presId="urn:microsoft.com/office/officeart/2005/8/layout/hierarchy6"/>
    <dgm:cxn modelId="{5F99026E-B8FD-7A4A-953C-6E832E9AD828}" type="presParOf" srcId="{CA26B603-6229-0A4C-B237-D042E1E96F84}" destId="{83B5E75A-8F08-A047-AD76-9DC3EEC4A1EB}" srcOrd="1" destOrd="0" presId="urn:microsoft.com/office/officeart/2005/8/layout/hierarchy6"/>
    <dgm:cxn modelId="{8E34FCD7-3433-2A4E-A644-3311C2D60BBB}" type="presParOf" srcId="{68705CBF-7EE7-F642-AF69-8027DE548D8A}" destId="{AAEE9B60-EF1A-A74E-AEF3-7ADAB1531AF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1540F5-D4F0-4441-B0DE-2A0487362EBC}" type="doc">
      <dgm:prSet loTypeId="urn:microsoft.com/office/officeart/2005/8/layout/hierarchy6" loCatId="hierarchy" qsTypeId="urn:microsoft.com/office/officeart/2005/8/quickstyle/simple4" qsCatId="simple" csTypeId="urn:microsoft.com/office/officeart/2005/8/colors/colorful2" csCatId="colorful" phldr="1"/>
      <dgm:spPr/>
      <dgm:t>
        <a:bodyPr/>
        <a:lstStyle/>
        <a:p>
          <a:endParaRPr lang="en-US"/>
        </a:p>
      </dgm:t>
    </dgm:pt>
    <dgm:pt modelId="{868D4EBA-7983-0542-8442-5864EA8271B6}">
      <dgm:prSet phldrT="[Text]"/>
      <dgm:spPr/>
      <dgm:t>
        <a:bodyPr/>
        <a:lstStyle/>
        <a:p>
          <a:r>
            <a:rPr lang="en-US" smtClean="0">
              <a:solidFill>
                <a:srgbClr val="FF0000"/>
              </a:solidFill>
            </a:rPr>
            <a:t>Human </a:t>
          </a:r>
        </a:p>
        <a:p>
          <a:r>
            <a:rPr lang="en-US" smtClean="0">
              <a:solidFill>
                <a:srgbClr val="FF0000"/>
              </a:solidFill>
            </a:rPr>
            <a:t>Trafficking</a:t>
          </a:r>
          <a:endParaRPr lang="en-US" dirty="0">
            <a:solidFill>
              <a:srgbClr val="FF0000"/>
            </a:solidFill>
          </a:endParaRPr>
        </a:p>
      </dgm:t>
    </dgm:pt>
    <dgm:pt modelId="{99382A1F-43B0-4C49-914F-A7AB83D95154}" type="parTrans" cxnId="{252CD485-9B80-5748-894F-9F166133443F}">
      <dgm:prSet/>
      <dgm:spPr/>
      <dgm:t>
        <a:bodyPr/>
        <a:lstStyle/>
        <a:p>
          <a:endParaRPr lang="en-US"/>
        </a:p>
      </dgm:t>
    </dgm:pt>
    <dgm:pt modelId="{242C1FC1-2BAB-3740-AE90-D75B6E1B23A9}" type="sibTrans" cxnId="{252CD485-9B80-5748-894F-9F166133443F}">
      <dgm:prSet/>
      <dgm:spPr/>
      <dgm:t>
        <a:bodyPr/>
        <a:lstStyle/>
        <a:p>
          <a:endParaRPr lang="en-US"/>
        </a:p>
      </dgm:t>
    </dgm:pt>
    <dgm:pt modelId="{262271B1-6069-D34B-B606-8033FFAE4ED4}">
      <dgm:prSet phldrT="[Text]"/>
      <dgm:spPr/>
      <dgm:t>
        <a:bodyPr/>
        <a:lstStyle/>
        <a:p>
          <a:r>
            <a:rPr lang="en-US" smtClean="0">
              <a:solidFill>
                <a:srgbClr val="FF0000"/>
              </a:solidFill>
            </a:rPr>
            <a:t>International</a:t>
          </a:r>
        </a:p>
        <a:p>
          <a:r>
            <a:rPr lang="en-US" smtClean="0">
              <a:solidFill>
                <a:srgbClr val="FF0000"/>
              </a:solidFill>
            </a:rPr>
            <a:t>Victims</a:t>
          </a:r>
          <a:endParaRPr lang="en-US" dirty="0">
            <a:solidFill>
              <a:srgbClr val="FF0000"/>
            </a:solidFill>
          </a:endParaRPr>
        </a:p>
      </dgm:t>
    </dgm:pt>
    <dgm:pt modelId="{8F2FF499-0224-9C43-BFFE-E11588DDA49E}" type="parTrans" cxnId="{31367C10-032D-7E4C-8CE6-166D52465851}">
      <dgm:prSet/>
      <dgm:spPr/>
      <dgm:t>
        <a:bodyPr/>
        <a:lstStyle/>
        <a:p>
          <a:endParaRPr lang="en-US"/>
        </a:p>
      </dgm:t>
    </dgm:pt>
    <dgm:pt modelId="{05CCCD8D-561A-174F-A4FE-871A281B8F18}" type="sibTrans" cxnId="{31367C10-032D-7E4C-8CE6-166D52465851}">
      <dgm:prSet/>
      <dgm:spPr/>
      <dgm:t>
        <a:bodyPr/>
        <a:lstStyle/>
        <a:p>
          <a:endParaRPr lang="en-US"/>
        </a:p>
      </dgm:t>
    </dgm:pt>
    <dgm:pt modelId="{C9B7DE12-ECF7-6E4A-8B6A-7549DDB94A5E}">
      <dgm:prSet phldrT="[Text]"/>
      <dgm:spPr/>
      <dgm:t>
        <a:bodyPr/>
        <a:lstStyle/>
        <a:p>
          <a:r>
            <a:rPr lang="en-US" dirty="0" smtClean="0">
              <a:solidFill>
                <a:srgbClr val="FF0000"/>
              </a:solidFill>
            </a:rPr>
            <a:t>Domestic</a:t>
          </a:r>
        </a:p>
        <a:p>
          <a:r>
            <a:rPr lang="en-US" dirty="0" smtClean="0">
              <a:solidFill>
                <a:srgbClr val="FF0000"/>
              </a:solidFill>
            </a:rPr>
            <a:t>Victims</a:t>
          </a:r>
          <a:endParaRPr lang="en-US" dirty="0">
            <a:solidFill>
              <a:srgbClr val="FF0000"/>
            </a:solidFill>
          </a:endParaRPr>
        </a:p>
      </dgm:t>
    </dgm:pt>
    <dgm:pt modelId="{340264FB-BB9E-1645-A6F9-2EF23952860E}" type="parTrans" cxnId="{E558322D-CE2C-E046-B6E7-C38A06580909}">
      <dgm:prSet/>
      <dgm:spPr/>
      <dgm:t>
        <a:bodyPr/>
        <a:lstStyle/>
        <a:p>
          <a:endParaRPr lang="en-US"/>
        </a:p>
      </dgm:t>
    </dgm:pt>
    <dgm:pt modelId="{ABC70CE5-0BD3-DE48-AF47-680B68B49716}" type="sibTrans" cxnId="{E558322D-CE2C-E046-B6E7-C38A06580909}">
      <dgm:prSet/>
      <dgm:spPr/>
      <dgm:t>
        <a:bodyPr/>
        <a:lstStyle/>
        <a:p>
          <a:endParaRPr lang="en-US"/>
        </a:p>
      </dgm:t>
    </dgm:pt>
    <dgm:pt modelId="{219414E4-83C4-C84E-99DF-0E05A3263EC9}">
      <dgm:prSet phldrT="[Text]"/>
      <dgm:spPr/>
      <dgm:t>
        <a:bodyPr/>
        <a:lstStyle/>
        <a:p>
          <a:r>
            <a:rPr lang="en-US" smtClean="0">
              <a:solidFill>
                <a:srgbClr val="FF0000"/>
              </a:solidFill>
            </a:rPr>
            <a:t>Sex Trafficking</a:t>
          </a:r>
          <a:endParaRPr lang="en-US" dirty="0">
            <a:solidFill>
              <a:srgbClr val="FF0000"/>
            </a:solidFill>
          </a:endParaRPr>
        </a:p>
      </dgm:t>
    </dgm:pt>
    <dgm:pt modelId="{4B4662B5-9D6C-3B49-97A8-61C107C1DBFA}" type="parTrans" cxnId="{9A7DBD67-A406-BA43-BAED-CD9C79287274}">
      <dgm:prSet/>
      <dgm:spPr/>
      <dgm:t>
        <a:bodyPr/>
        <a:lstStyle/>
        <a:p>
          <a:endParaRPr lang="en-US"/>
        </a:p>
      </dgm:t>
    </dgm:pt>
    <dgm:pt modelId="{29910B40-2331-C649-838D-EB9F0F43ACBA}" type="sibTrans" cxnId="{9A7DBD67-A406-BA43-BAED-CD9C79287274}">
      <dgm:prSet/>
      <dgm:spPr/>
      <dgm:t>
        <a:bodyPr/>
        <a:lstStyle/>
        <a:p>
          <a:endParaRPr lang="en-US"/>
        </a:p>
      </dgm:t>
    </dgm:pt>
    <dgm:pt modelId="{2D9BF0AC-7277-AF41-AEC2-525C635A5074}">
      <dgm:prSet phldrT="[Text]"/>
      <dgm:spPr/>
      <dgm:t>
        <a:bodyPr/>
        <a:lstStyle/>
        <a:p>
          <a:r>
            <a:rPr lang="en-US" smtClean="0">
              <a:solidFill>
                <a:srgbClr val="FF0000"/>
              </a:solidFill>
            </a:rPr>
            <a:t>Labor Trafficking</a:t>
          </a:r>
          <a:endParaRPr lang="en-US" dirty="0">
            <a:solidFill>
              <a:srgbClr val="FF0000"/>
            </a:solidFill>
          </a:endParaRPr>
        </a:p>
      </dgm:t>
    </dgm:pt>
    <dgm:pt modelId="{89444EFF-533E-B840-9A71-45B0C378B517}" type="parTrans" cxnId="{E9FB7241-8A17-9445-9B61-C1B12F88BC1E}">
      <dgm:prSet/>
      <dgm:spPr/>
      <dgm:t>
        <a:bodyPr/>
        <a:lstStyle/>
        <a:p>
          <a:endParaRPr lang="en-US"/>
        </a:p>
      </dgm:t>
    </dgm:pt>
    <dgm:pt modelId="{1F89415F-61A1-A24B-911D-DB57E819AF1C}" type="sibTrans" cxnId="{E9FB7241-8A17-9445-9B61-C1B12F88BC1E}">
      <dgm:prSet/>
      <dgm:spPr/>
      <dgm:t>
        <a:bodyPr/>
        <a:lstStyle/>
        <a:p>
          <a:endParaRPr lang="en-US"/>
        </a:p>
      </dgm:t>
    </dgm:pt>
    <dgm:pt modelId="{18809CC6-B01B-5C4E-9C47-85E450841B8A}">
      <dgm:prSet phldrT="[Text]"/>
      <dgm:spPr/>
      <dgm:t>
        <a:bodyPr/>
        <a:lstStyle/>
        <a:p>
          <a:r>
            <a:rPr lang="en-US" b="1" u="sng" dirty="0" smtClean="0">
              <a:solidFill>
                <a:srgbClr val="FF0000"/>
              </a:solidFill>
            </a:rPr>
            <a:t>Sex Trafficking</a:t>
          </a:r>
          <a:endParaRPr lang="en-US" b="1" u="sng" dirty="0">
            <a:solidFill>
              <a:srgbClr val="FF0000"/>
            </a:solidFill>
          </a:endParaRPr>
        </a:p>
      </dgm:t>
    </dgm:pt>
    <dgm:pt modelId="{05BB0986-0EC6-5142-8CE3-BEEF2F338D7D}" type="parTrans" cxnId="{D440338F-2DC4-0F49-83E9-EF3899793267}">
      <dgm:prSet/>
      <dgm:spPr/>
      <dgm:t>
        <a:bodyPr/>
        <a:lstStyle/>
        <a:p>
          <a:endParaRPr lang="en-US"/>
        </a:p>
      </dgm:t>
    </dgm:pt>
    <dgm:pt modelId="{71B5399C-7100-B946-8882-86D50C29FAD6}" type="sibTrans" cxnId="{D440338F-2DC4-0F49-83E9-EF3899793267}">
      <dgm:prSet/>
      <dgm:spPr/>
      <dgm:t>
        <a:bodyPr/>
        <a:lstStyle/>
        <a:p>
          <a:endParaRPr lang="en-US"/>
        </a:p>
      </dgm:t>
    </dgm:pt>
    <dgm:pt modelId="{96E6A950-CE84-2F45-836B-A91184689B8E}">
      <dgm:prSet phldrT="[Text]"/>
      <dgm:spPr/>
      <dgm:t>
        <a:bodyPr/>
        <a:lstStyle/>
        <a:p>
          <a:r>
            <a:rPr lang="en-US" dirty="0" smtClean="0">
              <a:solidFill>
                <a:srgbClr val="FF0000"/>
              </a:solidFill>
            </a:rPr>
            <a:t>Labor Trafficking</a:t>
          </a:r>
          <a:endParaRPr lang="en-US" dirty="0">
            <a:solidFill>
              <a:srgbClr val="FF0000"/>
            </a:solidFill>
          </a:endParaRPr>
        </a:p>
      </dgm:t>
    </dgm:pt>
    <dgm:pt modelId="{2FD01186-0152-124B-A74C-98FF54C0A1D9}" type="parTrans" cxnId="{B8CF2982-0363-BC4A-8F3D-5D23650496F5}">
      <dgm:prSet/>
      <dgm:spPr/>
      <dgm:t>
        <a:bodyPr/>
        <a:lstStyle/>
        <a:p>
          <a:endParaRPr lang="en-US"/>
        </a:p>
      </dgm:t>
    </dgm:pt>
    <dgm:pt modelId="{9E750485-1F87-E64A-9DE3-887ACD49929F}" type="sibTrans" cxnId="{B8CF2982-0363-BC4A-8F3D-5D23650496F5}">
      <dgm:prSet/>
      <dgm:spPr/>
      <dgm:t>
        <a:bodyPr/>
        <a:lstStyle/>
        <a:p>
          <a:endParaRPr lang="en-US"/>
        </a:p>
      </dgm:t>
    </dgm:pt>
    <dgm:pt modelId="{68705CBF-7EE7-F642-AF69-8027DE548D8A}" type="pres">
      <dgm:prSet presAssocID="{301540F5-D4F0-4441-B0DE-2A0487362EBC}" presName="mainComposite" presStyleCnt="0">
        <dgm:presLayoutVars>
          <dgm:chPref val="1"/>
          <dgm:dir/>
          <dgm:animOne val="branch"/>
          <dgm:animLvl val="lvl"/>
          <dgm:resizeHandles val="exact"/>
        </dgm:presLayoutVars>
      </dgm:prSet>
      <dgm:spPr/>
      <dgm:t>
        <a:bodyPr/>
        <a:lstStyle/>
        <a:p>
          <a:endParaRPr lang="en-US"/>
        </a:p>
      </dgm:t>
    </dgm:pt>
    <dgm:pt modelId="{3428301E-87F8-074C-8791-7FB6A8F722D3}" type="pres">
      <dgm:prSet presAssocID="{301540F5-D4F0-4441-B0DE-2A0487362EBC}" presName="hierFlow" presStyleCnt="0"/>
      <dgm:spPr/>
      <dgm:t>
        <a:bodyPr/>
        <a:lstStyle/>
        <a:p>
          <a:endParaRPr lang="en-US"/>
        </a:p>
      </dgm:t>
    </dgm:pt>
    <dgm:pt modelId="{FAEC4EAF-B353-E942-960C-42922B530680}" type="pres">
      <dgm:prSet presAssocID="{301540F5-D4F0-4441-B0DE-2A0487362EBC}" presName="hierChild1" presStyleCnt="0">
        <dgm:presLayoutVars>
          <dgm:chPref val="1"/>
          <dgm:animOne val="branch"/>
          <dgm:animLvl val="lvl"/>
        </dgm:presLayoutVars>
      </dgm:prSet>
      <dgm:spPr/>
      <dgm:t>
        <a:bodyPr/>
        <a:lstStyle/>
        <a:p>
          <a:endParaRPr lang="en-US"/>
        </a:p>
      </dgm:t>
    </dgm:pt>
    <dgm:pt modelId="{4212AE23-8306-0E46-8BE3-F86DB5F19342}" type="pres">
      <dgm:prSet presAssocID="{868D4EBA-7983-0542-8442-5864EA8271B6}" presName="Name14" presStyleCnt="0"/>
      <dgm:spPr/>
      <dgm:t>
        <a:bodyPr/>
        <a:lstStyle/>
        <a:p>
          <a:endParaRPr lang="en-US"/>
        </a:p>
      </dgm:t>
    </dgm:pt>
    <dgm:pt modelId="{6D1DBE8E-C36A-4146-B811-6E11247B4AAF}" type="pres">
      <dgm:prSet presAssocID="{868D4EBA-7983-0542-8442-5864EA8271B6}" presName="level1Shape" presStyleLbl="node0" presStyleIdx="0" presStyleCnt="1">
        <dgm:presLayoutVars>
          <dgm:chPref val="3"/>
        </dgm:presLayoutVars>
      </dgm:prSet>
      <dgm:spPr/>
      <dgm:t>
        <a:bodyPr/>
        <a:lstStyle/>
        <a:p>
          <a:endParaRPr lang="en-US"/>
        </a:p>
      </dgm:t>
    </dgm:pt>
    <dgm:pt modelId="{C87859A9-F895-F643-84DD-45EDC105FFE3}" type="pres">
      <dgm:prSet presAssocID="{868D4EBA-7983-0542-8442-5864EA8271B6}" presName="hierChild2" presStyleCnt="0"/>
      <dgm:spPr/>
      <dgm:t>
        <a:bodyPr/>
        <a:lstStyle/>
        <a:p>
          <a:endParaRPr lang="en-US"/>
        </a:p>
      </dgm:t>
    </dgm:pt>
    <dgm:pt modelId="{9FDD93E1-3238-6D42-A76D-354AA3ABCC10}" type="pres">
      <dgm:prSet presAssocID="{8F2FF499-0224-9C43-BFFE-E11588DDA49E}" presName="Name19" presStyleLbl="parChTrans1D2" presStyleIdx="0" presStyleCnt="2"/>
      <dgm:spPr/>
      <dgm:t>
        <a:bodyPr/>
        <a:lstStyle/>
        <a:p>
          <a:endParaRPr lang="en-US"/>
        </a:p>
      </dgm:t>
    </dgm:pt>
    <dgm:pt modelId="{55641F0E-0B36-D04A-AA8F-9BEF50862482}" type="pres">
      <dgm:prSet presAssocID="{262271B1-6069-D34B-B606-8033FFAE4ED4}" presName="Name21" presStyleCnt="0"/>
      <dgm:spPr/>
      <dgm:t>
        <a:bodyPr/>
        <a:lstStyle/>
        <a:p>
          <a:endParaRPr lang="en-US"/>
        </a:p>
      </dgm:t>
    </dgm:pt>
    <dgm:pt modelId="{B855EA46-8147-5142-AC46-6EBA2F9E6406}" type="pres">
      <dgm:prSet presAssocID="{262271B1-6069-D34B-B606-8033FFAE4ED4}" presName="level2Shape" presStyleLbl="node2" presStyleIdx="0" presStyleCnt="2"/>
      <dgm:spPr/>
      <dgm:t>
        <a:bodyPr/>
        <a:lstStyle/>
        <a:p>
          <a:endParaRPr lang="en-US"/>
        </a:p>
      </dgm:t>
    </dgm:pt>
    <dgm:pt modelId="{2DB02E47-D9EA-4047-AD28-6B9B3B81CBAA}" type="pres">
      <dgm:prSet presAssocID="{262271B1-6069-D34B-B606-8033FFAE4ED4}" presName="hierChild3" presStyleCnt="0"/>
      <dgm:spPr/>
      <dgm:t>
        <a:bodyPr/>
        <a:lstStyle/>
        <a:p>
          <a:endParaRPr lang="en-US"/>
        </a:p>
      </dgm:t>
    </dgm:pt>
    <dgm:pt modelId="{88417CDC-CD28-A741-A23C-7912EEB89175}" type="pres">
      <dgm:prSet presAssocID="{4B4662B5-9D6C-3B49-97A8-61C107C1DBFA}" presName="Name19" presStyleLbl="parChTrans1D3" presStyleIdx="0" presStyleCnt="4"/>
      <dgm:spPr/>
      <dgm:t>
        <a:bodyPr/>
        <a:lstStyle/>
        <a:p>
          <a:endParaRPr lang="en-US"/>
        </a:p>
      </dgm:t>
    </dgm:pt>
    <dgm:pt modelId="{880A7A15-DA39-2E40-A326-662117D7AE62}" type="pres">
      <dgm:prSet presAssocID="{219414E4-83C4-C84E-99DF-0E05A3263EC9}" presName="Name21" presStyleCnt="0"/>
      <dgm:spPr/>
      <dgm:t>
        <a:bodyPr/>
        <a:lstStyle/>
        <a:p>
          <a:endParaRPr lang="en-US"/>
        </a:p>
      </dgm:t>
    </dgm:pt>
    <dgm:pt modelId="{D66FE304-7110-B843-8C12-0E1F9FA59B0B}" type="pres">
      <dgm:prSet presAssocID="{219414E4-83C4-C84E-99DF-0E05A3263EC9}" presName="level2Shape" presStyleLbl="node3" presStyleIdx="0" presStyleCnt="4"/>
      <dgm:spPr/>
      <dgm:t>
        <a:bodyPr/>
        <a:lstStyle/>
        <a:p>
          <a:endParaRPr lang="en-US"/>
        </a:p>
      </dgm:t>
    </dgm:pt>
    <dgm:pt modelId="{4B662112-48EA-8D4E-B22B-6299185FCA1A}" type="pres">
      <dgm:prSet presAssocID="{219414E4-83C4-C84E-99DF-0E05A3263EC9}" presName="hierChild3" presStyleCnt="0"/>
      <dgm:spPr/>
      <dgm:t>
        <a:bodyPr/>
        <a:lstStyle/>
        <a:p>
          <a:endParaRPr lang="en-US"/>
        </a:p>
      </dgm:t>
    </dgm:pt>
    <dgm:pt modelId="{3DF17C60-4C23-E645-8BF0-58A0A0BE72CF}" type="pres">
      <dgm:prSet presAssocID="{89444EFF-533E-B840-9A71-45B0C378B517}" presName="Name19" presStyleLbl="parChTrans1D3" presStyleIdx="1" presStyleCnt="4"/>
      <dgm:spPr/>
      <dgm:t>
        <a:bodyPr/>
        <a:lstStyle/>
        <a:p>
          <a:endParaRPr lang="en-US"/>
        </a:p>
      </dgm:t>
    </dgm:pt>
    <dgm:pt modelId="{85C336D7-0D3D-E74E-A398-B4CE71127D5E}" type="pres">
      <dgm:prSet presAssocID="{2D9BF0AC-7277-AF41-AEC2-525C635A5074}" presName="Name21" presStyleCnt="0"/>
      <dgm:spPr/>
      <dgm:t>
        <a:bodyPr/>
        <a:lstStyle/>
        <a:p>
          <a:endParaRPr lang="en-US"/>
        </a:p>
      </dgm:t>
    </dgm:pt>
    <dgm:pt modelId="{A3874D90-AE46-F942-A720-2506C7E4726C}" type="pres">
      <dgm:prSet presAssocID="{2D9BF0AC-7277-AF41-AEC2-525C635A5074}" presName="level2Shape" presStyleLbl="node3" presStyleIdx="1" presStyleCnt="4"/>
      <dgm:spPr/>
      <dgm:t>
        <a:bodyPr/>
        <a:lstStyle/>
        <a:p>
          <a:endParaRPr lang="en-US"/>
        </a:p>
      </dgm:t>
    </dgm:pt>
    <dgm:pt modelId="{AF51A96E-E232-354C-B523-7CF2AFC843E6}" type="pres">
      <dgm:prSet presAssocID="{2D9BF0AC-7277-AF41-AEC2-525C635A5074}" presName="hierChild3" presStyleCnt="0"/>
      <dgm:spPr/>
      <dgm:t>
        <a:bodyPr/>
        <a:lstStyle/>
        <a:p>
          <a:endParaRPr lang="en-US"/>
        </a:p>
      </dgm:t>
    </dgm:pt>
    <dgm:pt modelId="{985B2CEA-047A-4142-8B7E-2D43DEC98F0F}" type="pres">
      <dgm:prSet presAssocID="{340264FB-BB9E-1645-A6F9-2EF23952860E}" presName="Name19" presStyleLbl="parChTrans1D2" presStyleIdx="1" presStyleCnt="2"/>
      <dgm:spPr/>
      <dgm:t>
        <a:bodyPr/>
        <a:lstStyle/>
        <a:p>
          <a:endParaRPr lang="en-US"/>
        </a:p>
      </dgm:t>
    </dgm:pt>
    <dgm:pt modelId="{387502CD-3360-3540-91BC-97168752C224}" type="pres">
      <dgm:prSet presAssocID="{C9B7DE12-ECF7-6E4A-8B6A-7549DDB94A5E}" presName="Name21" presStyleCnt="0"/>
      <dgm:spPr/>
      <dgm:t>
        <a:bodyPr/>
        <a:lstStyle/>
        <a:p>
          <a:endParaRPr lang="en-US"/>
        </a:p>
      </dgm:t>
    </dgm:pt>
    <dgm:pt modelId="{0AA30257-2AF6-BA43-9A4E-0071EE9E00C1}" type="pres">
      <dgm:prSet presAssocID="{C9B7DE12-ECF7-6E4A-8B6A-7549DDB94A5E}" presName="level2Shape" presStyleLbl="node2" presStyleIdx="1" presStyleCnt="2"/>
      <dgm:spPr/>
      <dgm:t>
        <a:bodyPr/>
        <a:lstStyle/>
        <a:p>
          <a:endParaRPr lang="en-US"/>
        </a:p>
      </dgm:t>
    </dgm:pt>
    <dgm:pt modelId="{83116AFA-C02C-074C-BB33-C2D1CF4D53E2}" type="pres">
      <dgm:prSet presAssocID="{C9B7DE12-ECF7-6E4A-8B6A-7549DDB94A5E}" presName="hierChild3" presStyleCnt="0"/>
      <dgm:spPr/>
      <dgm:t>
        <a:bodyPr/>
        <a:lstStyle/>
        <a:p>
          <a:endParaRPr lang="en-US"/>
        </a:p>
      </dgm:t>
    </dgm:pt>
    <dgm:pt modelId="{E1FF40C1-E01D-A64C-A1F5-9CF8DC4E1143}" type="pres">
      <dgm:prSet presAssocID="{05BB0986-0EC6-5142-8CE3-BEEF2F338D7D}" presName="Name19" presStyleLbl="parChTrans1D3" presStyleIdx="2" presStyleCnt="4"/>
      <dgm:spPr/>
      <dgm:t>
        <a:bodyPr/>
        <a:lstStyle/>
        <a:p>
          <a:endParaRPr lang="en-US"/>
        </a:p>
      </dgm:t>
    </dgm:pt>
    <dgm:pt modelId="{C4C6D649-7732-C243-9293-D5343E8C4B5B}" type="pres">
      <dgm:prSet presAssocID="{18809CC6-B01B-5C4E-9C47-85E450841B8A}" presName="Name21" presStyleCnt="0"/>
      <dgm:spPr/>
      <dgm:t>
        <a:bodyPr/>
        <a:lstStyle/>
        <a:p>
          <a:endParaRPr lang="en-US"/>
        </a:p>
      </dgm:t>
    </dgm:pt>
    <dgm:pt modelId="{949F6C37-5DE6-BB4C-8074-CCDC6473D1C8}" type="pres">
      <dgm:prSet presAssocID="{18809CC6-B01B-5C4E-9C47-85E450841B8A}" presName="level2Shape" presStyleLbl="node3" presStyleIdx="2" presStyleCnt="4"/>
      <dgm:spPr/>
      <dgm:t>
        <a:bodyPr/>
        <a:lstStyle/>
        <a:p>
          <a:endParaRPr lang="en-US"/>
        </a:p>
      </dgm:t>
    </dgm:pt>
    <dgm:pt modelId="{0D805EBB-1862-F741-A4B0-923F5C100592}" type="pres">
      <dgm:prSet presAssocID="{18809CC6-B01B-5C4E-9C47-85E450841B8A}" presName="hierChild3" presStyleCnt="0"/>
      <dgm:spPr/>
      <dgm:t>
        <a:bodyPr/>
        <a:lstStyle/>
        <a:p>
          <a:endParaRPr lang="en-US"/>
        </a:p>
      </dgm:t>
    </dgm:pt>
    <dgm:pt modelId="{E23F4A78-C8E3-B24C-9F55-678F62F19332}" type="pres">
      <dgm:prSet presAssocID="{2FD01186-0152-124B-A74C-98FF54C0A1D9}" presName="Name19" presStyleLbl="parChTrans1D3" presStyleIdx="3" presStyleCnt="4"/>
      <dgm:spPr/>
      <dgm:t>
        <a:bodyPr/>
        <a:lstStyle/>
        <a:p>
          <a:endParaRPr lang="en-US"/>
        </a:p>
      </dgm:t>
    </dgm:pt>
    <dgm:pt modelId="{CA26B603-6229-0A4C-B237-D042E1E96F84}" type="pres">
      <dgm:prSet presAssocID="{96E6A950-CE84-2F45-836B-A91184689B8E}" presName="Name21" presStyleCnt="0"/>
      <dgm:spPr/>
      <dgm:t>
        <a:bodyPr/>
        <a:lstStyle/>
        <a:p>
          <a:endParaRPr lang="en-US"/>
        </a:p>
      </dgm:t>
    </dgm:pt>
    <dgm:pt modelId="{601F5167-06C6-9E48-9ED0-D9E776CCE2E7}" type="pres">
      <dgm:prSet presAssocID="{96E6A950-CE84-2F45-836B-A91184689B8E}" presName="level2Shape" presStyleLbl="node3" presStyleIdx="3" presStyleCnt="4"/>
      <dgm:spPr/>
      <dgm:t>
        <a:bodyPr/>
        <a:lstStyle/>
        <a:p>
          <a:endParaRPr lang="en-US"/>
        </a:p>
      </dgm:t>
    </dgm:pt>
    <dgm:pt modelId="{83B5E75A-8F08-A047-AD76-9DC3EEC4A1EB}" type="pres">
      <dgm:prSet presAssocID="{96E6A950-CE84-2F45-836B-A91184689B8E}" presName="hierChild3" presStyleCnt="0"/>
      <dgm:spPr/>
      <dgm:t>
        <a:bodyPr/>
        <a:lstStyle/>
        <a:p>
          <a:endParaRPr lang="en-US"/>
        </a:p>
      </dgm:t>
    </dgm:pt>
    <dgm:pt modelId="{AAEE9B60-EF1A-A74E-AEF3-7ADAB1531AFF}" type="pres">
      <dgm:prSet presAssocID="{301540F5-D4F0-4441-B0DE-2A0487362EBC}" presName="bgShapesFlow" presStyleCnt="0"/>
      <dgm:spPr/>
      <dgm:t>
        <a:bodyPr/>
        <a:lstStyle/>
        <a:p>
          <a:endParaRPr lang="en-US"/>
        </a:p>
      </dgm:t>
    </dgm:pt>
  </dgm:ptLst>
  <dgm:cxnLst>
    <dgm:cxn modelId="{9A7DBD67-A406-BA43-BAED-CD9C79287274}" srcId="{262271B1-6069-D34B-B606-8033FFAE4ED4}" destId="{219414E4-83C4-C84E-99DF-0E05A3263EC9}" srcOrd="0" destOrd="0" parTransId="{4B4662B5-9D6C-3B49-97A8-61C107C1DBFA}" sibTransId="{29910B40-2331-C649-838D-EB9F0F43ACBA}"/>
    <dgm:cxn modelId="{E2AB28D0-5322-7D4C-A4F8-888AB65B6060}" type="presOf" srcId="{8F2FF499-0224-9C43-BFFE-E11588DDA49E}" destId="{9FDD93E1-3238-6D42-A76D-354AA3ABCC10}" srcOrd="0" destOrd="0" presId="urn:microsoft.com/office/officeart/2005/8/layout/hierarchy6"/>
    <dgm:cxn modelId="{266CE57D-673B-294B-ACA6-5C7319F27C2A}" type="presOf" srcId="{301540F5-D4F0-4441-B0DE-2A0487362EBC}" destId="{68705CBF-7EE7-F642-AF69-8027DE548D8A}" srcOrd="0" destOrd="0" presId="urn:microsoft.com/office/officeart/2005/8/layout/hierarchy6"/>
    <dgm:cxn modelId="{CCE7CBC2-B4B2-3B48-A20E-2F338B7EA373}" type="presOf" srcId="{4B4662B5-9D6C-3B49-97A8-61C107C1DBFA}" destId="{88417CDC-CD28-A741-A23C-7912EEB89175}" srcOrd="0" destOrd="0" presId="urn:microsoft.com/office/officeart/2005/8/layout/hierarchy6"/>
    <dgm:cxn modelId="{F7A31197-AB80-CB47-860B-F23B00DA8720}" type="presOf" srcId="{219414E4-83C4-C84E-99DF-0E05A3263EC9}" destId="{D66FE304-7110-B843-8C12-0E1F9FA59B0B}" srcOrd="0" destOrd="0" presId="urn:microsoft.com/office/officeart/2005/8/layout/hierarchy6"/>
    <dgm:cxn modelId="{FAD1D8EB-E269-E64C-888D-C5587513FDA5}" type="presOf" srcId="{C9B7DE12-ECF7-6E4A-8B6A-7549DDB94A5E}" destId="{0AA30257-2AF6-BA43-9A4E-0071EE9E00C1}" srcOrd="0" destOrd="0" presId="urn:microsoft.com/office/officeart/2005/8/layout/hierarchy6"/>
    <dgm:cxn modelId="{141AD88C-585D-FA40-AA66-8BD326852E14}" type="presOf" srcId="{18809CC6-B01B-5C4E-9C47-85E450841B8A}" destId="{949F6C37-5DE6-BB4C-8074-CCDC6473D1C8}" srcOrd="0" destOrd="0" presId="urn:microsoft.com/office/officeart/2005/8/layout/hierarchy6"/>
    <dgm:cxn modelId="{252CD485-9B80-5748-894F-9F166133443F}" srcId="{301540F5-D4F0-4441-B0DE-2A0487362EBC}" destId="{868D4EBA-7983-0542-8442-5864EA8271B6}" srcOrd="0" destOrd="0" parTransId="{99382A1F-43B0-4C49-914F-A7AB83D95154}" sibTransId="{242C1FC1-2BAB-3740-AE90-D75B6E1B23A9}"/>
    <dgm:cxn modelId="{46D00066-6528-3945-9832-F705EC936D0B}" type="presOf" srcId="{262271B1-6069-D34B-B606-8033FFAE4ED4}" destId="{B855EA46-8147-5142-AC46-6EBA2F9E6406}" srcOrd="0" destOrd="0" presId="urn:microsoft.com/office/officeart/2005/8/layout/hierarchy6"/>
    <dgm:cxn modelId="{B8EB2AC6-CFA2-784B-9FAB-5F7E1B4D513A}" type="presOf" srcId="{05BB0986-0EC6-5142-8CE3-BEEF2F338D7D}" destId="{E1FF40C1-E01D-A64C-A1F5-9CF8DC4E1143}" srcOrd="0" destOrd="0" presId="urn:microsoft.com/office/officeart/2005/8/layout/hierarchy6"/>
    <dgm:cxn modelId="{31367C10-032D-7E4C-8CE6-166D52465851}" srcId="{868D4EBA-7983-0542-8442-5864EA8271B6}" destId="{262271B1-6069-D34B-B606-8033FFAE4ED4}" srcOrd="0" destOrd="0" parTransId="{8F2FF499-0224-9C43-BFFE-E11588DDA49E}" sibTransId="{05CCCD8D-561A-174F-A4FE-871A281B8F18}"/>
    <dgm:cxn modelId="{E474D6CE-B154-564F-AE6C-93D3095B9CF1}" type="presOf" srcId="{868D4EBA-7983-0542-8442-5864EA8271B6}" destId="{6D1DBE8E-C36A-4146-B811-6E11247B4AAF}" srcOrd="0" destOrd="0" presId="urn:microsoft.com/office/officeart/2005/8/layout/hierarchy6"/>
    <dgm:cxn modelId="{5833D957-1242-1645-BAFF-8E8A3ED419E7}" type="presOf" srcId="{89444EFF-533E-B840-9A71-45B0C378B517}" destId="{3DF17C60-4C23-E645-8BF0-58A0A0BE72CF}" srcOrd="0" destOrd="0" presId="urn:microsoft.com/office/officeart/2005/8/layout/hierarchy6"/>
    <dgm:cxn modelId="{0000BDE6-69C6-B14E-BBDE-AB3750078B2D}" type="presOf" srcId="{340264FB-BB9E-1645-A6F9-2EF23952860E}" destId="{985B2CEA-047A-4142-8B7E-2D43DEC98F0F}" srcOrd="0" destOrd="0" presId="urn:microsoft.com/office/officeart/2005/8/layout/hierarchy6"/>
    <dgm:cxn modelId="{E558322D-CE2C-E046-B6E7-C38A06580909}" srcId="{868D4EBA-7983-0542-8442-5864EA8271B6}" destId="{C9B7DE12-ECF7-6E4A-8B6A-7549DDB94A5E}" srcOrd="1" destOrd="0" parTransId="{340264FB-BB9E-1645-A6F9-2EF23952860E}" sibTransId="{ABC70CE5-0BD3-DE48-AF47-680B68B49716}"/>
    <dgm:cxn modelId="{B8CF2982-0363-BC4A-8F3D-5D23650496F5}" srcId="{C9B7DE12-ECF7-6E4A-8B6A-7549DDB94A5E}" destId="{96E6A950-CE84-2F45-836B-A91184689B8E}" srcOrd="1" destOrd="0" parTransId="{2FD01186-0152-124B-A74C-98FF54C0A1D9}" sibTransId="{9E750485-1F87-E64A-9DE3-887ACD49929F}"/>
    <dgm:cxn modelId="{0B345E76-62A5-3B4D-8995-16723F03F35D}" type="presOf" srcId="{2D9BF0AC-7277-AF41-AEC2-525C635A5074}" destId="{A3874D90-AE46-F942-A720-2506C7E4726C}" srcOrd="0" destOrd="0" presId="urn:microsoft.com/office/officeart/2005/8/layout/hierarchy6"/>
    <dgm:cxn modelId="{D440338F-2DC4-0F49-83E9-EF3899793267}" srcId="{C9B7DE12-ECF7-6E4A-8B6A-7549DDB94A5E}" destId="{18809CC6-B01B-5C4E-9C47-85E450841B8A}" srcOrd="0" destOrd="0" parTransId="{05BB0986-0EC6-5142-8CE3-BEEF2F338D7D}" sibTransId="{71B5399C-7100-B946-8882-86D50C29FAD6}"/>
    <dgm:cxn modelId="{E9FB7241-8A17-9445-9B61-C1B12F88BC1E}" srcId="{262271B1-6069-D34B-B606-8033FFAE4ED4}" destId="{2D9BF0AC-7277-AF41-AEC2-525C635A5074}" srcOrd="1" destOrd="0" parTransId="{89444EFF-533E-B840-9A71-45B0C378B517}" sibTransId="{1F89415F-61A1-A24B-911D-DB57E819AF1C}"/>
    <dgm:cxn modelId="{074ABFAB-9369-444D-9218-7C478BC36101}" type="presOf" srcId="{2FD01186-0152-124B-A74C-98FF54C0A1D9}" destId="{E23F4A78-C8E3-B24C-9F55-678F62F19332}" srcOrd="0" destOrd="0" presId="urn:microsoft.com/office/officeart/2005/8/layout/hierarchy6"/>
    <dgm:cxn modelId="{86406191-B881-1F4E-A754-A84648621515}" type="presOf" srcId="{96E6A950-CE84-2F45-836B-A91184689B8E}" destId="{601F5167-06C6-9E48-9ED0-D9E776CCE2E7}" srcOrd="0" destOrd="0" presId="urn:microsoft.com/office/officeart/2005/8/layout/hierarchy6"/>
    <dgm:cxn modelId="{0907D19D-22A8-7940-A746-97588324F1D2}" type="presParOf" srcId="{68705CBF-7EE7-F642-AF69-8027DE548D8A}" destId="{3428301E-87F8-074C-8791-7FB6A8F722D3}" srcOrd="0" destOrd="0" presId="urn:microsoft.com/office/officeart/2005/8/layout/hierarchy6"/>
    <dgm:cxn modelId="{765B3BFD-453F-FB48-AA16-CB39EDFC8251}" type="presParOf" srcId="{3428301E-87F8-074C-8791-7FB6A8F722D3}" destId="{FAEC4EAF-B353-E942-960C-42922B530680}" srcOrd="0" destOrd="0" presId="urn:microsoft.com/office/officeart/2005/8/layout/hierarchy6"/>
    <dgm:cxn modelId="{3B6DEDB7-40C6-0C4C-BF5D-1B2717FA2D52}" type="presParOf" srcId="{FAEC4EAF-B353-E942-960C-42922B530680}" destId="{4212AE23-8306-0E46-8BE3-F86DB5F19342}" srcOrd="0" destOrd="0" presId="urn:microsoft.com/office/officeart/2005/8/layout/hierarchy6"/>
    <dgm:cxn modelId="{CE323E0F-EFBF-7449-89E7-24C0852F7503}" type="presParOf" srcId="{4212AE23-8306-0E46-8BE3-F86DB5F19342}" destId="{6D1DBE8E-C36A-4146-B811-6E11247B4AAF}" srcOrd="0" destOrd="0" presId="urn:microsoft.com/office/officeart/2005/8/layout/hierarchy6"/>
    <dgm:cxn modelId="{48DBD4AE-37C4-7543-B3CE-AF0115DB7582}" type="presParOf" srcId="{4212AE23-8306-0E46-8BE3-F86DB5F19342}" destId="{C87859A9-F895-F643-84DD-45EDC105FFE3}" srcOrd="1" destOrd="0" presId="urn:microsoft.com/office/officeart/2005/8/layout/hierarchy6"/>
    <dgm:cxn modelId="{910BD7AE-1C76-AD43-8E8B-27244E911250}" type="presParOf" srcId="{C87859A9-F895-F643-84DD-45EDC105FFE3}" destId="{9FDD93E1-3238-6D42-A76D-354AA3ABCC10}" srcOrd="0" destOrd="0" presId="urn:microsoft.com/office/officeart/2005/8/layout/hierarchy6"/>
    <dgm:cxn modelId="{9C0C2FBA-46E1-7F4D-AB09-A189C6C841F2}" type="presParOf" srcId="{C87859A9-F895-F643-84DD-45EDC105FFE3}" destId="{55641F0E-0B36-D04A-AA8F-9BEF50862482}" srcOrd="1" destOrd="0" presId="urn:microsoft.com/office/officeart/2005/8/layout/hierarchy6"/>
    <dgm:cxn modelId="{EF491958-DBDE-B54D-BE5B-97D68388BCF0}" type="presParOf" srcId="{55641F0E-0B36-D04A-AA8F-9BEF50862482}" destId="{B855EA46-8147-5142-AC46-6EBA2F9E6406}" srcOrd="0" destOrd="0" presId="urn:microsoft.com/office/officeart/2005/8/layout/hierarchy6"/>
    <dgm:cxn modelId="{161639D9-13D8-9047-876C-2E488E7AFBE5}" type="presParOf" srcId="{55641F0E-0B36-D04A-AA8F-9BEF50862482}" destId="{2DB02E47-D9EA-4047-AD28-6B9B3B81CBAA}" srcOrd="1" destOrd="0" presId="urn:microsoft.com/office/officeart/2005/8/layout/hierarchy6"/>
    <dgm:cxn modelId="{53F630C4-CE79-144A-994E-D0B27132B753}" type="presParOf" srcId="{2DB02E47-D9EA-4047-AD28-6B9B3B81CBAA}" destId="{88417CDC-CD28-A741-A23C-7912EEB89175}" srcOrd="0" destOrd="0" presId="urn:microsoft.com/office/officeart/2005/8/layout/hierarchy6"/>
    <dgm:cxn modelId="{E7141058-B2CD-594A-8791-50385AFCBBC7}" type="presParOf" srcId="{2DB02E47-D9EA-4047-AD28-6B9B3B81CBAA}" destId="{880A7A15-DA39-2E40-A326-662117D7AE62}" srcOrd="1" destOrd="0" presId="urn:microsoft.com/office/officeart/2005/8/layout/hierarchy6"/>
    <dgm:cxn modelId="{0FE5854D-EF89-3941-A8C1-85FD9D008940}" type="presParOf" srcId="{880A7A15-DA39-2E40-A326-662117D7AE62}" destId="{D66FE304-7110-B843-8C12-0E1F9FA59B0B}" srcOrd="0" destOrd="0" presId="urn:microsoft.com/office/officeart/2005/8/layout/hierarchy6"/>
    <dgm:cxn modelId="{5D11CE66-ABC9-4C4A-B08E-7AF3FDA5ED43}" type="presParOf" srcId="{880A7A15-DA39-2E40-A326-662117D7AE62}" destId="{4B662112-48EA-8D4E-B22B-6299185FCA1A}" srcOrd="1" destOrd="0" presId="urn:microsoft.com/office/officeart/2005/8/layout/hierarchy6"/>
    <dgm:cxn modelId="{53C1E583-CC1F-DC45-B486-2CEF0CCAAE3D}" type="presParOf" srcId="{2DB02E47-D9EA-4047-AD28-6B9B3B81CBAA}" destId="{3DF17C60-4C23-E645-8BF0-58A0A0BE72CF}" srcOrd="2" destOrd="0" presId="urn:microsoft.com/office/officeart/2005/8/layout/hierarchy6"/>
    <dgm:cxn modelId="{24D24ADA-359D-984D-8907-A83568490240}" type="presParOf" srcId="{2DB02E47-D9EA-4047-AD28-6B9B3B81CBAA}" destId="{85C336D7-0D3D-E74E-A398-B4CE71127D5E}" srcOrd="3" destOrd="0" presId="urn:microsoft.com/office/officeart/2005/8/layout/hierarchy6"/>
    <dgm:cxn modelId="{F90DE095-64F6-2445-AFAB-CEE21AACBA6E}" type="presParOf" srcId="{85C336D7-0D3D-E74E-A398-B4CE71127D5E}" destId="{A3874D90-AE46-F942-A720-2506C7E4726C}" srcOrd="0" destOrd="0" presId="urn:microsoft.com/office/officeart/2005/8/layout/hierarchy6"/>
    <dgm:cxn modelId="{B6D6254F-D89D-6846-AE56-E44D12FD6C66}" type="presParOf" srcId="{85C336D7-0D3D-E74E-A398-B4CE71127D5E}" destId="{AF51A96E-E232-354C-B523-7CF2AFC843E6}" srcOrd="1" destOrd="0" presId="urn:microsoft.com/office/officeart/2005/8/layout/hierarchy6"/>
    <dgm:cxn modelId="{75CA076D-1E12-C049-A2FE-89D524DC1BF0}" type="presParOf" srcId="{C87859A9-F895-F643-84DD-45EDC105FFE3}" destId="{985B2CEA-047A-4142-8B7E-2D43DEC98F0F}" srcOrd="2" destOrd="0" presId="urn:microsoft.com/office/officeart/2005/8/layout/hierarchy6"/>
    <dgm:cxn modelId="{32118A3C-D767-2046-AFC7-4B6007D1CAF0}" type="presParOf" srcId="{C87859A9-F895-F643-84DD-45EDC105FFE3}" destId="{387502CD-3360-3540-91BC-97168752C224}" srcOrd="3" destOrd="0" presId="urn:microsoft.com/office/officeart/2005/8/layout/hierarchy6"/>
    <dgm:cxn modelId="{1D3BEFCD-BBA3-DF44-A4D8-DD4B11BDAD91}" type="presParOf" srcId="{387502CD-3360-3540-91BC-97168752C224}" destId="{0AA30257-2AF6-BA43-9A4E-0071EE9E00C1}" srcOrd="0" destOrd="0" presId="urn:microsoft.com/office/officeart/2005/8/layout/hierarchy6"/>
    <dgm:cxn modelId="{1D2C75B5-43B6-B34E-B3D6-3BC8C0FC40A4}" type="presParOf" srcId="{387502CD-3360-3540-91BC-97168752C224}" destId="{83116AFA-C02C-074C-BB33-C2D1CF4D53E2}" srcOrd="1" destOrd="0" presId="urn:microsoft.com/office/officeart/2005/8/layout/hierarchy6"/>
    <dgm:cxn modelId="{E7703ACB-05A2-E04A-8623-26B378F14EE5}" type="presParOf" srcId="{83116AFA-C02C-074C-BB33-C2D1CF4D53E2}" destId="{E1FF40C1-E01D-A64C-A1F5-9CF8DC4E1143}" srcOrd="0" destOrd="0" presId="urn:microsoft.com/office/officeart/2005/8/layout/hierarchy6"/>
    <dgm:cxn modelId="{FBFBC37E-30D1-4941-860D-7BA6CCF6D4A3}" type="presParOf" srcId="{83116AFA-C02C-074C-BB33-C2D1CF4D53E2}" destId="{C4C6D649-7732-C243-9293-D5343E8C4B5B}" srcOrd="1" destOrd="0" presId="urn:microsoft.com/office/officeart/2005/8/layout/hierarchy6"/>
    <dgm:cxn modelId="{76CA4A16-3B0E-5A40-9AB3-773F0C6129A5}" type="presParOf" srcId="{C4C6D649-7732-C243-9293-D5343E8C4B5B}" destId="{949F6C37-5DE6-BB4C-8074-CCDC6473D1C8}" srcOrd="0" destOrd="0" presId="urn:microsoft.com/office/officeart/2005/8/layout/hierarchy6"/>
    <dgm:cxn modelId="{9D819B62-B4ED-584F-8D34-13D1700BBF9F}" type="presParOf" srcId="{C4C6D649-7732-C243-9293-D5343E8C4B5B}" destId="{0D805EBB-1862-F741-A4B0-923F5C100592}" srcOrd="1" destOrd="0" presId="urn:microsoft.com/office/officeart/2005/8/layout/hierarchy6"/>
    <dgm:cxn modelId="{F5783D28-A90A-A84E-8F19-9F913EB46977}" type="presParOf" srcId="{83116AFA-C02C-074C-BB33-C2D1CF4D53E2}" destId="{E23F4A78-C8E3-B24C-9F55-678F62F19332}" srcOrd="2" destOrd="0" presId="urn:microsoft.com/office/officeart/2005/8/layout/hierarchy6"/>
    <dgm:cxn modelId="{986130EB-BF45-B74E-8AC1-561C9D1C8971}" type="presParOf" srcId="{83116AFA-C02C-074C-BB33-C2D1CF4D53E2}" destId="{CA26B603-6229-0A4C-B237-D042E1E96F84}" srcOrd="3" destOrd="0" presId="urn:microsoft.com/office/officeart/2005/8/layout/hierarchy6"/>
    <dgm:cxn modelId="{FE5AF7E2-E143-7E41-A565-7D32DAC427E8}" type="presParOf" srcId="{CA26B603-6229-0A4C-B237-D042E1E96F84}" destId="{601F5167-06C6-9E48-9ED0-D9E776CCE2E7}" srcOrd="0" destOrd="0" presId="urn:microsoft.com/office/officeart/2005/8/layout/hierarchy6"/>
    <dgm:cxn modelId="{B777A197-4F7E-A548-B16E-ED3D3A12E9C8}" type="presParOf" srcId="{CA26B603-6229-0A4C-B237-D042E1E96F84}" destId="{83B5E75A-8F08-A047-AD76-9DC3EEC4A1EB}" srcOrd="1" destOrd="0" presId="urn:microsoft.com/office/officeart/2005/8/layout/hierarchy6"/>
    <dgm:cxn modelId="{6594734D-7445-F644-942D-201DA562DAC1}" type="presParOf" srcId="{68705CBF-7EE7-F642-AF69-8027DE548D8A}" destId="{AAEE9B60-EF1A-A74E-AEF3-7ADAB1531AFF}"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DBE8E-C36A-4146-B811-6E11247B4AAF}">
      <dsp:nvSpPr>
        <dsp:cNvPr id="0" name=""/>
        <dsp:cNvSpPr/>
      </dsp:nvSpPr>
      <dsp:spPr>
        <a:xfrm>
          <a:off x="2971353" y="2593"/>
          <a:ext cx="3201292" cy="213419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solidFill>
                <a:srgbClr val="FF0000"/>
              </a:solidFill>
            </a:rPr>
            <a:t>Human </a:t>
          </a:r>
        </a:p>
        <a:p>
          <a:pPr lvl="0" algn="ctr" defTabSz="1955800">
            <a:lnSpc>
              <a:spcPct val="90000"/>
            </a:lnSpc>
            <a:spcBef>
              <a:spcPct val="0"/>
            </a:spcBef>
            <a:spcAft>
              <a:spcPct val="35000"/>
            </a:spcAft>
          </a:pPr>
          <a:r>
            <a:rPr lang="en-US" sz="4400" kern="1200" dirty="0" smtClean="0">
              <a:solidFill>
                <a:srgbClr val="FF0000"/>
              </a:solidFill>
            </a:rPr>
            <a:t>Trafficking</a:t>
          </a:r>
          <a:endParaRPr lang="en-US" sz="4400" kern="1200" dirty="0">
            <a:solidFill>
              <a:srgbClr val="FF0000"/>
            </a:solidFill>
          </a:endParaRPr>
        </a:p>
      </dsp:txBody>
      <dsp:txXfrm>
        <a:off x="3033861" y="65101"/>
        <a:ext cx="3076276" cy="2009179"/>
      </dsp:txXfrm>
    </dsp:sp>
    <dsp:sp modelId="{9FDD93E1-3238-6D42-A76D-354AA3ABCC10}">
      <dsp:nvSpPr>
        <dsp:cNvPr id="0" name=""/>
        <dsp:cNvSpPr/>
      </dsp:nvSpPr>
      <dsp:spPr>
        <a:xfrm>
          <a:off x="2491159" y="2136788"/>
          <a:ext cx="2080840" cy="853678"/>
        </a:xfrm>
        <a:custGeom>
          <a:avLst/>
          <a:gdLst/>
          <a:ahLst/>
          <a:cxnLst/>
          <a:rect l="0" t="0" r="0" b="0"/>
          <a:pathLst>
            <a:path>
              <a:moveTo>
                <a:pt x="2080840" y="0"/>
              </a:moveTo>
              <a:lnTo>
                <a:pt x="2080840" y="426839"/>
              </a:lnTo>
              <a:lnTo>
                <a:pt x="0" y="426839"/>
              </a:lnTo>
              <a:lnTo>
                <a:pt x="0" y="853678"/>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55EA46-8147-5142-AC46-6EBA2F9E6406}">
      <dsp:nvSpPr>
        <dsp:cNvPr id="0" name=""/>
        <dsp:cNvSpPr/>
      </dsp:nvSpPr>
      <dsp:spPr>
        <a:xfrm>
          <a:off x="890513" y="2990466"/>
          <a:ext cx="3201292" cy="213419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solidFill>
                <a:srgbClr val="FF0000"/>
              </a:solidFill>
            </a:rPr>
            <a:t>Sexual Exploitation</a:t>
          </a:r>
        </a:p>
      </dsp:txBody>
      <dsp:txXfrm>
        <a:off x="953021" y="3052974"/>
        <a:ext cx="3076276" cy="2009179"/>
      </dsp:txXfrm>
    </dsp:sp>
    <dsp:sp modelId="{985B2CEA-047A-4142-8B7E-2D43DEC98F0F}">
      <dsp:nvSpPr>
        <dsp:cNvPr id="0" name=""/>
        <dsp:cNvSpPr/>
      </dsp:nvSpPr>
      <dsp:spPr>
        <a:xfrm>
          <a:off x="4572000" y="2136788"/>
          <a:ext cx="2080840" cy="853678"/>
        </a:xfrm>
        <a:custGeom>
          <a:avLst/>
          <a:gdLst/>
          <a:ahLst/>
          <a:cxnLst/>
          <a:rect l="0" t="0" r="0" b="0"/>
          <a:pathLst>
            <a:path>
              <a:moveTo>
                <a:pt x="0" y="0"/>
              </a:moveTo>
              <a:lnTo>
                <a:pt x="0" y="426839"/>
              </a:lnTo>
              <a:lnTo>
                <a:pt x="2080840" y="426839"/>
              </a:lnTo>
              <a:lnTo>
                <a:pt x="2080840" y="853678"/>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A30257-2AF6-BA43-9A4E-0071EE9E00C1}">
      <dsp:nvSpPr>
        <dsp:cNvPr id="0" name=""/>
        <dsp:cNvSpPr/>
      </dsp:nvSpPr>
      <dsp:spPr>
        <a:xfrm>
          <a:off x="5052193" y="2990466"/>
          <a:ext cx="3201292" cy="213419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solidFill>
                <a:srgbClr val="FF0000"/>
              </a:solidFill>
            </a:rPr>
            <a:t>Labor Exploitation</a:t>
          </a:r>
        </a:p>
      </dsp:txBody>
      <dsp:txXfrm>
        <a:off x="5114701" y="3052974"/>
        <a:ext cx="3076276" cy="2009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DBE8E-C36A-4146-B811-6E11247B4AAF}">
      <dsp:nvSpPr>
        <dsp:cNvPr id="0" name=""/>
        <dsp:cNvSpPr/>
      </dsp:nvSpPr>
      <dsp:spPr>
        <a:xfrm>
          <a:off x="2971353" y="2593"/>
          <a:ext cx="3201292" cy="213419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kern="1200" dirty="0" smtClean="0">
              <a:solidFill>
                <a:srgbClr val="FF0000"/>
              </a:solidFill>
            </a:rPr>
            <a:t>Human </a:t>
          </a:r>
        </a:p>
        <a:p>
          <a:pPr lvl="0" algn="ctr" defTabSz="2178050">
            <a:lnSpc>
              <a:spcPct val="90000"/>
            </a:lnSpc>
            <a:spcBef>
              <a:spcPct val="0"/>
            </a:spcBef>
            <a:spcAft>
              <a:spcPct val="35000"/>
            </a:spcAft>
          </a:pPr>
          <a:r>
            <a:rPr lang="en-US" sz="4900" kern="1200" dirty="0" smtClean="0">
              <a:solidFill>
                <a:srgbClr val="FF0000"/>
              </a:solidFill>
            </a:rPr>
            <a:t>Trafficking</a:t>
          </a:r>
          <a:endParaRPr lang="en-US" sz="4900" kern="1200" dirty="0">
            <a:solidFill>
              <a:srgbClr val="FF0000"/>
            </a:solidFill>
          </a:endParaRPr>
        </a:p>
      </dsp:txBody>
      <dsp:txXfrm>
        <a:off x="3033861" y="65101"/>
        <a:ext cx="3076276" cy="2009179"/>
      </dsp:txXfrm>
    </dsp:sp>
    <dsp:sp modelId="{9FDD93E1-3238-6D42-A76D-354AA3ABCC10}">
      <dsp:nvSpPr>
        <dsp:cNvPr id="0" name=""/>
        <dsp:cNvSpPr/>
      </dsp:nvSpPr>
      <dsp:spPr>
        <a:xfrm>
          <a:off x="2491159" y="2136788"/>
          <a:ext cx="2080840" cy="853678"/>
        </a:xfrm>
        <a:custGeom>
          <a:avLst/>
          <a:gdLst/>
          <a:ahLst/>
          <a:cxnLst/>
          <a:rect l="0" t="0" r="0" b="0"/>
          <a:pathLst>
            <a:path>
              <a:moveTo>
                <a:pt x="2080840" y="0"/>
              </a:moveTo>
              <a:lnTo>
                <a:pt x="2080840" y="426839"/>
              </a:lnTo>
              <a:lnTo>
                <a:pt x="0" y="426839"/>
              </a:lnTo>
              <a:lnTo>
                <a:pt x="0" y="853678"/>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55EA46-8147-5142-AC46-6EBA2F9E6406}">
      <dsp:nvSpPr>
        <dsp:cNvPr id="0" name=""/>
        <dsp:cNvSpPr/>
      </dsp:nvSpPr>
      <dsp:spPr>
        <a:xfrm>
          <a:off x="890513" y="2990466"/>
          <a:ext cx="3201292" cy="213419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kern="1200" dirty="0" smtClean="0">
              <a:solidFill>
                <a:srgbClr val="FF0000"/>
              </a:solidFill>
            </a:rPr>
            <a:t>Sex Trafficking</a:t>
          </a:r>
        </a:p>
      </dsp:txBody>
      <dsp:txXfrm>
        <a:off x="953021" y="3052974"/>
        <a:ext cx="3076276" cy="2009179"/>
      </dsp:txXfrm>
    </dsp:sp>
    <dsp:sp modelId="{985B2CEA-047A-4142-8B7E-2D43DEC98F0F}">
      <dsp:nvSpPr>
        <dsp:cNvPr id="0" name=""/>
        <dsp:cNvSpPr/>
      </dsp:nvSpPr>
      <dsp:spPr>
        <a:xfrm>
          <a:off x="4572000" y="2136788"/>
          <a:ext cx="2080840" cy="853678"/>
        </a:xfrm>
        <a:custGeom>
          <a:avLst/>
          <a:gdLst/>
          <a:ahLst/>
          <a:cxnLst/>
          <a:rect l="0" t="0" r="0" b="0"/>
          <a:pathLst>
            <a:path>
              <a:moveTo>
                <a:pt x="0" y="0"/>
              </a:moveTo>
              <a:lnTo>
                <a:pt x="0" y="426839"/>
              </a:lnTo>
              <a:lnTo>
                <a:pt x="2080840" y="426839"/>
              </a:lnTo>
              <a:lnTo>
                <a:pt x="2080840" y="853678"/>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A30257-2AF6-BA43-9A4E-0071EE9E00C1}">
      <dsp:nvSpPr>
        <dsp:cNvPr id="0" name=""/>
        <dsp:cNvSpPr/>
      </dsp:nvSpPr>
      <dsp:spPr>
        <a:xfrm>
          <a:off x="5052193" y="2990466"/>
          <a:ext cx="3201292" cy="213419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kern="1200" dirty="0" smtClean="0">
              <a:solidFill>
                <a:srgbClr val="FF0000"/>
              </a:solidFill>
            </a:rPr>
            <a:t>Labor Trafficking</a:t>
          </a:r>
        </a:p>
      </dsp:txBody>
      <dsp:txXfrm>
        <a:off x="5114701" y="3052974"/>
        <a:ext cx="3076276" cy="20091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DBE8E-C36A-4146-B811-6E11247B4AAF}">
      <dsp:nvSpPr>
        <dsp:cNvPr id="0" name=""/>
        <dsp:cNvSpPr/>
      </dsp:nvSpPr>
      <dsp:spPr>
        <a:xfrm>
          <a:off x="2971353" y="2593"/>
          <a:ext cx="3201292" cy="213419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solidFill>
                <a:srgbClr val="FF0000"/>
              </a:solidFill>
            </a:rPr>
            <a:t>Human </a:t>
          </a:r>
        </a:p>
        <a:p>
          <a:pPr lvl="0" algn="ctr" defTabSz="1911350">
            <a:lnSpc>
              <a:spcPct val="90000"/>
            </a:lnSpc>
            <a:spcBef>
              <a:spcPct val="0"/>
            </a:spcBef>
            <a:spcAft>
              <a:spcPct val="35000"/>
            </a:spcAft>
          </a:pPr>
          <a:r>
            <a:rPr lang="en-US" sz="4300" kern="1200" dirty="0" smtClean="0">
              <a:solidFill>
                <a:srgbClr val="FF0000"/>
              </a:solidFill>
            </a:rPr>
            <a:t>Trafficking</a:t>
          </a:r>
          <a:endParaRPr lang="en-US" sz="4300" kern="1200" dirty="0">
            <a:solidFill>
              <a:srgbClr val="FF0000"/>
            </a:solidFill>
          </a:endParaRPr>
        </a:p>
      </dsp:txBody>
      <dsp:txXfrm>
        <a:off x="3033861" y="65101"/>
        <a:ext cx="3076276" cy="2009179"/>
      </dsp:txXfrm>
    </dsp:sp>
    <dsp:sp modelId="{9FDD93E1-3238-6D42-A76D-354AA3ABCC10}">
      <dsp:nvSpPr>
        <dsp:cNvPr id="0" name=""/>
        <dsp:cNvSpPr/>
      </dsp:nvSpPr>
      <dsp:spPr>
        <a:xfrm>
          <a:off x="2491159" y="2136788"/>
          <a:ext cx="2080840" cy="853678"/>
        </a:xfrm>
        <a:custGeom>
          <a:avLst/>
          <a:gdLst/>
          <a:ahLst/>
          <a:cxnLst/>
          <a:rect l="0" t="0" r="0" b="0"/>
          <a:pathLst>
            <a:path>
              <a:moveTo>
                <a:pt x="2080840" y="0"/>
              </a:moveTo>
              <a:lnTo>
                <a:pt x="2080840" y="426839"/>
              </a:lnTo>
              <a:lnTo>
                <a:pt x="0" y="426839"/>
              </a:lnTo>
              <a:lnTo>
                <a:pt x="0" y="853678"/>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55EA46-8147-5142-AC46-6EBA2F9E6406}">
      <dsp:nvSpPr>
        <dsp:cNvPr id="0" name=""/>
        <dsp:cNvSpPr/>
      </dsp:nvSpPr>
      <dsp:spPr>
        <a:xfrm>
          <a:off x="890513" y="2990466"/>
          <a:ext cx="3201292" cy="213419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solidFill>
                <a:srgbClr val="FF0000"/>
              </a:solidFill>
            </a:rPr>
            <a:t>International</a:t>
          </a:r>
        </a:p>
        <a:p>
          <a:pPr lvl="0" algn="ctr" defTabSz="1911350">
            <a:lnSpc>
              <a:spcPct val="90000"/>
            </a:lnSpc>
            <a:spcBef>
              <a:spcPct val="0"/>
            </a:spcBef>
            <a:spcAft>
              <a:spcPct val="35000"/>
            </a:spcAft>
          </a:pPr>
          <a:r>
            <a:rPr lang="en-US" sz="4300" kern="1200" dirty="0" smtClean="0">
              <a:solidFill>
                <a:srgbClr val="FF0000"/>
              </a:solidFill>
            </a:rPr>
            <a:t>Victims</a:t>
          </a:r>
          <a:endParaRPr lang="en-US" sz="4300" kern="1200" dirty="0">
            <a:solidFill>
              <a:srgbClr val="FF0000"/>
            </a:solidFill>
          </a:endParaRPr>
        </a:p>
      </dsp:txBody>
      <dsp:txXfrm>
        <a:off x="953021" y="3052974"/>
        <a:ext cx="3076276" cy="2009179"/>
      </dsp:txXfrm>
    </dsp:sp>
    <dsp:sp modelId="{985B2CEA-047A-4142-8B7E-2D43DEC98F0F}">
      <dsp:nvSpPr>
        <dsp:cNvPr id="0" name=""/>
        <dsp:cNvSpPr/>
      </dsp:nvSpPr>
      <dsp:spPr>
        <a:xfrm>
          <a:off x="4572000" y="2136788"/>
          <a:ext cx="2080840" cy="853678"/>
        </a:xfrm>
        <a:custGeom>
          <a:avLst/>
          <a:gdLst/>
          <a:ahLst/>
          <a:cxnLst/>
          <a:rect l="0" t="0" r="0" b="0"/>
          <a:pathLst>
            <a:path>
              <a:moveTo>
                <a:pt x="0" y="0"/>
              </a:moveTo>
              <a:lnTo>
                <a:pt x="0" y="426839"/>
              </a:lnTo>
              <a:lnTo>
                <a:pt x="2080840" y="426839"/>
              </a:lnTo>
              <a:lnTo>
                <a:pt x="2080840" y="853678"/>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A30257-2AF6-BA43-9A4E-0071EE9E00C1}">
      <dsp:nvSpPr>
        <dsp:cNvPr id="0" name=""/>
        <dsp:cNvSpPr/>
      </dsp:nvSpPr>
      <dsp:spPr>
        <a:xfrm>
          <a:off x="5052193" y="2990466"/>
          <a:ext cx="3201292" cy="213419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solidFill>
                <a:srgbClr val="FF0000"/>
              </a:solidFill>
            </a:rPr>
            <a:t>Domestic</a:t>
          </a:r>
        </a:p>
        <a:p>
          <a:pPr lvl="0" algn="ctr" defTabSz="1911350">
            <a:lnSpc>
              <a:spcPct val="90000"/>
            </a:lnSpc>
            <a:spcBef>
              <a:spcPct val="0"/>
            </a:spcBef>
            <a:spcAft>
              <a:spcPct val="35000"/>
            </a:spcAft>
          </a:pPr>
          <a:r>
            <a:rPr lang="en-US" sz="4300" kern="1200" dirty="0" smtClean="0">
              <a:solidFill>
                <a:srgbClr val="FF0000"/>
              </a:solidFill>
            </a:rPr>
            <a:t>Victims</a:t>
          </a:r>
          <a:endParaRPr lang="en-US" sz="4300" kern="1200" dirty="0">
            <a:solidFill>
              <a:srgbClr val="FF0000"/>
            </a:solidFill>
          </a:endParaRPr>
        </a:p>
      </dsp:txBody>
      <dsp:txXfrm>
        <a:off x="5114701" y="3052974"/>
        <a:ext cx="3076276" cy="20091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DBE8E-C36A-4146-B811-6E11247B4AAF}">
      <dsp:nvSpPr>
        <dsp:cNvPr id="0" name=""/>
        <dsp:cNvSpPr/>
      </dsp:nvSpPr>
      <dsp:spPr>
        <a:xfrm>
          <a:off x="3639963" y="202469"/>
          <a:ext cx="1864072" cy="12427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Human </a:t>
          </a:r>
        </a:p>
        <a:p>
          <a:pPr lvl="0" algn="ctr" defTabSz="1111250">
            <a:lnSpc>
              <a:spcPct val="90000"/>
            </a:lnSpc>
            <a:spcBef>
              <a:spcPct val="0"/>
            </a:spcBef>
            <a:spcAft>
              <a:spcPct val="35000"/>
            </a:spcAft>
          </a:pPr>
          <a:r>
            <a:rPr lang="en-US" sz="2500" kern="1200" smtClean="0">
              <a:solidFill>
                <a:srgbClr val="FF0000"/>
              </a:solidFill>
            </a:rPr>
            <a:t>Trafficking</a:t>
          </a:r>
          <a:endParaRPr lang="en-US" sz="2500" kern="1200" dirty="0">
            <a:solidFill>
              <a:srgbClr val="FF0000"/>
            </a:solidFill>
          </a:endParaRPr>
        </a:p>
      </dsp:txBody>
      <dsp:txXfrm>
        <a:off x="3676361" y="238867"/>
        <a:ext cx="1791276" cy="1169918"/>
      </dsp:txXfrm>
    </dsp:sp>
    <dsp:sp modelId="{9FDD93E1-3238-6D42-A76D-354AA3ABCC10}">
      <dsp:nvSpPr>
        <dsp:cNvPr id="0" name=""/>
        <dsp:cNvSpPr/>
      </dsp:nvSpPr>
      <dsp:spPr>
        <a:xfrm>
          <a:off x="2148706" y="1445184"/>
          <a:ext cx="2423293" cy="497085"/>
        </a:xfrm>
        <a:custGeom>
          <a:avLst/>
          <a:gdLst/>
          <a:ahLst/>
          <a:cxnLst/>
          <a:rect l="0" t="0" r="0" b="0"/>
          <a:pathLst>
            <a:path>
              <a:moveTo>
                <a:pt x="2423293" y="0"/>
              </a:moveTo>
              <a:lnTo>
                <a:pt x="2423293" y="248542"/>
              </a:lnTo>
              <a:lnTo>
                <a:pt x="0" y="248542"/>
              </a:lnTo>
              <a:lnTo>
                <a:pt x="0" y="49708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55EA46-8147-5142-AC46-6EBA2F9E6406}">
      <dsp:nvSpPr>
        <dsp:cNvPr id="0" name=""/>
        <dsp:cNvSpPr/>
      </dsp:nvSpPr>
      <dsp:spPr>
        <a:xfrm>
          <a:off x="1216669" y="1942270"/>
          <a:ext cx="1864072" cy="1242714"/>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International</a:t>
          </a:r>
        </a:p>
        <a:p>
          <a:pPr lvl="0" algn="ctr" defTabSz="1111250">
            <a:lnSpc>
              <a:spcPct val="90000"/>
            </a:lnSpc>
            <a:spcBef>
              <a:spcPct val="0"/>
            </a:spcBef>
            <a:spcAft>
              <a:spcPct val="35000"/>
            </a:spcAft>
          </a:pPr>
          <a:r>
            <a:rPr lang="en-US" sz="2500" kern="1200" smtClean="0">
              <a:solidFill>
                <a:srgbClr val="FF0000"/>
              </a:solidFill>
            </a:rPr>
            <a:t>Victims</a:t>
          </a:r>
          <a:endParaRPr lang="en-US" sz="2500" kern="1200" dirty="0">
            <a:solidFill>
              <a:srgbClr val="FF0000"/>
            </a:solidFill>
          </a:endParaRPr>
        </a:p>
      </dsp:txBody>
      <dsp:txXfrm>
        <a:off x="1253067" y="1978668"/>
        <a:ext cx="1791276" cy="1169918"/>
      </dsp:txXfrm>
    </dsp:sp>
    <dsp:sp modelId="{88417CDC-CD28-A741-A23C-7912EEB89175}">
      <dsp:nvSpPr>
        <dsp:cNvPr id="0" name=""/>
        <dsp:cNvSpPr/>
      </dsp:nvSpPr>
      <dsp:spPr>
        <a:xfrm>
          <a:off x="937059" y="3184984"/>
          <a:ext cx="1211646" cy="497085"/>
        </a:xfrm>
        <a:custGeom>
          <a:avLst/>
          <a:gdLst/>
          <a:ahLst/>
          <a:cxnLst/>
          <a:rect l="0" t="0" r="0" b="0"/>
          <a:pathLst>
            <a:path>
              <a:moveTo>
                <a:pt x="1211646" y="0"/>
              </a:moveTo>
              <a:lnTo>
                <a:pt x="1211646" y="248542"/>
              </a:lnTo>
              <a:lnTo>
                <a:pt x="0" y="248542"/>
              </a:lnTo>
              <a:lnTo>
                <a:pt x="0"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FE304-7110-B843-8C12-0E1F9FA59B0B}">
      <dsp:nvSpPr>
        <dsp:cNvPr id="0" name=""/>
        <dsp:cNvSpPr/>
      </dsp:nvSpPr>
      <dsp:spPr>
        <a:xfrm>
          <a:off x="5022"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Sex Trafficking</a:t>
          </a:r>
          <a:endParaRPr lang="en-US" sz="2500" kern="1200" dirty="0">
            <a:solidFill>
              <a:srgbClr val="FF0000"/>
            </a:solidFill>
          </a:endParaRPr>
        </a:p>
      </dsp:txBody>
      <dsp:txXfrm>
        <a:off x="41420" y="3718468"/>
        <a:ext cx="1791276" cy="1169918"/>
      </dsp:txXfrm>
    </dsp:sp>
    <dsp:sp modelId="{3DF17C60-4C23-E645-8BF0-58A0A0BE72CF}">
      <dsp:nvSpPr>
        <dsp:cNvPr id="0" name=""/>
        <dsp:cNvSpPr/>
      </dsp:nvSpPr>
      <dsp:spPr>
        <a:xfrm>
          <a:off x="2148706" y="3184984"/>
          <a:ext cx="1211646" cy="497085"/>
        </a:xfrm>
        <a:custGeom>
          <a:avLst/>
          <a:gdLst/>
          <a:ahLst/>
          <a:cxnLst/>
          <a:rect l="0" t="0" r="0" b="0"/>
          <a:pathLst>
            <a:path>
              <a:moveTo>
                <a:pt x="0" y="0"/>
              </a:moveTo>
              <a:lnTo>
                <a:pt x="0" y="248542"/>
              </a:lnTo>
              <a:lnTo>
                <a:pt x="1211646" y="248542"/>
              </a:lnTo>
              <a:lnTo>
                <a:pt x="1211646"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874D90-AE46-F942-A720-2506C7E4726C}">
      <dsp:nvSpPr>
        <dsp:cNvPr id="0" name=""/>
        <dsp:cNvSpPr/>
      </dsp:nvSpPr>
      <dsp:spPr>
        <a:xfrm>
          <a:off x="2428316"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Labor Trafficking</a:t>
          </a:r>
          <a:endParaRPr lang="en-US" sz="2500" kern="1200" dirty="0">
            <a:solidFill>
              <a:srgbClr val="FF0000"/>
            </a:solidFill>
          </a:endParaRPr>
        </a:p>
      </dsp:txBody>
      <dsp:txXfrm>
        <a:off x="2464714" y="3718468"/>
        <a:ext cx="1791276" cy="1169918"/>
      </dsp:txXfrm>
    </dsp:sp>
    <dsp:sp modelId="{985B2CEA-047A-4142-8B7E-2D43DEC98F0F}">
      <dsp:nvSpPr>
        <dsp:cNvPr id="0" name=""/>
        <dsp:cNvSpPr/>
      </dsp:nvSpPr>
      <dsp:spPr>
        <a:xfrm>
          <a:off x="4572000" y="1445184"/>
          <a:ext cx="2423293" cy="497085"/>
        </a:xfrm>
        <a:custGeom>
          <a:avLst/>
          <a:gdLst/>
          <a:ahLst/>
          <a:cxnLst/>
          <a:rect l="0" t="0" r="0" b="0"/>
          <a:pathLst>
            <a:path>
              <a:moveTo>
                <a:pt x="0" y="0"/>
              </a:moveTo>
              <a:lnTo>
                <a:pt x="0" y="248542"/>
              </a:lnTo>
              <a:lnTo>
                <a:pt x="2423293" y="248542"/>
              </a:lnTo>
              <a:lnTo>
                <a:pt x="2423293" y="49708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A30257-2AF6-BA43-9A4E-0071EE9E00C1}">
      <dsp:nvSpPr>
        <dsp:cNvPr id="0" name=""/>
        <dsp:cNvSpPr/>
      </dsp:nvSpPr>
      <dsp:spPr>
        <a:xfrm>
          <a:off x="6063257" y="1942270"/>
          <a:ext cx="1864072" cy="1242714"/>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rgbClr val="FF0000"/>
              </a:solidFill>
            </a:rPr>
            <a:t>Domestic</a:t>
          </a:r>
        </a:p>
        <a:p>
          <a:pPr lvl="0" algn="ctr" defTabSz="1111250">
            <a:lnSpc>
              <a:spcPct val="90000"/>
            </a:lnSpc>
            <a:spcBef>
              <a:spcPct val="0"/>
            </a:spcBef>
            <a:spcAft>
              <a:spcPct val="35000"/>
            </a:spcAft>
          </a:pPr>
          <a:r>
            <a:rPr lang="en-US" sz="2500" kern="1200" dirty="0" smtClean="0">
              <a:solidFill>
                <a:srgbClr val="FF0000"/>
              </a:solidFill>
            </a:rPr>
            <a:t>Victims</a:t>
          </a:r>
          <a:endParaRPr lang="en-US" sz="2500" kern="1200" dirty="0">
            <a:solidFill>
              <a:srgbClr val="FF0000"/>
            </a:solidFill>
          </a:endParaRPr>
        </a:p>
      </dsp:txBody>
      <dsp:txXfrm>
        <a:off x="6099655" y="1978668"/>
        <a:ext cx="1791276" cy="1169918"/>
      </dsp:txXfrm>
    </dsp:sp>
    <dsp:sp modelId="{E1FF40C1-E01D-A64C-A1F5-9CF8DC4E1143}">
      <dsp:nvSpPr>
        <dsp:cNvPr id="0" name=""/>
        <dsp:cNvSpPr/>
      </dsp:nvSpPr>
      <dsp:spPr>
        <a:xfrm>
          <a:off x="5783646" y="3184984"/>
          <a:ext cx="1211646" cy="497085"/>
        </a:xfrm>
        <a:custGeom>
          <a:avLst/>
          <a:gdLst/>
          <a:ahLst/>
          <a:cxnLst/>
          <a:rect l="0" t="0" r="0" b="0"/>
          <a:pathLst>
            <a:path>
              <a:moveTo>
                <a:pt x="1211646" y="0"/>
              </a:moveTo>
              <a:lnTo>
                <a:pt x="1211646" y="248542"/>
              </a:lnTo>
              <a:lnTo>
                <a:pt x="0" y="248542"/>
              </a:lnTo>
              <a:lnTo>
                <a:pt x="0"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9F6C37-5DE6-BB4C-8074-CCDC6473D1C8}">
      <dsp:nvSpPr>
        <dsp:cNvPr id="0" name=""/>
        <dsp:cNvSpPr/>
      </dsp:nvSpPr>
      <dsp:spPr>
        <a:xfrm>
          <a:off x="4851610"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Sex Trafficking</a:t>
          </a:r>
          <a:endParaRPr lang="en-US" sz="2500" kern="1200" dirty="0">
            <a:solidFill>
              <a:srgbClr val="FF0000"/>
            </a:solidFill>
          </a:endParaRPr>
        </a:p>
      </dsp:txBody>
      <dsp:txXfrm>
        <a:off x="4888008" y="3718468"/>
        <a:ext cx="1791276" cy="1169918"/>
      </dsp:txXfrm>
    </dsp:sp>
    <dsp:sp modelId="{E23F4A78-C8E3-B24C-9F55-678F62F19332}">
      <dsp:nvSpPr>
        <dsp:cNvPr id="0" name=""/>
        <dsp:cNvSpPr/>
      </dsp:nvSpPr>
      <dsp:spPr>
        <a:xfrm>
          <a:off x="6995293" y="3184984"/>
          <a:ext cx="1211646" cy="497085"/>
        </a:xfrm>
        <a:custGeom>
          <a:avLst/>
          <a:gdLst/>
          <a:ahLst/>
          <a:cxnLst/>
          <a:rect l="0" t="0" r="0" b="0"/>
          <a:pathLst>
            <a:path>
              <a:moveTo>
                <a:pt x="0" y="0"/>
              </a:moveTo>
              <a:lnTo>
                <a:pt x="0" y="248542"/>
              </a:lnTo>
              <a:lnTo>
                <a:pt x="1211646" y="248542"/>
              </a:lnTo>
              <a:lnTo>
                <a:pt x="1211646"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1F5167-06C6-9E48-9ED0-D9E776CCE2E7}">
      <dsp:nvSpPr>
        <dsp:cNvPr id="0" name=""/>
        <dsp:cNvSpPr/>
      </dsp:nvSpPr>
      <dsp:spPr>
        <a:xfrm>
          <a:off x="7274904"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rgbClr val="FF0000"/>
              </a:solidFill>
            </a:rPr>
            <a:t>Labor Trafficking</a:t>
          </a:r>
          <a:endParaRPr lang="en-US" sz="2500" kern="1200" dirty="0">
            <a:solidFill>
              <a:srgbClr val="FF0000"/>
            </a:solidFill>
          </a:endParaRPr>
        </a:p>
      </dsp:txBody>
      <dsp:txXfrm>
        <a:off x="7311302" y="3718468"/>
        <a:ext cx="1791276" cy="1169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DBE8E-C36A-4146-B811-6E11247B4AAF}">
      <dsp:nvSpPr>
        <dsp:cNvPr id="0" name=""/>
        <dsp:cNvSpPr/>
      </dsp:nvSpPr>
      <dsp:spPr>
        <a:xfrm>
          <a:off x="3639963" y="202469"/>
          <a:ext cx="1864072" cy="1242714"/>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Human </a:t>
          </a:r>
        </a:p>
        <a:p>
          <a:pPr lvl="0" algn="ctr" defTabSz="1111250">
            <a:lnSpc>
              <a:spcPct val="90000"/>
            </a:lnSpc>
            <a:spcBef>
              <a:spcPct val="0"/>
            </a:spcBef>
            <a:spcAft>
              <a:spcPct val="35000"/>
            </a:spcAft>
          </a:pPr>
          <a:r>
            <a:rPr lang="en-US" sz="2500" kern="1200" smtClean="0">
              <a:solidFill>
                <a:srgbClr val="FF0000"/>
              </a:solidFill>
            </a:rPr>
            <a:t>Trafficking</a:t>
          </a:r>
          <a:endParaRPr lang="en-US" sz="2500" kern="1200" dirty="0">
            <a:solidFill>
              <a:srgbClr val="FF0000"/>
            </a:solidFill>
          </a:endParaRPr>
        </a:p>
      </dsp:txBody>
      <dsp:txXfrm>
        <a:off x="3676361" y="238867"/>
        <a:ext cx="1791276" cy="1169918"/>
      </dsp:txXfrm>
    </dsp:sp>
    <dsp:sp modelId="{9FDD93E1-3238-6D42-A76D-354AA3ABCC10}">
      <dsp:nvSpPr>
        <dsp:cNvPr id="0" name=""/>
        <dsp:cNvSpPr/>
      </dsp:nvSpPr>
      <dsp:spPr>
        <a:xfrm>
          <a:off x="2148706" y="1445184"/>
          <a:ext cx="2423293" cy="497085"/>
        </a:xfrm>
        <a:custGeom>
          <a:avLst/>
          <a:gdLst/>
          <a:ahLst/>
          <a:cxnLst/>
          <a:rect l="0" t="0" r="0" b="0"/>
          <a:pathLst>
            <a:path>
              <a:moveTo>
                <a:pt x="2423293" y="0"/>
              </a:moveTo>
              <a:lnTo>
                <a:pt x="2423293" y="248542"/>
              </a:lnTo>
              <a:lnTo>
                <a:pt x="0" y="248542"/>
              </a:lnTo>
              <a:lnTo>
                <a:pt x="0" y="49708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55EA46-8147-5142-AC46-6EBA2F9E6406}">
      <dsp:nvSpPr>
        <dsp:cNvPr id="0" name=""/>
        <dsp:cNvSpPr/>
      </dsp:nvSpPr>
      <dsp:spPr>
        <a:xfrm>
          <a:off x="1216669" y="1942270"/>
          <a:ext cx="1864072" cy="1242714"/>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International</a:t>
          </a:r>
        </a:p>
        <a:p>
          <a:pPr lvl="0" algn="ctr" defTabSz="1111250">
            <a:lnSpc>
              <a:spcPct val="90000"/>
            </a:lnSpc>
            <a:spcBef>
              <a:spcPct val="0"/>
            </a:spcBef>
            <a:spcAft>
              <a:spcPct val="35000"/>
            </a:spcAft>
          </a:pPr>
          <a:r>
            <a:rPr lang="en-US" sz="2500" kern="1200" smtClean="0">
              <a:solidFill>
                <a:srgbClr val="FF0000"/>
              </a:solidFill>
            </a:rPr>
            <a:t>Victims</a:t>
          </a:r>
          <a:endParaRPr lang="en-US" sz="2500" kern="1200" dirty="0">
            <a:solidFill>
              <a:srgbClr val="FF0000"/>
            </a:solidFill>
          </a:endParaRPr>
        </a:p>
      </dsp:txBody>
      <dsp:txXfrm>
        <a:off x="1253067" y="1978668"/>
        <a:ext cx="1791276" cy="1169918"/>
      </dsp:txXfrm>
    </dsp:sp>
    <dsp:sp modelId="{88417CDC-CD28-A741-A23C-7912EEB89175}">
      <dsp:nvSpPr>
        <dsp:cNvPr id="0" name=""/>
        <dsp:cNvSpPr/>
      </dsp:nvSpPr>
      <dsp:spPr>
        <a:xfrm>
          <a:off x="937059" y="3184984"/>
          <a:ext cx="1211646" cy="497085"/>
        </a:xfrm>
        <a:custGeom>
          <a:avLst/>
          <a:gdLst/>
          <a:ahLst/>
          <a:cxnLst/>
          <a:rect l="0" t="0" r="0" b="0"/>
          <a:pathLst>
            <a:path>
              <a:moveTo>
                <a:pt x="1211646" y="0"/>
              </a:moveTo>
              <a:lnTo>
                <a:pt x="1211646" y="248542"/>
              </a:lnTo>
              <a:lnTo>
                <a:pt x="0" y="248542"/>
              </a:lnTo>
              <a:lnTo>
                <a:pt x="0"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FE304-7110-B843-8C12-0E1F9FA59B0B}">
      <dsp:nvSpPr>
        <dsp:cNvPr id="0" name=""/>
        <dsp:cNvSpPr/>
      </dsp:nvSpPr>
      <dsp:spPr>
        <a:xfrm>
          <a:off x="5022"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Sex Trafficking</a:t>
          </a:r>
          <a:endParaRPr lang="en-US" sz="2500" kern="1200" dirty="0">
            <a:solidFill>
              <a:srgbClr val="FF0000"/>
            </a:solidFill>
          </a:endParaRPr>
        </a:p>
      </dsp:txBody>
      <dsp:txXfrm>
        <a:off x="41420" y="3718468"/>
        <a:ext cx="1791276" cy="1169918"/>
      </dsp:txXfrm>
    </dsp:sp>
    <dsp:sp modelId="{3DF17C60-4C23-E645-8BF0-58A0A0BE72CF}">
      <dsp:nvSpPr>
        <dsp:cNvPr id="0" name=""/>
        <dsp:cNvSpPr/>
      </dsp:nvSpPr>
      <dsp:spPr>
        <a:xfrm>
          <a:off x="2148706" y="3184984"/>
          <a:ext cx="1211646" cy="497085"/>
        </a:xfrm>
        <a:custGeom>
          <a:avLst/>
          <a:gdLst/>
          <a:ahLst/>
          <a:cxnLst/>
          <a:rect l="0" t="0" r="0" b="0"/>
          <a:pathLst>
            <a:path>
              <a:moveTo>
                <a:pt x="0" y="0"/>
              </a:moveTo>
              <a:lnTo>
                <a:pt x="0" y="248542"/>
              </a:lnTo>
              <a:lnTo>
                <a:pt x="1211646" y="248542"/>
              </a:lnTo>
              <a:lnTo>
                <a:pt x="1211646"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874D90-AE46-F942-A720-2506C7E4726C}">
      <dsp:nvSpPr>
        <dsp:cNvPr id="0" name=""/>
        <dsp:cNvSpPr/>
      </dsp:nvSpPr>
      <dsp:spPr>
        <a:xfrm>
          <a:off x="2428316"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smtClean="0">
              <a:solidFill>
                <a:srgbClr val="FF0000"/>
              </a:solidFill>
            </a:rPr>
            <a:t>Labor Trafficking</a:t>
          </a:r>
          <a:endParaRPr lang="en-US" sz="2500" kern="1200" dirty="0">
            <a:solidFill>
              <a:srgbClr val="FF0000"/>
            </a:solidFill>
          </a:endParaRPr>
        </a:p>
      </dsp:txBody>
      <dsp:txXfrm>
        <a:off x="2464714" y="3718468"/>
        <a:ext cx="1791276" cy="1169918"/>
      </dsp:txXfrm>
    </dsp:sp>
    <dsp:sp modelId="{985B2CEA-047A-4142-8B7E-2D43DEC98F0F}">
      <dsp:nvSpPr>
        <dsp:cNvPr id="0" name=""/>
        <dsp:cNvSpPr/>
      </dsp:nvSpPr>
      <dsp:spPr>
        <a:xfrm>
          <a:off x="4572000" y="1445184"/>
          <a:ext cx="2423293" cy="497085"/>
        </a:xfrm>
        <a:custGeom>
          <a:avLst/>
          <a:gdLst/>
          <a:ahLst/>
          <a:cxnLst/>
          <a:rect l="0" t="0" r="0" b="0"/>
          <a:pathLst>
            <a:path>
              <a:moveTo>
                <a:pt x="0" y="0"/>
              </a:moveTo>
              <a:lnTo>
                <a:pt x="0" y="248542"/>
              </a:lnTo>
              <a:lnTo>
                <a:pt x="2423293" y="248542"/>
              </a:lnTo>
              <a:lnTo>
                <a:pt x="2423293" y="497085"/>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A30257-2AF6-BA43-9A4E-0071EE9E00C1}">
      <dsp:nvSpPr>
        <dsp:cNvPr id="0" name=""/>
        <dsp:cNvSpPr/>
      </dsp:nvSpPr>
      <dsp:spPr>
        <a:xfrm>
          <a:off x="6063257" y="1942270"/>
          <a:ext cx="1864072" cy="1242714"/>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rgbClr val="FF0000"/>
              </a:solidFill>
            </a:rPr>
            <a:t>Domestic</a:t>
          </a:r>
        </a:p>
        <a:p>
          <a:pPr lvl="0" algn="ctr" defTabSz="1111250">
            <a:lnSpc>
              <a:spcPct val="90000"/>
            </a:lnSpc>
            <a:spcBef>
              <a:spcPct val="0"/>
            </a:spcBef>
            <a:spcAft>
              <a:spcPct val="35000"/>
            </a:spcAft>
          </a:pPr>
          <a:r>
            <a:rPr lang="en-US" sz="2500" kern="1200" dirty="0" smtClean="0">
              <a:solidFill>
                <a:srgbClr val="FF0000"/>
              </a:solidFill>
            </a:rPr>
            <a:t>Victims</a:t>
          </a:r>
          <a:endParaRPr lang="en-US" sz="2500" kern="1200" dirty="0">
            <a:solidFill>
              <a:srgbClr val="FF0000"/>
            </a:solidFill>
          </a:endParaRPr>
        </a:p>
      </dsp:txBody>
      <dsp:txXfrm>
        <a:off x="6099655" y="1978668"/>
        <a:ext cx="1791276" cy="1169918"/>
      </dsp:txXfrm>
    </dsp:sp>
    <dsp:sp modelId="{E1FF40C1-E01D-A64C-A1F5-9CF8DC4E1143}">
      <dsp:nvSpPr>
        <dsp:cNvPr id="0" name=""/>
        <dsp:cNvSpPr/>
      </dsp:nvSpPr>
      <dsp:spPr>
        <a:xfrm>
          <a:off x="5783646" y="3184984"/>
          <a:ext cx="1211646" cy="497085"/>
        </a:xfrm>
        <a:custGeom>
          <a:avLst/>
          <a:gdLst/>
          <a:ahLst/>
          <a:cxnLst/>
          <a:rect l="0" t="0" r="0" b="0"/>
          <a:pathLst>
            <a:path>
              <a:moveTo>
                <a:pt x="1211646" y="0"/>
              </a:moveTo>
              <a:lnTo>
                <a:pt x="1211646" y="248542"/>
              </a:lnTo>
              <a:lnTo>
                <a:pt x="0" y="248542"/>
              </a:lnTo>
              <a:lnTo>
                <a:pt x="0"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49F6C37-5DE6-BB4C-8074-CCDC6473D1C8}">
      <dsp:nvSpPr>
        <dsp:cNvPr id="0" name=""/>
        <dsp:cNvSpPr/>
      </dsp:nvSpPr>
      <dsp:spPr>
        <a:xfrm>
          <a:off x="4851610"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b="1" u="sng" kern="1200" dirty="0" smtClean="0">
              <a:solidFill>
                <a:srgbClr val="FF0000"/>
              </a:solidFill>
            </a:rPr>
            <a:t>Sex Trafficking</a:t>
          </a:r>
          <a:endParaRPr lang="en-US" sz="2500" b="1" u="sng" kern="1200" dirty="0">
            <a:solidFill>
              <a:srgbClr val="FF0000"/>
            </a:solidFill>
          </a:endParaRPr>
        </a:p>
      </dsp:txBody>
      <dsp:txXfrm>
        <a:off x="4888008" y="3718468"/>
        <a:ext cx="1791276" cy="1169918"/>
      </dsp:txXfrm>
    </dsp:sp>
    <dsp:sp modelId="{E23F4A78-C8E3-B24C-9F55-678F62F19332}">
      <dsp:nvSpPr>
        <dsp:cNvPr id="0" name=""/>
        <dsp:cNvSpPr/>
      </dsp:nvSpPr>
      <dsp:spPr>
        <a:xfrm>
          <a:off x="6995293" y="3184984"/>
          <a:ext cx="1211646" cy="497085"/>
        </a:xfrm>
        <a:custGeom>
          <a:avLst/>
          <a:gdLst/>
          <a:ahLst/>
          <a:cxnLst/>
          <a:rect l="0" t="0" r="0" b="0"/>
          <a:pathLst>
            <a:path>
              <a:moveTo>
                <a:pt x="0" y="0"/>
              </a:moveTo>
              <a:lnTo>
                <a:pt x="0" y="248542"/>
              </a:lnTo>
              <a:lnTo>
                <a:pt x="1211646" y="248542"/>
              </a:lnTo>
              <a:lnTo>
                <a:pt x="1211646" y="497085"/>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01F5167-06C6-9E48-9ED0-D9E776CCE2E7}">
      <dsp:nvSpPr>
        <dsp:cNvPr id="0" name=""/>
        <dsp:cNvSpPr/>
      </dsp:nvSpPr>
      <dsp:spPr>
        <a:xfrm>
          <a:off x="7274904" y="3682070"/>
          <a:ext cx="1864072" cy="1242714"/>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solidFill>
                <a:srgbClr val="FF0000"/>
              </a:solidFill>
            </a:rPr>
            <a:t>Labor Trafficking</a:t>
          </a:r>
          <a:endParaRPr lang="en-US" sz="2500" kern="1200" dirty="0">
            <a:solidFill>
              <a:srgbClr val="FF0000"/>
            </a:solidFill>
          </a:endParaRPr>
        </a:p>
      </dsp:txBody>
      <dsp:txXfrm>
        <a:off x="7311302" y="3718468"/>
        <a:ext cx="1791276" cy="11699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1781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1781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1781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164A503A-5CA6-6D45-B989-1783EA0F50E4}" type="slidenum">
              <a:rPr lang="en-US"/>
              <a:pPr/>
              <a:t>‹#›</a:t>
            </a:fld>
            <a:endParaRPr lang="en-US"/>
          </a:p>
        </p:txBody>
      </p:sp>
    </p:spTree>
    <p:extLst>
      <p:ext uri="{BB962C8B-B14F-4D97-AF65-F5344CB8AC3E}">
        <p14:creationId xmlns:p14="http://schemas.microsoft.com/office/powerpoint/2010/main" val="374174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236CD06F-FA19-CD46-97E1-E5DCBA0EC735}" type="slidenum">
              <a:rPr lang="en-US"/>
              <a:pPr/>
              <a:t>‹#›</a:t>
            </a:fld>
            <a:endParaRPr lang="en-US"/>
          </a:p>
        </p:txBody>
      </p:sp>
    </p:spTree>
    <p:extLst>
      <p:ext uri="{BB962C8B-B14F-4D97-AF65-F5344CB8AC3E}">
        <p14:creationId xmlns:p14="http://schemas.microsoft.com/office/powerpoint/2010/main" val="265779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9"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6501DF1-87BD-EB42-940E-1C0A248E921C}" type="slidenum">
              <a:rPr lang="en-US"/>
              <a:pPr/>
              <a:t>1</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C794EBF-C301-1F43-84C2-278B9DC77B59}" type="slidenum">
              <a:rPr lang="en-US">
                <a:latin typeface="Arial" pitchFamily="-84" charset="0"/>
              </a:rPr>
              <a:pPr/>
              <a:t>28</a:t>
            </a:fld>
            <a:endParaRPr lang="en-US">
              <a:latin typeface="Arial" pitchFamily="-8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63 that day…</a:t>
            </a:r>
            <a:endParaRPr lang="en-US" dirty="0"/>
          </a:p>
        </p:txBody>
      </p:sp>
      <p:sp>
        <p:nvSpPr>
          <p:cNvPr id="4" name="Slide Number Placeholder 3"/>
          <p:cNvSpPr>
            <a:spLocks noGrp="1"/>
          </p:cNvSpPr>
          <p:nvPr>
            <p:ph type="sldNum" sz="quarter" idx="10"/>
          </p:nvPr>
        </p:nvSpPr>
        <p:spPr/>
        <p:txBody>
          <a:bodyPr/>
          <a:lstStyle/>
          <a:p>
            <a:fld id="{236CD06F-FA19-CD46-97E1-E5DCBA0EC735}" type="slidenum">
              <a:rPr lang="en-US" smtClean="0"/>
              <a:pPr/>
              <a:t>36</a:t>
            </a:fld>
            <a:endParaRPr lang="en-US"/>
          </a:p>
        </p:txBody>
      </p:sp>
    </p:spTree>
    <p:extLst>
      <p:ext uri="{BB962C8B-B14F-4D97-AF65-F5344CB8AC3E}">
        <p14:creationId xmlns:p14="http://schemas.microsoft.com/office/powerpoint/2010/main" val="3902387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98449A9-74C7-B240-8615-01D52990F86F}" type="slidenum">
              <a:rPr lang="en-US"/>
              <a:pPr/>
              <a:t>38</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170D34A-9EEB-D344-89B5-1D29B3F6D286}" type="slidenum">
              <a:rPr lang="en-US"/>
              <a:pPr/>
              <a:t>43</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170D34A-9EEB-D344-89B5-1D29B3F6D286}" type="slidenum">
              <a:rPr lang="en-US"/>
              <a:pPr/>
              <a:t>44</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170D34A-9EEB-D344-89B5-1D29B3F6D286}" type="slidenum">
              <a:rPr lang="en-US"/>
              <a:pPr/>
              <a:t>45</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like this.</a:t>
            </a:r>
            <a:endParaRPr lang="en-US" dirty="0"/>
          </a:p>
        </p:txBody>
      </p:sp>
      <p:sp>
        <p:nvSpPr>
          <p:cNvPr id="4" name="Slide Number Placeholder 3"/>
          <p:cNvSpPr>
            <a:spLocks noGrp="1"/>
          </p:cNvSpPr>
          <p:nvPr>
            <p:ph type="sldNum" sz="quarter" idx="10"/>
          </p:nvPr>
        </p:nvSpPr>
        <p:spPr/>
        <p:txBody>
          <a:bodyPr/>
          <a:lstStyle/>
          <a:p>
            <a:fld id="{18C5ABD6-D1AF-44F5-8872-88E84451A88C}" type="slidenum">
              <a:rPr lang="en-US" smtClean="0"/>
              <a:t>47</a:t>
            </a:fld>
            <a:endParaRPr lang="en-US"/>
          </a:p>
        </p:txBody>
      </p:sp>
    </p:spTree>
    <p:extLst>
      <p:ext uri="{BB962C8B-B14F-4D97-AF65-F5344CB8AC3E}">
        <p14:creationId xmlns:p14="http://schemas.microsoft.com/office/powerpoint/2010/main" val="4071124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Think more along</a:t>
            </a:r>
            <a:r>
              <a:rPr lang="en-US" baseline="0" dirty="0" smtClean="0"/>
              <a:t> the lines of having to go after a drowning victim</a:t>
            </a:r>
            <a:r>
              <a:rPr lang="en-US" dirty="0" smtClean="0"/>
              <a:t>.  These people have been brutalized, deceived, threatened, and brainwashed.</a:t>
            </a:r>
            <a:r>
              <a:rPr lang="en-US" baseline="0" dirty="0" smtClean="0"/>
              <a:t>  Their families may have been threatened.  Many of them may even be suffering from Stockholm Syndrome and will be reluctant to give up their captors.  Their entire life is clandestine.  Some will self identify, most will not.</a:t>
            </a:r>
          </a:p>
        </p:txBody>
      </p:sp>
      <p:sp>
        <p:nvSpPr>
          <p:cNvPr id="4" name="Slide Number Placeholder 3"/>
          <p:cNvSpPr>
            <a:spLocks noGrp="1"/>
          </p:cNvSpPr>
          <p:nvPr>
            <p:ph type="sldNum" sz="quarter" idx="10"/>
          </p:nvPr>
        </p:nvSpPr>
        <p:spPr/>
        <p:txBody>
          <a:bodyPr/>
          <a:lstStyle/>
          <a:p>
            <a:fld id="{18C5ABD6-D1AF-44F5-8872-88E84451A88C}" type="slidenum">
              <a:rPr lang="en-US" smtClean="0"/>
              <a:t>48</a:t>
            </a:fld>
            <a:endParaRPr lang="en-US"/>
          </a:p>
        </p:txBody>
      </p:sp>
    </p:spTree>
    <p:extLst>
      <p:ext uri="{BB962C8B-B14F-4D97-AF65-F5344CB8AC3E}">
        <p14:creationId xmlns:p14="http://schemas.microsoft.com/office/powerpoint/2010/main" val="391974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D15555E-6379-484B-B5FA-5844354B502E}" type="slidenum">
              <a:rPr lang="en-US"/>
              <a:pPr/>
              <a:t>52</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D15555E-6379-484B-B5FA-5844354B502E}" type="slidenum">
              <a:rPr lang="en-US"/>
              <a:pPr/>
              <a:t>53</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4C0A09BE-84D2-5448-896F-131759DB4CBA}" type="slidenum">
              <a:rPr lang="en-US"/>
              <a:pPr/>
              <a:t>4</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4114800"/>
          </a:xfrm>
          <a:noFill/>
          <a:ln/>
        </p:spPr>
        <p:txBody>
          <a:bodyPr/>
          <a:lstStyle/>
          <a:p>
            <a:pPr eaLnBrk="1" hangingPunct="1">
              <a:buFontTx/>
              <a:buChar char="•"/>
            </a:pPr>
            <a:r>
              <a:rPr lang="en-US" sz="1000">
                <a:latin typeface="Arial" charset="0"/>
                <a:ea typeface="ＭＳ Ｐゴシック" charset="-128"/>
                <a:cs typeface="ＭＳ Ｐゴシック" charset="-128"/>
              </a:rPr>
              <a:t>Human trafficking is a devastating human rights violation that takes place not only internationally, but also here in the United States.  It is, indeed, a form of modern-day slavery.</a:t>
            </a:r>
          </a:p>
          <a:p>
            <a:pPr eaLnBrk="1" hangingPunct="1">
              <a:buFontTx/>
              <a:buChar char="•"/>
            </a:pPr>
            <a:endParaRPr lang="en-US" sz="1000">
              <a:latin typeface="Arial" charset="0"/>
              <a:ea typeface="ＭＳ Ｐゴシック" charset="-128"/>
              <a:cs typeface="ＭＳ Ｐゴシック" charset="-128"/>
            </a:endParaRPr>
          </a:p>
          <a:p>
            <a:pPr eaLnBrk="1" hangingPunct="1">
              <a:buFontTx/>
              <a:buChar char="•"/>
            </a:pPr>
            <a:r>
              <a:rPr lang="en-US" sz="1000">
                <a:latin typeface="Arial" charset="0"/>
                <a:ea typeface="ＭＳ Ｐゴシック" charset="-128"/>
                <a:cs typeface="ＭＳ Ｐゴシック" charset="-128"/>
              </a:rPr>
              <a:t>Traffickers use force, fraud or coercion to enslave their victims into situations involving sexual exploitation or forced labor.  </a:t>
            </a:r>
          </a:p>
          <a:p>
            <a:pPr eaLnBrk="1" hangingPunct="1">
              <a:buFontTx/>
              <a:buChar char="•"/>
            </a:pPr>
            <a:endParaRPr lang="en-US" sz="1000">
              <a:latin typeface="Arial" charset="0"/>
              <a:ea typeface="ＭＳ Ｐゴシック" charset="-128"/>
              <a:cs typeface="ＭＳ Ｐゴシック" charset="-128"/>
            </a:endParaRPr>
          </a:p>
          <a:p>
            <a:pPr eaLnBrk="1" hangingPunct="1">
              <a:buFontTx/>
              <a:buChar char="•"/>
            </a:pPr>
            <a:r>
              <a:rPr lang="en-US" sz="1000">
                <a:latin typeface="Arial" charset="0"/>
                <a:ea typeface="ＭＳ Ｐゴシック" charset="-128"/>
                <a:cs typeface="ＭＳ Ｐゴシック" charset="-128"/>
              </a:rPr>
              <a:t>Human trafficking is the fastest growing criminal industry in the world today, often operated by organized crime syndicates. </a:t>
            </a:r>
          </a:p>
          <a:p>
            <a:pPr eaLnBrk="1" hangingPunct="1"/>
            <a:endParaRPr lang="en-US" sz="1000">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D15555E-6379-484B-B5FA-5844354B502E}" type="slidenum">
              <a:rPr lang="en-US"/>
              <a:pPr/>
              <a:t>54</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D15555E-6379-484B-B5FA-5844354B502E}" type="slidenum">
              <a:rPr lang="en-US"/>
              <a:pPr/>
              <a:t>55</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D15555E-6379-484B-B5FA-5844354B502E}" type="slidenum">
              <a:rPr lang="en-US"/>
              <a:pPr/>
              <a:t>56</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57</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58</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59</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63</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64</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65</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66</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9350369-FFA6-8F4F-8896-3DBC9304C73F}" type="slidenum">
              <a:rPr lang="en-US"/>
              <a:pPr/>
              <a:t>5</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8322741C-CD26-414D-B9F3-05F00D2F4C44}" type="slidenum">
              <a:rPr lang="en-US"/>
              <a:pPr/>
              <a:t>72</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This slide lists sample indirect questions you may want to ask your patient to determine if she/he may, indeed, be a trafficking victim.  </a:t>
            </a: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69E286E-85E9-9444-B30E-0D7BFD0E0D60}" type="slidenum">
              <a:rPr lang="en-US"/>
              <a:pPr/>
              <a:t>73</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This slide lists sample indirect questions you may want to ask your patient to determine if she/he may, indeed, be a trafficking victim.  </a:t>
            </a: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69E286E-85E9-9444-B30E-0D7BFD0E0D60}" type="slidenum">
              <a:rPr lang="en-US"/>
              <a:pPr/>
              <a:t>74</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14400" y="4343400"/>
            <a:ext cx="5029200" cy="4114800"/>
          </a:xfrm>
          <a:noFill/>
          <a:ln/>
        </p:spPr>
        <p:txBody>
          <a:bodyPr/>
          <a:lstStyle/>
          <a:p>
            <a:pPr eaLnBrk="1" hangingPunct="1"/>
            <a:endParaRPr lang="en-US" sz="1000" dirty="0">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F55BF44-E136-7843-ADB6-33CFF494A290}" type="slidenum">
              <a:rPr lang="en-US"/>
              <a:pPr/>
              <a:t>78</a:t>
            </a:fld>
            <a:endParaRPr lang="en-US"/>
          </a:p>
        </p:txBody>
      </p:sp>
      <p:sp>
        <p:nvSpPr>
          <p:cNvPr id="133123" name="Rectangle 2"/>
          <p:cNvSpPr>
            <a:spLocks noGrp="1" noRot="1" noChangeAspect="1" noChangeArrowheads="1" noTextEdit="1"/>
          </p:cNvSpPr>
          <p:nvPr>
            <p:ph type="sldImg"/>
          </p:nvPr>
        </p:nvSpPr>
        <p:spPr>
          <a:xfrm>
            <a:off x="1111250" y="676275"/>
            <a:ext cx="4572000" cy="3429000"/>
          </a:xfrm>
          <a:ln/>
        </p:spPr>
      </p:sp>
      <p:sp>
        <p:nvSpPr>
          <p:cNvPr id="133124"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The first step in providing assistance to trafficking victims is to call the Trafficking Information and Referral Hotline.  </a:t>
            </a:r>
            <a:r>
              <a:rPr lang="en-US" sz="1000" b="1" i="1">
                <a:latin typeface="Arial" charset="0"/>
                <a:ea typeface="ＭＳ Ｐゴシック" charset="-128"/>
                <a:cs typeface="ＭＳ Ｐゴシック" charset="-128"/>
              </a:rPr>
              <a:t>However, if the victim is at risk for imminent harm, first call the local police.</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Times New Roman" charset="0"/>
                <a:cs typeface="Times New Roman" charset="0"/>
              </a:rPr>
              <a:t>This hotline will help you determine if you have encountered victims of human trafficking, will identify local resources available in your community to help victims, and will help you coordinate with local social service organizations to help protect and serve victims so they can begin the process of restoring their lives.</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Courier New" charset="0"/>
                <a:cs typeface="Courier New" charset="0"/>
              </a:rPr>
              <a:t>Victims of human trafficking who are non-U.S. citizens are eligible to receive a special visa and benefits and services through the Trafficking Victims Protection Act to the same extent as refugees.  Victims who are U.S. citizens are already eligible</a:t>
            </a:r>
            <a:r>
              <a:rPr lang="en-US" sz="1000">
                <a:latin typeface="Arial" charset="0"/>
                <a:ea typeface="Times New Roman" charset="0"/>
                <a:cs typeface="Times New Roman" charset="0"/>
              </a:rPr>
              <a:t> </a:t>
            </a:r>
            <a:r>
              <a:rPr lang="en-US" sz="1000">
                <a:latin typeface="Arial" charset="0"/>
                <a:ea typeface="ＭＳ Ｐゴシック" charset="-128"/>
                <a:cs typeface="ＭＳ Ｐゴシック" charset="-128"/>
              </a:rPr>
              <a:t>to receive many of these benefits. </a:t>
            </a: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F55BF44-E136-7843-ADB6-33CFF494A290}" type="slidenum">
              <a:rPr lang="en-US"/>
              <a:pPr/>
              <a:t>79</a:t>
            </a:fld>
            <a:endParaRPr lang="en-US"/>
          </a:p>
        </p:txBody>
      </p:sp>
      <p:sp>
        <p:nvSpPr>
          <p:cNvPr id="133123" name="Rectangle 2"/>
          <p:cNvSpPr>
            <a:spLocks noGrp="1" noRot="1" noChangeAspect="1" noChangeArrowheads="1" noTextEdit="1"/>
          </p:cNvSpPr>
          <p:nvPr>
            <p:ph type="sldImg"/>
          </p:nvPr>
        </p:nvSpPr>
        <p:spPr>
          <a:xfrm>
            <a:off x="1111250" y="676275"/>
            <a:ext cx="4572000" cy="3429000"/>
          </a:xfrm>
          <a:ln/>
        </p:spPr>
      </p:sp>
      <p:sp>
        <p:nvSpPr>
          <p:cNvPr id="133124"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The first step in providing assistance to trafficking victims is to call the Trafficking Information and Referral Hotline.  </a:t>
            </a:r>
            <a:r>
              <a:rPr lang="en-US" sz="1000" b="1" i="1">
                <a:latin typeface="Arial" charset="0"/>
                <a:ea typeface="ＭＳ Ｐゴシック" charset="-128"/>
                <a:cs typeface="ＭＳ Ｐゴシック" charset="-128"/>
              </a:rPr>
              <a:t>However, if the victim is at risk for imminent harm, first call the local police.</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Times New Roman" charset="0"/>
                <a:cs typeface="Times New Roman" charset="0"/>
              </a:rPr>
              <a:t>This hotline will help you determine if you have encountered victims of human trafficking, will identify local resources available in your community to help victims, and will help you coordinate with local social service organizations to help protect and serve victims so they can begin the process of restoring their lives.</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Courier New" charset="0"/>
                <a:cs typeface="Courier New" charset="0"/>
              </a:rPr>
              <a:t>Victims of human trafficking who are non-U.S. citizens are eligible to receive a special visa and benefits and services through the Trafficking Victims Protection Act to the same extent as refugees.  Victims who are U.S. citizens are already eligible</a:t>
            </a:r>
            <a:r>
              <a:rPr lang="en-US" sz="1000">
                <a:latin typeface="Arial" charset="0"/>
                <a:ea typeface="Times New Roman" charset="0"/>
                <a:cs typeface="Times New Roman" charset="0"/>
              </a:rPr>
              <a:t> </a:t>
            </a:r>
            <a:r>
              <a:rPr lang="en-US" sz="1000">
                <a:latin typeface="Arial" charset="0"/>
                <a:ea typeface="ＭＳ Ｐゴシック" charset="-128"/>
                <a:cs typeface="ＭＳ Ｐゴシック" charset="-128"/>
              </a:rPr>
              <a:t>to receive many of these benefits. </a:t>
            </a: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F55BF44-E136-7843-ADB6-33CFF494A290}" type="slidenum">
              <a:rPr lang="en-US"/>
              <a:pPr/>
              <a:t>80</a:t>
            </a:fld>
            <a:endParaRPr lang="en-US"/>
          </a:p>
        </p:txBody>
      </p:sp>
      <p:sp>
        <p:nvSpPr>
          <p:cNvPr id="133123" name="Rectangle 2"/>
          <p:cNvSpPr>
            <a:spLocks noGrp="1" noRot="1" noChangeAspect="1" noChangeArrowheads="1" noTextEdit="1"/>
          </p:cNvSpPr>
          <p:nvPr>
            <p:ph type="sldImg"/>
          </p:nvPr>
        </p:nvSpPr>
        <p:spPr>
          <a:xfrm>
            <a:off x="1111250" y="676275"/>
            <a:ext cx="4572000" cy="3429000"/>
          </a:xfrm>
          <a:ln/>
        </p:spPr>
      </p:sp>
      <p:sp>
        <p:nvSpPr>
          <p:cNvPr id="133124"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The first step in providing assistance to trafficking victims is to call the Trafficking Information and Referral Hotline.  </a:t>
            </a:r>
            <a:r>
              <a:rPr lang="en-US" sz="1000" b="1" i="1">
                <a:latin typeface="Arial" charset="0"/>
                <a:ea typeface="ＭＳ Ｐゴシック" charset="-128"/>
                <a:cs typeface="ＭＳ Ｐゴシック" charset="-128"/>
              </a:rPr>
              <a:t>However, if the victim is at risk for imminent harm, first call the local police.</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Times New Roman" charset="0"/>
                <a:cs typeface="Times New Roman" charset="0"/>
              </a:rPr>
              <a:t>This hotline will help you determine if you have encountered victims of human trafficking, will identify local resources available in your community to help victims, and will help you coordinate with local social service organizations to help protect and serve victims so they can begin the process of restoring their lives.</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Courier New" charset="0"/>
                <a:cs typeface="Courier New" charset="0"/>
              </a:rPr>
              <a:t>Victims of human trafficking who are non-U.S. citizens are eligible to receive a special visa and benefits and services through the Trafficking Victims Protection Act to the same extent as refugees.  Victims who are U.S. citizens are already eligible</a:t>
            </a:r>
            <a:r>
              <a:rPr lang="en-US" sz="1000">
                <a:latin typeface="Arial" charset="0"/>
                <a:ea typeface="Times New Roman" charset="0"/>
                <a:cs typeface="Times New Roman" charset="0"/>
              </a:rPr>
              <a:t> </a:t>
            </a:r>
            <a:r>
              <a:rPr lang="en-US" sz="1000">
                <a:latin typeface="Arial" charset="0"/>
                <a:ea typeface="ＭＳ Ｐゴシック" charset="-128"/>
                <a:cs typeface="ＭＳ Ｐゴシック" charset="-128"/>
              </a:rPr>
              <a:t>to receive many of these benefits. </a:t>
            </a: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F55BF44-E136-7843-ADB6-33CFF494A290}" type="slidenum">
              <a:rPr lang="en-US"/>
              <a:pPr/>
              <a:t>81</a:t>
            </a:fld>
            <a:endParaRPr lang="en-US"/>
          </a:p>
        </p:txBody>
      </p:sp>
      <p:sp>
        <p:nvSpPr>
          <p:cNvPr id="133123" name="Rectangle 2"/>
          <p:cNvSpPr>
            <a:spLocks noGrp="1" noRot="1" noChangeAspect="1" noChangeArrowheads="1" noTextEdit="1"/>
          </p:cNvSpPr>
          <p:nvPr>
            <p:ph type="sldImg"/>
          </p:nvPr>
        </p:nvSpPr>
        <p:spPr>
          <a:xfrm>
            <a:off x="1111250" y="676275"/>
            <a:ext cx="4572000" cy="3429000"/>
          </a:xfrm>
          <a:ln/>
        </p:spPr>
      </p:sp>
      <p:sp>
        <p:nvSpPr>
          <p:cNvPr id="133124"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The first step in providing assistance to trafficking victims is to call the Trafficking Information and Referral Hotline.  </a:t>
            </a:r>
            <a:r>
              <a:rPr lang="en-US" sz="1000" b="1" i="1">
                <a:latin typeface="Arial" charset="0"/>
                <a:ea typeface="ＭＳ Ｐゴシック" charset="-128"/>
                <a:cs typeface="ＭＳ Ｐゴシック" charset="-128"/>
              </a:rPr>
              <a:t>However, if the victim is at risk for imminent harm, first call the local police.</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Times New Roman" charset="0"/>
                <a:cs typeface="Times New Roman" charset="0"/>
              </a:rPr>
              <a:t>This hotline will help you determine if you have encountered victims of human trafficking, will identify local resources available in your community to help victims, and will help you coordinate with local social service organizations to help protect and serve victims so they can begin the process of restoring their lives.</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Courier New" charset="0"/>
                <a:cs typeface="Courier New" charset="0"/>
              </a:rPr>
              <a:t>Victims of human trafficking who are non-U.S. citizens are eligible to receive a special visa and benefits and services through the Trafficking Victims Protection Act to the same extent as refugees.  Victims who are U.S. citizens are already eligible</a:t>
            </a:r>
            <a:r>
              <a:rPr lang="en-US" sz="1000">
                <a:latin typeface="Arial" charset="0"/>
                <a:ea typeface="Times New Roman" charset="0"/>
                <a:cs typeface="Times New Roman" charset="0"/>
              </a:rPr>
              <a:t> </a:t>
            </a:r>
            <a:r>
              <a:rPr lang="en-US" sz="1000">
                <a:latin typeface="Arial" charset="0"/>
                <a:ea typeface="ＭＳ Ｐゴシック" charset="-128"/>
                <a:cs typeface="ＭＳ Ｐゴシック" charset="-128"/>
              </a:rPr>
              <a:t>to receive many of these benefits. </a:t>
            </a: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F55BF44-E136-7843-ADB6-33CFF494A290}" type="slidenum">
              <a:rPr lang="en-US"/>
              <a:pPr/>
              <a:t>82</a:t>
            </a:fld>
            <a:endParaRPr lang="en-US"/>
          </a:p>
        </p:txBody>
      </p:sp>
      <p:sp>
        <p:nvSpPr>
          <p:cNvPr id="133123" name="Rectangle 2"/>
          <p:cNvSpPr>
            <a:spLocks noGrp="1" noRot="1" noChangeAspect="1" noChangeArrowheads="1" noTextEdit="1"/>
          </p:cNvSpPr>
          <p:nvPr>
            <p:ph type="sldImg"/>
          </p:nvPr>
        </p:nvSpPr>
        <p:spPr>
          <a:xfrm>
            <a:off x="1111250" y="676275"/>
            <a:ext cx="4572000" cy="3429000"/>
          </a:xfrm>
          <a:ln/>
        </p:spPr>
      </p:sp>
      <p:sp>
        <p:nvSpPr>
          <p:cNvPr id="133124"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The first step in providing assistance to trafficking victims is to call the Trafficking Information and Referral Hotline.  </a:t>
            </a:r>
            <a:r>
              <a:rPr lang="en-US" sz="1000" b="1" i="1">
                <a:latin typeface="Arial" charset="0"/>
                <a:ea typeface="ＭＳ Ｐゴシック" charset="-128"/>
                <a:cs typeface="ＭＳ Ｐゴシック" charset="-128"/>
              </a:rPr>
              <a:t>However, if the victim is at risk for imminent harm, first call the local police.</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Times New Roman" charset="0"/>
                <a:cs typeface="Times New Roman" charset="0"/>
              </a:rPr>
              <a:t>This hotline will help you determine if you have encountered victims of human trafficking, will identify local resources available in your community to help victims, and will help you coordinate with local social service organizations to help protect and serve victims so they can begin the process of restoring their lives.</a:t>
            </a:r>
          </a:p>
          <a:p>
            <a:pPr eaLnBrk="1" hangingPunct="1"/>
            <a:endParaRPr lang="en-US" sz="1000">
              <a:latin typeface="Arial" charset="0"/>
              <a:ea typeface="ＭＳ Ｐゴシック" charset="-128"/>
              <a:cs typeface="ＭＳ Ｐゴシック" charset="-128"/>
            </a:endParaRPr>
          </a:p>
          <a:p>
            <a:pPr eaLnBrk="1" hangingPunct="1"/>
            <a:r>
              <a:rPr lang="en-US" sz="1000">
                <a:latin typeface="Arial" charset="0"/>
                <a:ea typeface="Courier New" charset="0"/>
                <a:cs typeface="Courier New" charset="0"/>
              </a:rPr>
              <a:t>Victims of human trafficking who are non-U.S. citizens are eligible to receive a special visa and benefits and services through the Trafficking Victims Protection Act to the same extent as refugees.  Victims who are U.S. citizens are already eligible</a:t>
            </a:r>
            <a:r>
              <a:rPr lang="en-US" sz="1000">
                <a:latin typeface="Arial" charset="0"/>
                <a:ea typeface="Times New Roman" charset="0"/>
                <a:cs typeface="Times New Roman" charset="0"/>
              </a:rPr>
              <a:t> </a:t>
            </a:r>
            <a:r>
              <a:rPr lang="en-US" sz="1000">
                <a:latin typeface="Arial" charset="0"/>
                <a:ea typeface="ＭＳ Ｐゴシック" charset="-128"/>
                <a:cs typeface="ＭＳ Ｐゴシック" charset="-128"/>
              </a:rPr>
              <a:t>to receive many of these benefits. </a:t>
            </a: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a:p>
            <a:pPr eaLnBrk="1" hangingPunct="1"/>
            <a:endParaRPr lang="en-US" sz="1000">
              <a:latin typeface="Arial"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83</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22F345-D334-9B47-BD3C-56BD57611639}" type="slidenum">
              <a:rPr lang="en-US"/>
              <a:pPr/>
              <a:t>84</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9350369-FFA6-8F4F-8896-3DBC9304C73F}" type="slidenum">
              <a:rPr lang="en-US"/>
              <a:pPr/>
              <a:t>6</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10057D1-8AC4-FF49-89E8-EF570F421B24}" type="slidenum">
              <a:rPr lang="en-US">
                <a:latin typeface="Arial" pitchFamily="-84" charset="0"/>
              </a:rPr>
              <a:pPr/>
              <a:t>88</a:t>
            </a:fld>
            <a:endParaRPr lang="en-US">
              <a:latin typeface="Arial" pitchFamily="-8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28FF48F-982C-E34B-9E76-39CD8072A486}" type="slidenum">
              <a:rPr lang="en-US"/>
              <a:pPr/>
              <a:t>19</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F11283E-F246-8A48-A5F2-A25F542DCB09}" type="slidenum">
              <a:rPr lang="en-US"/>
              <a:pPr/>
              <a:t>20</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a:ln/>
        </p:spPr>
        <p:txBody>
          <a:bodyPr/>
          <a:lstStyle/>
          <a:p>
            <a:pPr eaLnBrk="1" hangingPunct="1"/>
            <a:r>
              <a:rPr lang="en-US" sz="1000">
                <a:latin typeface="Arial" charset="0"/>
                <a:ea typeface="ＭＳ Ｐゴシック" charset="-128"/>
                <a:cs typeface="ＭＳ Ｐゴシック" charset="-128"/>
              </a:rPr>
              <a:t>As defined by the Trafficking Victims Protection Act of 2000, there are primarily two categories of human trafficking: Sex Trafficking and Labor Trafficking.</a:t>
            </a:r>
          </a:p>
          <a:p>
            <a:pPr eaLnBrk="1" hangingPunct="1"/>
            <a:endParaRPr lang="en-US" sz="1000">
              <a:latin typeface="Arial" charset="0"/>
              <a:ea typeface="ＭＳ Ｐゴシック" charset="-128"/>
              <a:cs typeface="ＭＳ Ｐゴシック" charset="-128"/>
            </a:endParaRPr>
          </a:p>
          <a:p>
            <a:pPr eaLnBrk="1" hangingPunct="1">
              <a:buFontTx/>
              <a:buChar char="•"/>
            </a:pPr>
            <a:r>
              <a:rPr lang="en-US" sz="1000">
                <a:latin typeface="Arial" charset="0"/>
                <a:ea typeface="Arial" charset="0"/>
                <a:cs typeface="Arial" charset="0"/>
              </a:rPr>
              <a:t>Sex trafficking operations occur in highly visible venues such as street prostitution, as well as more underground locations such as closed-brothel systems that operate out of residential homes.  </a:t>
            </a:r>
          </a:p>
          <a:p>
            <a:pPr eaLnBrk="1" hangingPunct="1">
              <a:buFontTx/>
              <a:buChar char="•"/>
            </a:pPr>
            <a:r>
              <a:rPr lang="en-US" sz="1000">
                <a:latin typeface="Arial" charset="0"/>
                <a:ea typeface="Arial" charset="0"/>
                <a:cs typeface="Arial" charset="0"/>
              </a:rPr>
              <a:t>Sex trafficking also takes place in a variety of public and private locations such as massage parlors, spas, strip clubs and other fronts for prostitution.  Victims may start off dancing or stripping in clubs and are often coerced into more exploitative situations of prostitution and pornography.</a:t>
            </a:r>
          </a:p>
          <a:p>
            <a:pPr eaLnBrk="1" hangingPunct="1">
              <a:buFontTx/>
              <a:buChar char="•"/>
            </a:pPr>
            <a:r>
              <a:rPr lang="en-US" sz="1000">
                <a:latin typeface="Arial" charset="0"/>
                <a:ea typeface="Arial" charset="0"/>
                <a:cs typeface="Arial" charset="0"/>
              </a:rPr>
              <a:t>Labor trafficking/exploitation involves domestic servitude; sweatshop factories; construction sites; migrant agricultural work; the fishing industry; janitorial jobs; the food service, hotel and tourist industries; and panhandling. </a:t>
            </a:r>
          </a:p>
          <a:p>
            <a:pPr eaLnBrk="1" hangingPunct="1">
              <a:buFontTx/>
              <a:buChar char="•"/>
            </a:pPr>
            <a:r>
              <a:rPr lang="en-US" sz="1000">
                <a:latin typeface="Arial" charset="0"/>
                <a:ea typeface="Arial" charset="0"/>
                <a:cs typeface="Arial" charset="0"/>
              </a:rPr>
              <a:t>It is important to clarify that the crime of trafficking actually occurs when the victim is exploited for sex or forced labor – not when the victim is moved from one location to another.</a:t>
            </a:r>
          </a:p>
          <a:p>
            <a:pPr eaLnBrk="1" hangingPunct="1">
              <a:buFontTx/>
              <a:buChar char="•"/>
            </a:pPr>
            <a:r>
              <a:rPr lang="en-US" sz="1000">
                <a:latin typeface="Arial" charset="0"/>
                <a:ea typeface="Arial" charset="0"/>
                <a:cs typeface="Arial" charset="0"/>
              </a:rPr>
              <a:t>As health care providers, you may come in contact with victims of sex or labor trafficking, but may mistake them as willing participants.  It’s vital to look beneath the surface when encountering these types of patients and ask yourself if they are potential victims forced into these situations.  As victims, they desperately need your help and compassion.</a:t>
            </a:r>
            <a:endParaRPr lang="en-US" sz="1000">
              <a:solidFill>
                <a:srgbClr val="000080"/>
              </a:solidFill>
              <a:latin typeface="Arial" charset="0"/>
              <a:ea typeface="Times New Roman" charset="0"/>
              <a:cs typeface="Times New Roman" charset="0"/>
            </a:endParaRPr>
          </a:p>
          <a:p>
            <a:pPr eaLnBrk="1" hangingPunct="1"/>
            <a:endParaRPr lang="en-US" sz="1000">
              <a:latin typeface="Arial" charset="0"/>
              <a:ea typeface="ＭＳ Ｐゴシック" charset="-128"/>
              <a:cs typeface="ＭＳ Ｐゴシック" charset="-128"/>
            </a:endParaRP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E9CBD1A-60BE-5D4E-95F1-5DE9E5037074}" type="slidenum">
              <a:rPr lang="en-US"/>
              <a:pPr/>
              <a:t>21</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3A2E3D7-DD20-5F48-AB80-9E4A1707E645}" type="slidenum">
              <a:rPr lang="en-US"/>
              <a:pPr/>
              <a:t>22</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28FF48F-982C-E34B-9E76-39CD8072A486}" type="slidenum">
              <a:rPr lang="en-US"/>
              <a:pPr/>
              <a:t>25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prstTxWarp prst="textNoShape">
                  <a:avLst/>
                </a:prstTxWarp>
              </a:bodyPr>
              <a:lstStyle/>
              <a:p>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prstTxWarp prst="textNoShape">
                  <a:avLst/>
                </a:prstTxWarp>
              </a:bodyPr>
              <a:lstStyle/>
              <a:p>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prstTxWarp prst="textNoShape">
                  <a:avLst/>
                </a:prstTxWarp>
              </a:bodyPr>
              <a:lstStyle/>
              <a:p>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prstTxWarp prst="textNoShape">
                  <a:avLst/>
                </a:prstTxWarp>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prstTxWarp prst="textNoShape">
                  <a:avLst/>
                </a:prstTxWarp>
              </a:bodyPr>
              <a:lstStyle/>
              <a:p>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prstTxWarp prst="textNoShape">
                <a:avLst/>
              </a:prstTxWarp>
            </a:bodyPr>
            <a:lstStyle/>
            <a:p>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prstTxWarp prst="textNoShape">
                <a:avLst/>
              </a:prstTxWarp>
            </a:bodyPr>
            <a:lstStyle/>
            <a:p>
              <a:endParaRPr lang="en-US"/>
            </a:p>
          </p:txBody>
        </p:sp>
      </p:grpSp>
      <p:sp>
        <p:nvSpPr>
          <p:cNvPr id="2119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119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9"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986566A-31AC-074F-9B81-9B07CC40DEBB}" type="slidenum">
              <a:rPr lang="en-US"/>
              <a:pPr/>
              <a:t>‹#›</a:t>
            </a:fld>
            <a:endParaRPr lang="en-US"/>
          </a:p>
        </p:txBody>
      </p:sp>
      <p:pic>
        <p:nvPicPr>
          <p:cNvPr id="16" name="HFJ_2014White.png"/>
          <p:cNvPicPr/>
          <p:nvPr userDrawn="1"/>
        </p:nvPicPr>
        <p:blipFill>
          <a:blip r:embed="rId2">
            <a:extLst/>
          </a:blip>
          <a:stretch>
            <a:fillRect/>
          </a:stretch>
        </p:blipFill>
        <p:spPr>
          <a:xfrm>
            <a:off x="1905000" y="6248400"/>
            <a:ext cx="5486400" cy="602684"/>
          </a:xfrm>
          <a:prstGeom prst="rect">
            <a:avLst/>
          </a:prstGeom>
          <a:solidFill>
            <a:schemeClr val="bg2">
              <a:lumMod val="75000"/>
              <a:lumOff val="25000"/>
            </a:schemeClr>
          </a:solidFill>
          <a:ln w="3175">
            <a:miter lim="400000"/>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42DC58DE-75C0-5240-909F-04C6BC17EAC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68E37755-EDC5-6C47-8A5F-913CB61FB2AD}"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1FEB5A2F-F6C5-D249-B743-69A6DCE619B3}"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DA18457D-1282-3A48-9214-032EFBD134A8}"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15441CF9-B27F-5944-8C0F-2232CE7AA31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p>
        </p:txBody>
      </p:sp>
      <p:sp>
        <p:nvSpPr>
          <p:cNvPr id="4" name="Rectangle 3"/>
          <p:cNvSpPr>
            <a:spLocks noGrp="1" noChangeArrowheads="1"/>
          </p:cNvSpPr>
          <p:nvPr>
            <p:ph type="sldNum" sz="quarter" idx="11"/>
          </p:nvPr>
        </p:nvSpPr>
        <p:spPr>
          <a:ln/>
        </p:spPr>
        <p:txBody>
          <a:bodyPr/>
          <a:lstStyle>
            <a:lvl1pPr>
              <a:defRPr/>
            </a:lvl1pPr>
          </a:lstStyle>
          <a:p>
            <a:fld id="{B23D895D-0AAE-3B48-9401-AA65004A849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03076618-BD7D-9B47-B8F7-9D371349616D}"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C1F15010-E585-8F49-9456-78CC2C69A1B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13257538-EA38-D746-848B-F85146B700C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D4748CA0-C607-2D4D-A8B7-6151E8EEC76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p>
        </p:txBody>
      </p:sp>
      <p:sp>
        <p:nvSpPr>
          <p:cNvPr id="4" name="Rectangle 3"/>
          <p:cNvSpPr>
            <a:spLocks noGrp="1" noChangeArrowheads="1"/>
          </p:cNvSpPr>
          <p:nvPr>
            <p:ph type="sldNum" sz="quarter" idx="11"/>
          </p:nvPr>
        </p:nvSpPr>
        <p:spPr>
          <a:ln/>
        </p:spPr>
        <p:txBody>
          <a:bodyPr/>
          <a:lstStyle>
            <a:lvl1pPr>
              <a:defRPr/>
            </a:lvl1pPr>
          </a:lstStyle>
          <a:p>
            <a:fld id="{AED30404-9BB5-E74C-A0AD-3E68CE4C4342}"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p>
        </p:txBody>
      </p:sp>
      <p:sp>
        <p:nvSpPr>
          <p:cNvPr id="3" name="Rectangle 3"/>
          <p:cNvSpPr>
            <a:spLocks noGrp="1" noChangeArrowheads="1"/>
          </p:cNvSpPr>
          <p:nvPr>
            <p:ph type="sldNum" sz="quarter" idx="11"/>
          </p:nvPr>
        </p:nvSpPr>
        <p:spPr>
          <a:ln/>
        </p:spPr>
        <p:txBody>
          <a:bodyPr/>
          <a:lstStyle>
            <a:lvl1pPr>
              <a:defRPr/>
            </a:lvl1pPr>
          </a:lstStyle>
          <a:p>
            <a:fld id="{6FECF42C-0C54-C64F-A9E3-F1DCDD6FD0D7}"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051D97BB-B59B-244F-9A28-EFBD2F52865C}"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88BF64AD-E67B-AA47-8D20-1AF7757A90A4}"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2109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A68EA373-5C18-DE45-A0FB-71D787BA888F}" type="slidenum">
              <a:rPr lang="en-US"/>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109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prstTxWarp prst="textNoShape">
                  <a:avLst/>
                </a:prstTxWarp>
              </a:bodyPr>
              <a:lstStyle/>
              <a:p>
                <a:endParaRPr lang="en-US"/>
              </a:p>
            </p:txBody>
          </p:sp>
          <p:sp>
            <p:nvSpPr>
              <p:cNvPr id="2109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prstTxWarp prst="textNoShape">
                  <a:avLst/>
                </a:prstTxWarp>
              </a:bodyPr>
              <a:lstStyle/>
              <a:p>
                <a:endParaRPr lang="en-US"/>
              </a:p>
            </p:txBody>
          </p:sp>
          <p:sp>
            <p:nvSpPr>
              <p:cNvPr id="2109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prstTxWarp prst="textNoShape">
                  <a:avLst/>
                </a:prstTxWarp>
              </a:bodyPr>
              <a:lstStyle/>
              <a:p>
                <a:endParaRPr lang="en-US"/>
              </a:p>
            </p:txBody>
          </p:sp>
          <p:sp>
            <p:nvSpPr>
              <p:cNvPr id="21095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prstTxWarp prst="textNoShape">
                  <a:avLst/>
                </a:prstTxWarp>
              </a:bodyPr>
              <a:lstStyle/>
              <a:p>
                <a:endParaRPr lang="en-US"/>
              </a:p>
            </p:txBody>
          </p:sp>
          <p:sp>
            <p:nvSpPr>
              <p:cNvPr id="2109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prstTxWarp prst="textNoShape">
                  <a:avLst/>
                </a:prstTxWarp>
              </a:bodyPr>
              <a:lstStyle/>
              <a:p>
                <a:endParaRPr lang="en-US"/>
              </a:p>
            </p:txBody>
          </p:sp>
        </p:grpSp>
        <p:sp>
          <p:nvSpPr>
            <p:cNvPr id="2109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prstTxWarp prst="textNoShape">
                <a:avLst/>
              </a:prstTxWarp>
            </a:bodyPr>
            <a:lstStyle/>
            <a:p>
              <a:endParaRPr lang="en-US"/>
            </a:p>
          </p:txBody>
        </p:sp>
        <p:sp>
          <p:nvSpPr>
            <p:cNvPr id="21095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prstTxWarp prst="textNoShape">
                <a:avLst/>
              </a:prstTxWarp>
            </a:bodyPr>
            <a:lstStyle/>
            <a:p>
              <a:endParaRPr lang="en-US"/>
            </a:p>
          </p:txBody>
        </p:sp>
      </p:grpSp>
      <p:sp>
        <p:nvSpPr>
          <p:cNvPr id="2109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p>
        </p:txBody>
      </p:sp>
      <p:sp>
        <p:nvSpPr>
          <p:cNvPr id="2109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HFJ_2014White.png"/>
          <p:cNvPicPr/>
          <p:nvPr userDrawn="1"/>
        </p:nvPicPr>
        <p:blipFill>
          <a:blip r:embed="rId17">
            <a:extLst/>
          </a:blip>
          <a:stretch>
            <a:fillRect/>
          </a:stretch>
        </p:blipFill>
        <p:spPr>
          <a:xfrm>
            <a:off x="1905000" y="6248400"/>
            <a:ext cx="5486400" cy="602684"/>
          </a:xfrm>
          <a:prstGeom prst="rect">
            <a:avLst/>
          </a:prstGeom>
          <a:solidFill>
            <a:schemeClr val="bg2">
              <a:lumMod val="75000"/>
              <a:lumOff val="25000"/>
            </a:schemeClr>
          </a:solidFill>
          <a:ln w="3175">
            <a:miter lim="400000"/>
          </a:ln>
        </p:spPr>
      </p:pic>
    </p:spTree>
  </p:cSld>
  <p:clrMap bg1="dk2" tx1="lt1" bg2="dk1" tx2="lt2" accent1="accent1" accent2="accent2" accent3="accent3" accent4="accent4" accent5="accent5" accent6="accent6" hlink="hlink" folHlink="folHlink"/>
  <p:sldLayoutIdLst>
    <p:sldLayoutId id="2147483874"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9pPr>
    </p:titleStyle>
    <p:bodyStyle>
      <a:lvl1pPr marL="342900" indent="-342900" algn="l" rtl="0" eaLnBrk="0" fontAlgn="base" hangingPunct="0">
        <a:spcBef>
          <a:spcPct val="20000"/>
        </a:spcBef>
        <a:spcAft>
          <a:spcPct val="0"/>
        </a:spcAft>
        <a:buClr>
          <a:schemeClr val="hlink"/>
        </a:buClr>
        <a:buSzPct val="70000"/>
        <a:buFont typeface="Wingdings" charset="2"/>
        <a:buChar char="n"/>
        <a:defRPr sz="3200">
          <a:solidFill>
            <a:schemeClr val="tx1"/>
          </a:solidFill>
          <a:effectLst>
            <a:outerShdw blurRad="38100" dist="38100" dir="2700000" algn="tl">
              <a:srgbClr val="000000"/>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tx2"/>
        </a:buClr>
        <a:buSzPct val="70000"/>
        <a:buFont typeface="Wingdings" charset="2"/>
        <a:buChar char="n"/>
        <a:defRPr sz="2400">
          <a:solidFill>
            <a:schemeClr val="tx1"/>
          </a:solidFill>
          <a:effectLst>
            <a:outerShdw blurRad="38100" dist="38100" dir="2700000" algn="tl">
              <a:srgbClr val="000000"/>
            </a:outerShdw>
          </a:effectLst>
          <a:latin typeface="+mn-lt"/>
          <a:ea typeface="ＭＳ Ｐゴシック" pitchFamily="-109" charset="-128"/>
        </a:defRPr>
      </a:lvl3pPr>
      <a:lvl4pPr marL="1600200" indent="-228600" algn="l" rtl="0" eaLnBrk="0" fontAlgn="base" hangingPunct="0">
        <a:spcBef>
          <a:spcPct val="20000"/>
        </a:spcBef>
        <a:spcAft>
          <a:spcPct val="0"/>
        </a:spcAft>
        <a:buClr>
          <a:schemeClr val="accent2"/>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pitchFamily="-109" charset="-128"/>
        </a:defRPr>
      </a:lvl5pPr>
      <a:lvl6pPr marL="25146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6pPr>
      <a:lvl7pPr marL="29718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7pPr>
      <a:lvl8pPr marL="34290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8pPr>
      <a:lvl9pPr marL="38862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7.xml"/><Relationship Id="rId2"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chart" Target="../charts/chart1.xml"/><Relationship Id="rId1" Type="http://schemas.openxmlformats.org/officeDocument/2006/relationships/slideLayout" Target="../slideLayouts/slideLayout6.xml"/><Relationship Id="rId2" Type="http://schemas.openxmlformats.org/officeDocument/2006/relationships/image" Target="../media/image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image" Target="../media/image7.png"/><Relationship Id="rId1" Type="http://schemas.microsoft.com/office/2007/relationships/media" Target="file://localhost/Users/JeffBarrows/Movies/International%20Recruiting%20Short.m4v" TargetMode="External"/><Relationship Id="rId2" Type="http://schemas.openxmlformats.org/officeDocument/2006/relationships/video" Target="file://localhost/Users/JeffBarrows/Movies/International%20Recruiting%20Short.m4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image" Target="../media/image15.png"/><Relationship Id="rId1" Type="http://schemas.microsoft.com/office/2007/relationships/media" Target="file://localhost/Users/JeffBarrows/Movies/Intro%20to%20DMST.dv" TargetMode="External"/><Relationship Id="rId2" Type="http://schemas.openxmlformats.org/officeDocument/2006/relationships/video" Target="file://localhost/Users/JeffBarrows/Movies/Intro%20to%20DMST.d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image" Target="../media/image20.png"/><Relationship Id="rId1" Type="http://schemas.microsoft.com/office/2007/relationships/media" Target="file://localhost/Users/JeffBarrows/Movies/DMST%20Recruitment-1.dv" TargetMode="External"/><Relationship Id="rId2" Type="http://schemas.openxmlformats.org/officeDocument/2006/relationships/video" Target="file://localhost/Users/JeffBarrows/Movies/DMST%20Recruitment-1.dv"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isssey.org/documents/data_report_final.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066800"/>
            <a:ext cx="9144000" cy="3124200"/>
          </a:xfrm>
        </p:spPr>
        <p:txBody>
          <a:bodyPr/>
          <a:lstStyle/>
          <a:p>
            <a:pPr eaLnBrk="1" hangingPunct="1"/>
            <a:r>
              <a:rPr lang="en-US" dirty="0" smtClean="0">
                <a:ea typeface="ＭＳ Ｐゴシック" charset="-128"/>
                <a:cs typeface="ＭＳ Ｐゴシック" charset="-128"/>
              </a:rPr>
              <a:t>Trafficking in Persons:</a:t>
            </a:r>
            <a:br>
              <a:rPr lang="en-US" dirty="0" smtClean="0">
                <a:ea typeface="ＭＳ Ｐゴシック" charset="-128"/>
                <a:cs typeface="ＭＳ Ｐゴシック" charset="-128"/>
              </a:rPr>
            </a:br>
            <a:r>
              <a:rPr lang="en-US" dirty="0" smtClean="0">
                <a:ea typeface="ＭＳ Ｐゴシック" charset="-128"/>
                <a:cs typeface="ＭＳ Ｐゴシック" charset="-128"/>
              </a:rPr>
              <a:t>A Primer for </a:t>
            </a:r>
            <a:br>
              <a:rPr lang="en-US" dirty="0" smtClean="0">
                <a:ea typeface="ＭＳ Ｐゴシック" charset="-128"/>
                <a:cs typeface="ＭＳ Ｐゴシック" charset="-128"/>
              </a:rPr>
            </a:br>
            <a:r>
              <a:rPr lang="en-US" dirty="0" smtClean="0">
                <a:ea typeface="ＭＳ Ｐゴシック" charset="-128"/>
                <a:cs typeface="ＭＳ Ｐゴシック" charset="-128"/>
              </a:rPr>
              <a:t>Healthcare Professionals</a:t>
            </a:r>
            <a:r>
              <a:rPr lang="en-US" dirty="0" smtClean="0">
                <a:ea typeface="ＭＳ Ｐゴシック" charset="-128"/>
                <a:cs typeface="ＭＳ Ｐゴシック" charset="-128"/>
              </a:rPr>
              <a:t/>
            </a:r>
            <a:br>
              <a:rPr lang="en-US" dirty="0" smtClean="0">
                <a:ea typeface="ＭＳ Ｐゴシック" charset="-128"/>
                <a:cs typeface="ＭＳ Ｐゴシック" charset="-128"/>
              </a:rPr>
            </a:br>
            <a:endParaRPr lang="en-US" sz="4000" dirty="0" smtClean="0">
              <a:ea typeface="ＭＳ Ｐゴシック" charset="-128"/>
              <a:cs typeface="ＭＳ Ｐゴシック" charset="-128"/>
            </a:endParaRPr>
          </a:p>
        </p:txBody>
      </p:sp>
      <p:sp>
        <p:nvSpPr>
          <p:cNvPr id="5" name="Rectangle 3"/>
          <p:cNvSpPr txBox="1">
            <a:spLocks noChangeArrowheads="1"/>
          </p:cNvSpPr>
          <p:nvPr/>
        </p:nvSpPr>
        <p:spPr bwMode="auto">
          <a:xfrm>
            <a:off x="762000" y="4267200"/>
            <a:ext cx="76962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70000"/>
              <a:buFont typeface="Wingdings" pitchFamily="-109" charset="2"/>
              <a:buNone/>
              <a:defRPr sz="3200">
                <a:solidFill>
                  <a:schemeClr val="tx1"/>
                </a:solidFill>
                <a:effectLst>
                  <a:outerShdw blurRad="38100" dist="38100" dir="2700000" algn="tl">
                    <a:srgbClr val="000000"/>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tx2"/>
              </a:buClr>
              <a:buSzPct val="70000"/>
              <a:buFont typeface="Wingdings" charset="2"/>
              <a:buChar char="n"/>
              <a:defRPr sz="2400">
                <a:solidFill>
                  <a:schemeClr val="tx1"/>
                </a:solidFill>
                <a:effectLst>
                  <a:outerShdw blurRad="38100" dist="38100" dir="2700000" algn="tl">
                    <a:srgbClr val="000000"/>
                  </a:outerShdw>
                </a:effectLst>
                <a:latin typeface="+mn-lt"/>
                <a:ea typeface="ＭＳ Ｐゴシック" pitchFamily="-109" charset="-128"/>
              </a:defRPr>
            </a:lvl3pPr>
            <a:lvl4pPr marL="1600200" indent="-228600" algn="l" rtl="0" eaLnBrk="0" fontAlgn="base" hangingPunct="0">
              <a:spcBef>
                <a:spcPct val="20000"/>
              </a:spcBef>
              <a:spcAft>
                <a:spcPct val="0"/>
              </a:spcAft>
              <a:buClr>
                <a:schemeClr val="accent2"/>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pitchFamily="-109" charset="-128"/>
              </a:defRPr>
            </a:lvl5pPr>
            <a:lvl6pPr marL="25146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6pPr>
            <a:lvl7pPr marL="29718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7pPr>
            <a:lvl8pPr marL="34290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8pPr>
            <a:lvl9pPr marL="3886200" indent="-228600" algn="l" rtl="0" fontAlgn="base">
              <a:spcBef>
                <a:spcPct val="20000"/>
              </a:spcBef>
              <a:spcAft>
                <a:spcPct val="0"/>
              </a:spcAft>
              <a:buClr>
                <a:schemeClr val="hlink"/>
              </a:buClr>
              <a:buSzPct val="70000"/>
              <a:buFont typeface="Wingdings" pitchFamily="-109" charset="2"/>
              <a:buChar char="n"/>
              <a:defRPr sz="2000">
                <a:solidFill>
                  <a:schemeClr val="tx1"/>
                </a:solidFill>
                <a:effectLst>
                  <a:outerShdw blurRad="38100" dist="38100" dir="2700000" algn="tl">
                    <a:srgbClr val="000000"/>
                  </a:outerShdw>
                </a:effectLst>
                <a:latin typeface="+mn-lt"/>
                <a:ea typeface="ＭＳ Ｐゴシック" pitchFamily="-109" charset="-128"/>
              </a:defRPr>
            </a:lvl9pPr>
          </a:lstStyle>
          <a:p>
            <a:pPr eaLnBrk="1" hangingPunct="1">
              <a:buFont typeface="Wingdings" charset="2"/>
              <a:buNone/>
            </a:pPr>
            <a:r>
              <a:rPr lang="en-US" sz="2400" dirty="0" smtClean="0">
                <a:ea typeface="ＭＳ Ｐゴシック" charset="-128"/>
                <a:cs typeface="ＭＳ Ｐゴシック" charset="-128"/>
              </a:rPr>
              <a:t>Jeff Barrows, D.O., M.A. (Bioethics)</a:t>
            </a:r>
          </a:p>
          <a:p>
            <a:pPr eaLnBrk="1" hangingPunct="1">
              <a:buFont typeface="Wingdings" charset="2"/>
              <a:buNone/>
            </a:pPr>
            <a:r>
              <a:rPr lang="en-US" sz="2400" dirty="0" smtClean="0">
                <a:ea typeface="ＭＳ Ｐゴシック" charset="-128"/>
                <a:cs typeface="ＭＳ Ｐゴシック" charset="-128"/>
              </a:rPr>
              <a:t>Director of U.S. Training</a:t>
            </a:r>
          </a:p>
          <a:p>
            <a:pPr eaLnBrk="1" hangingPunct="1">
              <a:buFont typeface="Wingdings" charset="2"/>
              <a:buNone/>
            </a:pPr>
            <a:r>
              <a:rPr lang="en-US" sz="2400" dirty="0" smtClean="0">
                <a:ea typeface="ＭＳ Ｐゴシック" charset="-128"/>
                <a:cs typeface="ＭＳ Ｐゴシック" charset="-128"/>
              </a:rPr>
              <a:t>Hope For Justice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333745"/>
          <a:ext cx="9144000" cy="5127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95108386"/>
              </p:ext>
            </p:extLst>
          </p:nvPr>
        </p:nvGraphicFramePr>
        <p:xfrm>
          <a:off x="0" y="333745"/>
          <a:ext cx="9144000" cy="5127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3200400" y="5638800"/>
            <a:ext cx="5121085" cy="707886"/>
          </a:xfrm>
          <a:prstGeom prst="rect">
            <a:avLst/>
          </a:prstGeom>
          <a:noFill/>
        </p:spPr>
        <p:txBody>
          <a:bodyPr wrap="square" lIns="91440" tIns="45720" rIns="91440" bIns="45720">
            <a:spAutoFit/>
          </a:bodyPr>
          <a:lstStyle/>
          <a:p>
            <a:pPr algn="ctr"/>
            <a:r>
              <a:rPr lang="en-US"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Most Common</a:t>
            </a:r>
            <a:endParaRPr lang="en-US" sz="40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Up Arrow 2"/>
          <p:cNvSpPr/>
          <p:nvPr/>
        </p:nvSpPr>
        <p:spPr bwMode="auto">
          <a:xfrm>
            <a:off x="5638800" y="5334000"/>
            <a:ext cx="304800" cy="4572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spTree>
    <p:extLst>
      <p:ext uri="{BB962C8B-B14F-4D97-AF65-F5344CB8AC3E}">
        <p14:creationId xmlns:p14="http://schemas.microsoft.com/office/powerpoint/2010/main" val="33825639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00"/>
          <a:stretch/>
        </p:blipFill>
        <p:spPr>
          <a:xfrm>
            <a:off x="381000" y="-76200"/>
            <a:ext cx="8326512" cy="6337692"/>
          </a:xfrm>
          <a:prstGeom prst="rect">
            <a:avLst/>
          </a:prstGeom>
        </p:spPr>
      </p:pic>
      <p:sp>
        <p:nvSpPr>
          <p:cNvPr id="5" name="TextBox 4"/>
          <p:cNvSpPr txBox="1"/>
          <p:nvPr/>
        </p:nvSpPr>
        <p:spPr>
          <a:xfrm>
            <a:off x="228600" y="5715000"/>
            <a:ext cx="8763000" cy="646331"/>
          </a:xfrm>
          <a:prstGeom prst="rect">
            <a:avLst/>
          </a:prstGeom>
          <a:noFill/>
        </p:spPr>
        <p:txBody>
          <a:bodyPr wrap="square" rtlCol="0">
            <a:spAutoFit/>
          </a:bodyPr>
          <a:lstStyle/>
          <a:p>
            <a:r>
              <a:rPr lang="en-US" dirty="0" smtClean="0"/>
              <a:t>In 2012 TIP Report taken from 2012 ILO Report on Forced Labor; </a:t>
            </a:r>
            <a:r>
              <a:rPr lang="en-US" dirty="0"/>
              <a:t>available online at: http://</a:t>
            </a:r>
            <a:r>
              <a:rPr lang="en-US" dirty="0" err="1"/>
              <a:t>www.ilo.org</a:t>
            </a:r>
            <a:r>
              <a:rPr lang="en-US" dirty="0"/>
              <a:t>/</a:t>
            </a:r>
            <a:r>
              <a:rPr lang="en-US" dirty="0" err="1"/>
              <a:t>sapfl</a:t>
            </a:r>
            <a:r>
              <a:rPr lang="en-US" dirty="0"/>
              <a:t>/</a:t>
            </a:r>
            <a:r>
              <a:rPr lang="en-US" dirty="0" err="1"/>
              <a:t>Informationresources</a:t>
            </a:r>
            <a:r>
              <a:rPr lang="en-US" dirty="0"/>
              <a:t>/</a:t>
            </a:r>
            <a:r>
              <a:rPr lang="en-US" dirty="0" err="1"/>
              <a:t>ILOPublications</a:t>
            </a:r>
            <a:r>
              <a:rPr lang="en-US" dirty="0"/>
              <a:t>/WCMS_182004/</a:t>
            </a:r>
            <a:r>
              <a:rPr lang="en-US" dirty="0" err="1"/>
              <a:t>lang</a:t>
            </a:r>
            <a:r>
              <a:rPr lang="en-US" dirty="0"/>
              <a:t>--en/</a:t>
            </a:r>
            <a:r>
              <a:rPr lang="en-US" dirty="0" err="1"/>
              <a:t>index.htm</a:t>
            </a:r>
            <a:endParaRPr lang="en-US" dirty="0"/>
          </a:p>
        </p:txBody>
      </p:sp>
    </p:spTree>
    <p:extLst>
      <p:ext uri="{BB962C8B-B14F-4D97-AF65-F5344CB8AC3E}">
        <p14:creationId xmlns:p14="http://schemas.microsoft.com/office/powerpoint/2010/main" val="24365673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5638800"/>
            <a:ext cx="7467600" cy="523220"/>
          </a:xfrm>
          <a:prstGeom prst="rect">
            <a:avLst/>
          </a:prstGeom>
          <a:noFill/>
        </p:spPr>
        <p:txBody>
          <a:bodyPr wrap="square" rtlCol="0">
            <a:spAutoFit/>
          </a:bodyPr>
          <a:lstStyle/>
          <a:p>
            <a:r>
              <a:rPr lang="en-US" sz="1400" dirty="0" smtClean="0"/>
              <a:t>In 2012 TIP Report taken from 2012 ILO Report on Forced Labor; </a:t>
            </a:r>
            <a:r>
              <a:rPr lang="en-US" sz="1400" dirty="0"/>
              <a:t>available online at: http://</a:t>
            </a:r>
            <a:r>
              <a:rPr lang="en-US" sz="1400" dirty="0" err="1"/>
              <a:t>www.ilo.org</a:t>
            </a:r>
            <a:r>
              <a:rPr lang="en-US" sz="1400" dirty="0"/>
              <a:t>/</a:t>
            </a:r>
            <a:r>
              <a:rPr lang="en-US" sz="1400" dirty="0" err="1"/>
              <a:t>sapfl</a:t>
            </a:r>
            <a:r>
              <a:rPr lang="en-US" sz="1400" dirty="0"/>
              <a:t>/</a:t>
            </a:r>
            <a:r>
              <a:rPr lang="en-US" sz="1400" dirty="0" err="1"/>
              <a:t>Informationresources</a:t>
            </a:r>
            <a:r>
              <a:rPr lang="en-US" sz="1400" dirty="0"/>
              <a:t>/</a:t>
            </a:r>
            <a:r>
              <a:rPr lang="en-US" sz="1400" dirty="0" err="1"/>
              <a:t>ILOPublications</a:t>
            </a:r>
            <a:r>
              <a:rPr lang="en-US" sz="1400" dirty="0"/>
              <a:t>/WCMS_182004/</a:t>
            </a:r>
            <a:r>
              <a:rPr lang="en-US" sz="1400" dirty="0" err="1"/>
              <a:t>lang</a:t>
            </a:r>
            <a:r>
              <a:rPr lang="en-US" sz="1400" dirty="0"/>
              <a:t>--en/</a:t>
            </a:r>
            <a:r>
              <a:rPr lang="en-US" sz="1400" dirty="0" err="1"/>
              <a:t>index.htm</a:t>
            </a:r>
            <a:endParaRPr lang="en-US" sz="1400" dirty="0"/>
          </a:p>
        </p:txBody>
      </p:sp>
      <p:sp>
        <p:nvSpPr>
          <p:cNvPr id="8" name="Title 7"/>
          <p:cNvSpPr>
            <a:spLocks noGrp="1"/>
          </p:cNvSpPr>
          <p:nvPr>
            <p:ph type="title"/>
          </p:nvPr>
        </p:nvSpPr>
        <p:spPr/>
        <p:txBody>
          <a:bodyPr/>
          <a:lstStyle/>
          <a:p>
            <a:r>
              <a:rPr lang="en-US" dirty="0" smtClean="0"/>
              <a:t>Worldwide Scope of Trafficking</a:t>
            </a:r>
            <a:endParaRPr lang="en-US" dirty="0"/>
          </a:p>
        </p:txBody>
      </p:sp>
      <p:pic>
        <p:nvPicPr>
          <p:cNvPr id="16" name="Picture 15"/>
          <p:cNvPicPr>
            <a:picLocks noChangeAspect="1"/>
          </p:cNvPicPr>
          <p:nvPr/>
        </p:nvPicPr>
        <p:blipFill>
          <a:blip r:embed="rId2"/>
          <a:stretch>
            <a:fillRect/>
          </a:stretch>
        </p:blipFill>
        <p:spPr>
          <a:xfrm>
            <a:off x="-609600" y="1828800"/>
            <a:ext cx="5803431" cy="3898900"/>
          </a:xfrm>
          <a:prstGeom prst="rect">
            <a:avLst/>
          </a:prstGeom>
        </p:spPr>
      </p:pic>
      <p:pic>
        <p:nvPicPr>
          <p:cNvPr id="18" name="Picture 17"/>
          <p:cNvPicPr>
            <a:picLocks noChangeAspect="1"/>
          </p:cNvPicPr>
          <p:nvPr/>
        </p:nvPicPr>
        <p:blipFill>
          <a:blip r:embed="rId3"/>
          <a:stretch>
            <a:fillRect/>
          </a:stretch>
        </p:blipFill>
        <p:spPr>
          <a:xfrm>
            <a:off x="3124200" y="1219200"/>
            <a:ext cx="5070636" cy="3048000"/>
          </a:xfrm>
          <a:prstGeom prst="rect">
            <a:avLst/>
          </a:prstGeom>
        </p:spPr>
      </p:pic>
      <p:graphicFrame>
        <p:nvGraphicFramePr>
          <p:cNvPr id="21" name="Chart 20"/>
          <p:cNvGraphicFramePr>
            <a:graphicFrameLocks/>
          </p:cNvGraphicFramePr>
          <p:nvPr>
            <p:extLst>
              <p:ext uri="{D42A27DB-BD31-4B8C-83A1-F6EECF244321}">
                <p14:modId xmlns:p14="http://schemas.microsoft.com/office/powerpoint/2010/main" val="221565641"/>
              </p:ext>
            </p:extLst>
          </p:nvPr>
        </p:nvGraphicFramePr>
        <p:xfrm>
          <a:off x="5029200" y="3276600"/>
          <a:ext cx="4800600" cy="289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3687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1600"/>
            <a:ext cx="9144000" cy="6642100"/>
          </a:xfrm>
          <a:prstGeom prst="rect">
            <a:avLst/>
          </a:prstGeom>
        </p:spPr>
      </p:pic>
    </p:spTree>
    <p:extLst>
      <p:ext uri="{BB962C8B-B14F-4D97-AF65-F5344CB8AC3E}">
        <p14:creationId xmlns:p14="http://schemas.microsoft.com/office/powerpoint/2010/main" val="8329843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152400"/>
            <a:ext cx="9144000" cy="1600200"/>
          </a:xfrm>
        </p:spPr>
        <p:txBody>
          <a:bodyPr/>
          <a:lstStyle/>
          <a:p>
            <a:r>
              <a:rPr lang="en-US" dirty="0" smtClean="0">
                <a:ea typeface="ＭＳ Ｐゴシック" charset="-128"/>
                <a:cs typeface="ＭＳ Ｐゴシック" charset="-128"/>
              </a:rPr>
              <a:t>International Trafficking </a:t>
            </a:r>
            <a:br>
              <a:rPr lang="en-US" dirty="0" smtClean="0">
                <a:ea typeface="ＭＳ Ｐゴシック" charset="-128"/>
                <a:cs typeface="ＭＳ Ｐゴシック" charset="-128"/>
              </a:rPr>
            </a:br>
            <a:r>
              <a:rPr lang="en-US" dirty="0" smtClean="0">
                <a:ea typeface="ＭＳ Ｐゴシック" charset="-128"/>
                <a:cs typeface="ＭＳ Ｐゴシック" charset="-128"/>
              </a:rPr>
              <a:t>within the U.S. </a:t>
            </a:r>
          </a:p>
        </p:txBody>
      </p:sp>
      <p:sp>
        <p:nvSpPr>
          <p:cNvPr id="3" name="Content Placeholder 2"/>
          <p:cNvSpPr>
            <a:spLocks noGrp="1"/>
          </p:cNvSpPr>
          <p:nvPr>
            <p:ph type="subTitle" sz="quarter" idx="1"/>
          </p:nvPr>
        </p:nvSpPr>
        <p:spPr/>
        <p:txBody>
          <a:bodyPr/>
          <a:lstStyle/>
          <a:p>
            <a:pPr lvl="2">
              <a:buFont typeface="Wingdings" charset="2"/>
              <a:buNone/>
            </a:pPr>
            <a:endParaRPr lang="en-US" dirty="0" smtClean="0">
              <a:ea typeface="ＭＳ Ｐゴシック" charset="-128"/>
            </a:endParaRPr>
          </a:p>
        </p:txBody>
      </p:sp>
      <p:pic>
        <p:nvPicPr>
          <p:cNvPr id="5" name="Content Placeholder 4" descr="2_southasianboy.jpg"/>
          <p:cNvPicPr>
            <a:picLocks noGrp="1" noChangeAspect="1"/>
          </p:cNvPicPr>
          <p:nvPr>
            <p:ph sz="half" idx="4294967295"/>
          </p:nvPr>
        </p:nvPicPr>
        <p:blipFill>
          <a:blip r:embed="rId2"/>
          <a:srcRect l="-2503" r="-2503"/>
          <a:stretch>
            <a:fillRect/>
          </a:stretch>
        </p:blipFill>
        <p:spPr>
          <a:xfrm>
            <a:off x="3161672" y="2057401"/>
            <a:ext cx="3467728" cy="3886200"/>
          </a:xfrm>
        </p:spPr>
      </p:pic>
    </p:spTree>
    <p:extLst>
      <p:ext uri="{BB962C8B-B14F-4D97-AF65-F5344CB8AC3E}">
        <p14:creationId xmlns:p14="http://schemas.microsoft.com/office/powerpoint/2010/main" val="10209412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ternational Recruiting Short.m4v">
            <a:hlinkClick r:id="" action="ppaction://media"/>
          </p:cNvPr>
          <p:cNvPicPr>
            <a:picLocks noGrp="1" noChangeAspect="1"/>
          </p:cNvPicPr>
          <p:nvPr>
            <p:ph/>
            <a:videoFile r:link="rId2"/>
            <p:extLst>
              <p:ext uri="{DAA4B4D4-6D71-4841-9C94-3DE7FCFB9230}">
                <p14:media xmlns:p14="http://schemas.microsoft.com/office/powerpoint/2010/main" r:link="rId1"/>
              </p:ext>
            </p:extLst>
          </p:nvPr>
        </p:nvPicPr>
        <p:blipFill>
          <a:blip r:embed="rId4"/>
          <a:stretch>
            <a:fillRect/>
          </a:stretch>
        </p:blipFill>
        <p:spPr>
          <a:xfrm>
            <a:off x="669925" y="274638"/>
            <a:ext cx="7802563" cy="5851525"/>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alphaModFix amt="83000"/>
          </a:blip>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8229600" cy="1143000"/>
          </a:xfrm>
        </p:spPr>
        <p:txBody>
          <a:bodyPr/>
          <a:lstStyle/>
          <a:p>
            <a:r>
              <a:rPr lang="en-US" dirty="0" smtClean="0">
                <a:solidFill>
                  <a:schemeClr val="bg2">
                    <a:lumMod val="50000"/>
                    <a:lumOff val="50000"/>
                  </a:schemeClr>
                </a:solidFill>
              </a:rPr>
              <a:t>U.S. Estimate</a:t>
            </a:r>
            <a:endParaRPr lang="en-US" dirty="0">
              <a:solidFill>
                <a:schemeClr val="bg2">
                  <a:lumMod val="50000"/>
                  <a:lumOff val="50000"/>
                </a:schemeClr>
              </a:solidFill>
            </a:endParaRPr>
          </a:p>
        </p:txBody>
      </p:sp>
      <p:sp>
        <p:nvSpPr>
          <p:cNvPr id="6" name="Rectangle 5"/>
          <p:cNvSpPr/>
          <p:nvPr/>
        </p:nvSpPr>
        <p:spPr>
          <a:xfrm>
            <a:off x="228600" y="1447800"/>
            <a:ext cx="5791200" cy="769441"/>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rgbClr val="0A47FF"/>
                </a:solidFill>
                <a:effectLst>
                  <a:outerShdw blurRad="41275" dist="20320" dir="1800000" algn="tl" rotWithShape="0">
                    <a:srgbClr val="000000">
                      <a:alpha val="40000"/>
                    </a:srgbClr>
                  </a:outerShdw>
                </a:effectLst>
              </a:rPr>
              <a:t>Population 314 million</a:t>
            </a:r>
            <a:endParaRPr lang="en-US" sz="4400" b="1" cap="none" spc="0" dirty="0">
              <a:ln w="12700">
                <a:solidFill>
                  <a:schemeClr val="tx2">
                    <a:satMod val="155000"/>
                  </a:schemeClr>
                </a:solidFill>
                <a:prstDash val="solid"/>
              </a:ln>
              <a:solidFill>
                <a:srgbClr val="0A47FF"/>
              </a:solidFill>
              <a:effectLst>
                <a:outerShdw blurRad="41275" dist="20320" dir="1800000" algn="tl" rotWithShape="0">
                  <a:srgbClr val="000000">
                    <a:alpha val="40000"/>
                  </a:srgbClr>
                </a:outerShdw>
              </a:effectLst>
            </a:endParaRPr>
          </a:p>
        </p:txBody>
      </p:sp>
      <p:sp>
        <p:nvSpPr>
          <p:cNvPr id="7" name="Rectangle 6"/>
          <p:cNvSpPr/>
          <p:nvPr/>
        </p:nvSpPr>
        <p:spPr>
          <a:xfrm>
            <a:off x="762000" y="2514600"/>
            <a:ext cx="5791200" cy="769441"/>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rgbClr val="0A47FF"/>
                </a:solidFill>
                <a:effectLst>
                  <a:outerShdw blurRad="41275" dist="20320" dir="1800000" algn="tl" rotWithShape="0">
                    <a:srgbClr val="000000">
                      <a:alpha val="40000"/>
                    </a:srgbClr>
                  </a:outerShdw>
                </a:effectLst>
              </a:rPr>
              <a:t>Prevalence = 1.5/1000</a:t>
            </a:r>
            <a:endParaRPr lang="en-US" sz="4400" b="1" cap="none" spc="0" dirty="0">
              <a:ln w="12700">
                <a:solidFill>
                  <a:schemeClr val="tx2">
                    <a:satMod val="155000"/>
                  </a:schemeClr>
                </a:solidFill>
                <a:prstDash val="solid"/>
              </a:ln>
              <a:solidFill>
                <a:srgbClr val="0A47FF"/>
              </a:solidFill>
              <a:effectLst>
                <a:outerShdw blurRad="41275" dist="20320" dir="1800000" algn="tl" rotWithShape="0">
                  <a:srgbClr val="000000">
                    <a:alpha val="40000"/>
                  </a:srgbClr>
                </a:outerShdw>
              </a:effectLst>
            </a:endParaRPr>
          </a:p>
        </p:txBody>
      </p:sp>
      <p:sp>
        <p:nvSpPr>
          <p:cNvPr id="8" name="Rectangle 7"/>
          <p:cNvSpPr/>
          <p:nvPr/>
        </p:nvSpPr>
        <p:spPr>
          <a:xfrm>
            <a:off x="1905000" y="3429000"/>
            <a:ext cx="5791200" cy="769441"/>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 471,000 victims</a:t>
            </a:r>
            <a:endPar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Rectangle 8"/>
          <p:cNvSpPr/>
          <p:nvPr/>
        </p:nvSpPr>
        <p:spPr>
          <a:xfrm>
            <a:off x="1600200" y="4191000"/>
            <a:ext cx="5791200" cy="769441"/>
          </a:xfrm>
          <a:prstGeom prst="rect">
            <a:avLst/>
          </a:prstGeom>
          <a:noFill/>
        </p:spPr>
        <p:txBody>
          <a:bodyPr wrap="square" lIns="91440" tIns="45720" rIns="91440" bIns="45720">
            <a:spAutoFit/>
          </a:bodyPr>
          <a:lstStyle/>
          <a:p>
            <a:pPr algn="ctr"/>
            <a:r>
              <a:rPr lang="en-US" sz="4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 thousands/state</a:t>
            </a:r>
            <a:endPar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51795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smtClean="0"/>
              <a:t>Location of Potential Trafficking Cases</a:t>
            </a:r>
            <a:endParaRPr lang="en-US" sz="4000" dirty="0"/>
          </a:p>
        </p:txBody>
      </p:sp>
      <p:pic>
        <p:nvPicPr>
          <p:cNvPr id="3" name="Picture 2"/>
          <p:cNvPicPr>
            <a:picLocks noChangeAspect="1"/>
          </p:cNvPicPr>
          <p:nvPr/>
        </p:nvPicPr>
        <p:blipFill>
          <a:blip r:embed="rId2"/>
          <a:stretch>
            <a:fillRect/>
          </a:stretch>
        </p:blipFill>
        <p:spPr>
          <a:xfrm>
            <a:off x="1250043" y="1705834"/>
            <a:ext cx="6293757" cy="3628166"/>
          </a:xfrm>
          <a:prstGeom prst="rect">
            <a:avLst/>
          </a:prstGeom>
        </p:spPr>
      </p:pic>
      <p:sp>
        <p:nvSpPr>
          <p:cNvPr id="4" name="TextBox 3"/>
          <p:cNvSpPr txBox="1"/>
          <p:nvPr/>
        </p:nvSpPr>
        <p:spPr>
          <a:xfrm>
            <a:off x="1752600" y="5486400"/>
            <a:ext cx="5486400" cy="646331"/>
          </a:xfrm>
          <a:prstGeom prst="rect">
            <a:avLst/>
          </a:prstGeom>
          <a:noFill/>
        </p:spPr>
        <p:txBody>
          <a:bodyPr wrap="square" rtlCol="0">
            <a:spAutoFit/>
          </a:bodyPr>
          <a:lstStyle/>
          <a:p>
            <a:r>
              <a:rPr lang="en-US" dirty="0" smtClean="0"/>
              <a:t>“Human Trafficking Trends in the U.S.” National Human Trafficking Resource Center 2007-2012.</a:t>
            </a:r>
            <a:endParaRPr lang="en-US" dirty="0"/>
          </a:p>
        </p:txBody>
      </p:sp>
    </p:spTree>
    <p:extLst>
      <p:ext uri="{BB962C8B-B14F-4D97-AF65-F5344CB8AC3E}">
        <p14:creationId xmlns:p14="http://schemas.microsoft.com/office/powerpoint/2010/main" val="195055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a:xfrm>
            <a:off x="0" y="274638"/>
            <a:ext cx="9144000" cy="1143000"/>
          </a:xfrm>
        </p:spPr>
        <p:txBody>
          <a:bodyPr/>
          <a:lstStyle/>
          <a:p>
            <a:pPr eaLnBrk="1" hangingPunct="1"/>
            <a:r>
              <a:rPr lang="en-US" b="0" dirty="0" smtClean="0">
                <a:ea typeface="ＭＳ Ｐゴシック" charset="-128"/>
                <a:cs typeface="ＭＳ Ｐゴシック" charset="-128"/>
              </a:rPr>
              <a:t> International Sex Trafficking Venues:</a:t>
            </a:r>
            <a:endParaRPr lang="en-US" b="0" dirty="0">
              <a:ea typeface="ＭＳ Ｐゴシック" charset="-128"/>
              <a:cs typeface="ＭＳ Ｐゴシック" charset="-128"/>
            </a:endParaRPr>
          </a:p>
        </p:txBody>
      </p:sp>
      <p:sp>
        <p:nvSpPr>
          <p:cNvPr id="291843" name="Rectangle 3"/>
          <p:cNvSpPr>
            <a:spLocks noGrp="1" noChangeArrowheads="1"/>
          </p:cNvSpPr>
          <p:nvPr>
            <p:ph type="body" sz="half" idx="1"/>
          </p:nvPr>
        </p:nvSpPr>
        <p:spPr>
          <a:xfrm>
            <a:off x="457200" y="1600200"/>
            <a:ext cx="4572000" cy="4525963"/>
          </a:xfrm>
        </p:spPr>
        <p:txBody>
          <a:bodyPr/>
          <a:lstStyle/>
          <a:p>
            <a:pPr eaLnBrk="1" hangingPunct="1"/>
            <a:endParaRPr lang="en-US" sz="2800" dirty="0" smtClean="0">
              <a:latin typeface="Arial" charset="0"/>
              <a:ea typeface="Times New Roman" charset="0"/>
              <a:cs typeface="Times New Roman" charset="0"/>
            </a:endParaRPr>
          </a:p>
          <a:p>
            <a:pPr eaLnBrk="1" hangingPunct="1"/>
            <a:r>
              <a:rPr lang="en-US" sz="2800" dirty="0" smtClean="0">
                <a:latin typeface="Arial" charset="0"/>
                <a:ea typeface="Times New Roman" charset="0"/>
                <a:cs typeface="Times New Roman" charset="0"/>
              </a:rPr>
              <a:t>Strip/topless clubs</a:t>
            </a:r>
          </a:p>
          <a:p>
            <a:pPr eaLnBrk="1" hangingPunct="1"/>
            <a:r>
              <a:rPr lang="en-US" sz="2800" dirty="0" smtClean="0">
                <a:latin typeface="Arial" charset="0"/>
                <a:ea typeface="Times New Roman" charset="0"/>
                <a:cs typeface="Times New Roman" charset="0"/>
              </a:rPr>
              <a:t>Asian massage parlors</a:t>
            </a:r>
          </a:p>
          <a:p>
            <a:pPr eaLnBrk="1" hangingPunct="1"/>
            <a:r>
              <a:rPr lang="en-US" sz="2800" dirty="0" smtClean="0">
                <a:latin typeface="Arial" charset="0"/>
                <a:ea typeface="Times New Roman" charset="0"/>
                <a:cs typeface="Times New Roman" charset="0"/>
              </a:rPr>
              <a:t>Online escorts</a:t>
            </a:r>
          </a:p>
          <a:p>
            <a:pPr eaLnBrk="1" hangingPunct="1"/>
            <a:r>
              <a:rPr lang="en-US" sz="2800" dirty="0" smtClean="0">
                <a:latin typeface="Arial" charset="0"/>
                <a:ea typeface="Times New Roman" charset="0"/>
                <a:cs typeface="Times New Roman" charset="0"/>
              </a:rPr>
              <a:t>Latino brothels</a:t>
            </a:r>
          </a:p>
          <a:p>
            <a:pPr eaLnBrk="1" hangingPunct="1"/>
            <a:r>
              <a:rPr lang="en-US" sz="2800" dirty="0" smtClean="0">
                <a:latin typeface="Arial" charset="0"/>
                <a:ea typeface="ＭＳ Ｐゴシック" charset="-128"/>
                <a:cs typeface="ＭＳ Ｐゴシック" charset="-128"/>
              </a:rPr>
              <a:t>Major sporting events</a:t>
            </a:r>
            <a:endParaRPr lang="en-US" sz="2800" dirty="0">
              <a:latin typeface="Arial" charset="0"/>
              <a:ea typeface="ＭＳ Ｐゴシック" charset="-128"/>
              <a:cs typeface="ＭＳ Ｐゴシック" charset="-128"/>
            </a:endParaRPr>
          </a:p>
        </p:txBody>
      </p:sp>
      <p:pic>
        <p:nvPicPr>
          <p:cNvPr id="57348" name="Picture 4" descr="19_man_woman"/>
          <p:cNvPicPr>
            <a:picLocks noGrp="1" noChangeAspect="1" noChangeArrowheads="1"/>
          </p:cNvPicPr>
          <p:nvPr>
            <p:ph sz="half" idx="2"/>
          </p:nvPr>
        </p:nvPicPr>
        <p:blipFill>
          <a:blip r:embed="rId3"/>
          <a:srcRect/>
          <a:stretch>
            <a:fillRect/>
          </a:stretch>
        </p:blipFill>
        <p:spPr>
          <a:xfrm>
            <a:off x="5768975" y="1981200"/>
            <a:ext cx="2755900" cy="4267200"/>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52400"/>
            <a:ext cx="7772400" cy="1600200"/>
          </a:xfrm>
        </p:spPr>
        <p:txBody>
          <a:bodyPr/>
          <a:lstStyle/>
          <a:p>
            <a:pPr eaLnBrk="1" hangingPunct="1"/>
            <a:r>
              <a:rPr lang="en-US" altLang="en-US" sz="3600" dirty="0" smtClean="0"/>
              <a:t>Disclosure Information</a:t>
            </a:r>
            <a:r>
              <a:rPr lang="en-US" altLang="en-US" dirty="0" smtClean="0"/>
              <a:t/>
            </a:r>
            <a:br>
              <a:rPr lang="en-US" altLang="en-US" dirty="0" smtClean="0"/>
            </a:br>
            <a:r>
              <a:rPr lang="en-US" altLang="en-US" sz="1800" dirty="0" smtClean="0"/>
              <a:t>Trafficking in Persons: A Primer for Healthcare </a:t>
            </a:r>
            <a:r>
              <a:rPr lang="en-US" altLang="en-US" sz="1800" dirty="0" smtClean="0"/>
              <a:t>Professionals</a:t>
            </a:r>
            <a:br>
              <a:rPr lang="en-US" altLang="en-US" sz="1800" dirty="0" smtClean="0"/>
            </a:br>
            <a:r>
              <a:rPr lang="en-US" altLang="en-US" sz="1800" dirty="0" smtClean="0"/>
              <a:t>Dr. Jeff Barrows</a:t>
            </a:r>
            <a:endParaRPr lang="en-US" altLang="en-US" sz="1800" dirty="0" smtClean="0"/>
          </a:p>
        </p:txBody>
      </p:sp>
      <p:sp>
        <p:nvSpPr>
          <p:cNvPr id="2051" name="Subtitle 2"/>
          <p:cNvSpPr>
            <a:spLocks noGrp="1"/>
          </p:cNvSpPr>
          <p:nvPr>
            <p:ph type="subTitle" idx="1"/>
          </p:nvPr>
        </p:nvSpPr>
        <p:spPr>
          <a:xfrm>
            <a:off x="1371600" y="1676400"/>
            <a:ext cx="6400800" cy="4876800"/>
          </a:xfrm>
        </p:spPr>
        <p:txBody>
          <a:bodyPr/>
          <a:lstStyle/>
          <a:p>
            <a:pPr eaLnBrk="1" hangingPunct="1">
              <a:lnSpc>
                <a:spcPct val="90000"/>
              </a:lnSpc>
            </a:pPr>
            <a:endParaRPr lang="en-US" altLang="en-US" sz="2800" dirty="0" smtClean="0"/>
          </a:p>
          <a:p>
            <a:pPr eaLnBrk="1" hangingPunct="1">
              <a:lnSpc>
                <a:spcPct val="90000"/>
              </a:lnSpc>
            </a:pPr>
            <a:r>
              <a:rPr lang="en-US" altLang="en-US" sz="2800" dirty="0" smtClean="0"/>
              <a:t>I </a:t>
            </a:r>
            <a:r>
              <a:rPr lang="en-US" altLang="en-US" sz="2800" dirty="0" smtClean="0"/>
              <a:t>have no financial relationship to disclose</a:t>
            </a:r>
            <a:r>
              <a:rPr lang="en-US" altLang="en-US" sz="2800" dirty="0" smtClean="0"/>
              <a:t>.</a:t>
            </a:r>
          </a:p>
          <a:p>
            <a:pPr eaLnBrk="1" hangingPunct="1">
              <a:lnSpc>
                <a:spcPct val="90000"/>
              </a:lnSpc>
            </a:pPr>
            <a:endParaRPr lang="en-US" altLang="en-US" sz="2800" dirty="0" smtClean="0"/>
          </a:p>
          <a:p>
            <a:pPr eaLnBrk="1" hangingPunct="1">
              <a:lnSpc>
                <a:spcPct val="90000"/>
              </a:lnSpc>
            </a:pPr>
            <a:r>
              <a:rPr lang="en-US" altLang="en-US" sz="2800" dirty="0" smtClean="0"/>
              <a:t>AND</a:t>
            </a:r>
          </a:p>
          <a:p>
            <a:pPr algn="l" eaLnBrk="1" hangingPunct="1">
              <a:lnSpc>
                <a:spcPct val="90000"/>
              </a:lnSpc>
            </a:pPr>
            <a:r>
              <a:rPr lang="en-US" altLang="en-US" sz="2800" dirty="0" smtClean="0"/>
              <a:t>       </a:t>
            </a:r>
            <a:endParaRPr lang="en-US" altLang="en-US" sz="2800" dirty="0" smtClean="0"/>
          </a:p>
          <a:p>
            <a:pPr eaLnBrk="1" hangingPunct="1">
              <a:lnSpc>
                <a:spcPct val="90000"/>
              </a:lnSpc>
            </a:pPr>
            <a:r>
              <a:rPr lang="en-US" altLang="en-US" sz="2800" dirty="0" smtClean="0"/>
              <a:t>I </a:t>
            </a:r>
            <a:r>
              <a:rPr lang="en-US" altLang="en-US" sz="2800" dirty="0" smtClean="0"/>
              <a:t>will not discuss off label use and/or investigational use </a:t>
            </a:r>
            <a:r>
              <a:rPr lang="en-US" altLang="en-US" sz="2800" dirty="0" smtClean="0"/>
              <a:t>in </a:t>
            </a:r>
            <a:r>
              <a:rPr lang="en-US" altLang="en-US" sz="2800" dirty="0" smtClean="0"/>
              <a:t>my presentation.</a:t>
            </a:r>
          </a:p>
          <a:p>
            <a:pPr eaLnBrk="1" hangingPunct="1">
              <a:lnSpc>
                <a:spcPct val="90000"/>
              </a:lnSpc>
            </a:pPr>
            <a:endParaRPr lang="en-US" altLang="en-US" sz="2800" dirty="0" smtClean="0"/>
          </a:p>
        </p:txBody>
      </p:sp>
    </p:spTree>
    <p:extLst>
      <p:ext uri="{BB962C8B-B14F-4D97-AF65-F5344CB8AC3E}">
        <p14:creationId xmlns:p14="http://schemas.microsoft.com/office/powerpoint/2010/main" val="27532263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rrowheads="1"/>
          </p:cNvSpPr>
          <p:nvPr>
            <p:ph type="title"/>
          </p:nvPr>
        </p:nvSpPr>
        <p:spPr>
          <a:xfrm>
            <a:off x="0" y="274638"/>
            <a:ext cx="9144000" cy="1143000"/>
          </a:xfrm>
        </p:spPr>
        <p:txBody>
          <a:bodyPr/>
          <a:lstStyle/>
          <a:p>
            <a:pPr eaLnBrk="1" hangingPunct="1"/>
            <a:r>
              <a:rPr lang="en-US" b="0" dirty="0" smtClean="0">
                <a:ea typeface="ＭＳ Ｐゴシック" charset="-128"/>
                <a:cs typeface="ＭＳ Ｐゴシック" charset="-128"/>
              </a:rPr>
              <a:t>International labor trafficking venues:</a:t>
            </a:r>
            <a:endParaRPr lang="en-US" b="0" dirty="0">
              <a:ea typeface="ＭＳ Ｐゴシック" charset="-128"/>
              <a:cs typeface="ＭＳ Ｐゴシック" charset="-128"/>
            </a:endParaRPr>
          </a:p>
        </p:txBody>
      </p:sp>
      <p:sp>
        <p:nvSpPr>
          <p:cNvPr id="293891" name="Rectangle 3"/>
          <p:cNvSpPr>
            <a:spLocks noGrp="1" noChangeArrowheads="1"/>
          </p:cNvSpPr>
          <p:nvPr>
            <p:ph type="body" sz="half" idx="2"/>
          </p:nvPr>
        </p:nvSpPr>
        <p:spPr/>
        <p:txBody>
          <a:bodyPr/>
          <a:lstStyle/>
          <a:p>
            <a:pPr eaLnBrk="1" hangingPunct="1"/>
            <a:r>
              <a:rPr lang="en-US" sz="2800" b="1" i="1" dirty="0" smtClean="0">
                <a:ea typeface="Times New Roman" charset="0"/>
                <a:cs typeface="Times New Roman" charset="0"/>
              </a:rPr>
              <a:t>Domestic servants</a:t>
            </a:r>
          </a:p>
          <a:p>
            <a:pPr eaLnBrk="1" hangingPunct="1"/>
            <a:r>
              <a:rPr lang="en-US" sz="2800" b="1" i="1" dirty="0" smtClean="0">
                <a:ea typeface="Times New Roman" charset="0"/>
                <a:cs typeface="Times New Roman" charset="0"/>
              </a:rPr>
              <a:t>Sweatshops</a:t>
            </a:r>
          </a:p>
          <a:p>
            <a:pPr eaLnBrk="1" hangingPunct="1"/>
            <a:r>
              <a:rPr lang="en-US" sz="2800" b="1" i="1" dirty="0" smtClean="0">
                <a:ea typeface="Times New Roman" charset="0"/>
                <a:cs typeface="Times New Roman" charset="0"/>
              </a:rPr>
              <a:t>Factories</a:t>
            </a:r>
          </a:p>
          <a:p>
            <a:pPr eaLnBrk="1" hangingPunct="1"/>
            <a:r>
              <a:rPr lang="en-US" sz="2800" b="1" i="1" dirty="0" smtClean="0">
                <a:ea typeface="Times New Roman" charset="0"/>
                <a:cs typeface="Times New Roman" charset="0"/>
              </a:rPr>
              <a:t>Janitorial jobs</a:t>
            </a:r>
          </a:p>
          <a:p>
            <a:pPr eaLnBrk="1" hangingPunct="1"/>
            <a:r>
              <a:rPr lang="en-US" sz="2800" b="1" i="1" dirty="0" smtClean="0">
                <a:ea typeface="Times New Roman" charset="0"/>
                <a:cs typeface="Times New Roman" charset="0"/>
              </a:rPr>
              <a:t>Construction sites</a:t>
            </a:r>
          </a:p>
          <a:p>
            <a:pPr eaLnBrk="1" hangingPunct="1"/>
            <a:r>
              <a:rPr lang="en-US" sz="2800" b="1" i="1" dirty="0" smtClean="0">
                <a:ea typeface="Times New Roman" charset="0"/>
                <a:cs typeface="Times New Roman" charset="0"/>
              </a:rPr>
              <a:t>Restaurants</a:t>
            </a:r>
          </a:p>
          <a:p>
            <a:pPr eaLnBrk="1" hangingPunct="1"/>
            <a:r>
              <a:rPr lang="en-US" sz="2800" b="1" i="1" dirty="0" smtClean="0">
                <a:ea typeface="Times New Roman" charset="0"/>
                <a:cs typeface="Times New Roman" charset="0"/>
              </a:rPr>
              <a:t>Hotels</a:t>
            </a:r>
          </a:p>
          <a:p>
            <a:pPr eaLnBrk="1" hangingPunct="1"/>
            <a:r>
              <a:rPr lang="en-US" sz="2800" b="1" i="1" dirty="0" smtClean="0">
                <a:ea typeface="Times New Roman" charset="0"/>
                <a:cs typeface="Times New Roman" charset="0"/>
              </a:rPr>
              <a:t>Farm work</a:t>
            </a:r>
            <a:endParaRPr lang="en-US" sz="2800" i="1" dirty="0">
              <a:ea typeface="Arial" charset="0"/>
              <a:cs typeface="Arial" charset="0"/>
            </a:endParaRPr>
          </a:p>
          <a:p>
            <a:pPr marL="906463" lvl="1" eaLnBrk="1" hangingPunct="1">
              <a:buFont typeface="Wingdings" charset="2"/>
              <a:buNone/>
            </a:pPr>
            <a:endParaRPr lang="en-US" sz="2000" b="1" i="1" dirty="0"/>
          </a:p>
          <a:p>
            <a:pPr marL="0" indent="0" algn="ctr" eaLnBrk="1" hangingPunct="1">
              <a:buFont typeface="Wingdings" charset="2"/>
              <a:buNone/>
            </a:pPr>
            <a:endParaRPr lang="en-US" sz="2800" b="1" i="1" dirty="0">
              <a:ea typeface="ＭＳ Ｐゴシック" charset="-128"/>
              <a:cs typeface="ＭＳ Ｐゴシック" charset="-128"/>
            </a:endParaRPr>
          </a:p>
          <a:p>
            <a:pPr marL="0" indent="0" algn="ctr" eaLnBrk="1" hangingPunct="1">
              <a:buFont typeface="Wingdings" charset="2"/>
              <a:buNone/>
            </a:pPr>
            <a:endParaRPr lang="en-US" sz="2800" b="1" i="1" dirty="0">
              <a:ea typeface="ＭＳ Ｐゴシック" charset="-128"/>
              <a:cs typeface="ＭＳ Ｐゴシック" charset="-128"/>
            </a:endParaRPr>
          </a:p>
          <a:p>
            <a:pPr marL="0" indent="0" algn="ctr" eaLnBrk="1" hangingPunct="1">
              <a:buFont typeface="Wingdings" charset="2"/>
              <a:buNone/>
            </a:pPr>
            <a:endParaRPr lang="en-US" sz="2800" b="1" i="1" dirty="0">
              <a:ea typeface="ＭＳ Ｐゴシック" charset="-128"/>
              <a:cs typeface="ＭＳ Ｐゴシック" charset="-128"/>
            </a:endParaRPr>
          </a:p>
        </p:txBody>
      </p:sp>
      <p:pic>
        <p:nvPicPr>
          <p:cNvPr id="59396" name="Picture 4" descr="15_bricks"/>
          <p:cNvPicPr>
            <a:picLocks noGrp="1" noChangeAspect="1" noChangeArrowheads="1"/>
          </p:cNvPicPr>
          <p:nvPr>
            <p:ph sz="half" idx="1"/>
          </p:nvPr>
        </p:nvPicPr>
        <p:blipFill>
          <a:blip r:embed="rId3"/>
          <a:srcRect/>
          <a:stretch>
            <a:fillRect/>
          </a:stretch>
        </p:blipFill>
        <p:spPr>
          <a:xfrm>
            <a:off x="533400" y="1981200"/>
            <a:ext cx="3395663" cy="3886200"/>
          </a:xfrm>
        </p:spPr>
      </p:pic>
    </p:spTree>
    <p:extLst>
      <p:ext uri="{BB962C8B-B14F-4D97-AF65-F5344CB8AC3E}">
        <p14:creationId xmlns:p14="http://schemas.microsoft.com/office/powerpoint/2010/main" val="5988590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86515"/>
          </a:xfrm>
          <a:prstGeom prst="rect">
            <a:avLst/>
          </a:prstGeom>
        </p:spPr>
      </p:pic>
    </p:spTree>
    <p:extLst>
      <p:ext uri="{BB962C8B-B14F-4D97-AF65-F5344CB8AC3E}">
        <p14:creationId xmlns:p14="http://schemas.microsoft.com/office/powerpoint/2010/main" val="7730546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rrowheads="1"/>
          </p:cNvSpPr>
          <p:nvPr>
            <p:ph type="title"/>
          </p:nvPr>
        </p:nvSpPr>
        <p:spPr/>
        <p:txBody>
          <a:bodyPr/>
          <a:lstStyle/>
          <a:p>
            <a:pPr eaLnBrk="1" hangingPunct="1"/>
            <a:r>
              <a:rPr lang="en-US" sz="4000" dirty="0" smtClean="0">
                <a:ea typeface="ＭＳ Ｐゴシック" charset="-128"/>
                <a:cs typeface="ＭＳ Ｐゴシック" charset="-128"/>
              </a:rPr>
              <a:t>International Traffickers</a:t>
            </a:r>
            <a:r>
              <a:rPr lang="en-US" sz="4000" dirty="0">
                <a:ea typeface="ＭＳ Ｐゴシック" charset="-128"/>
                <a:cs typeface="ＭＳ Ｐゴシック" charset="-128"/>
              </a:rPr>
              <a:t>:</a:t>
            </a:r>
            <a:br>
              <a:rPr lang="en-US" sz="4000" dirty="0">
                <a:ea typeface="ＭＳ Ｐゴシック" charset="-128"/>
                <a:cs typeface="ＭＳ Ｐゴシック" charset="-128"/>
              </a:rPr>
            </a:br>
            <a:r>
              <a:rPr lang="en-US" sz="4000" dirty="0">
                <a:ea typeface="ＭＳ Ｐゴシック" charset="-128"/>
                <a:cs typeface="ＭＳ Ｐゴシック" charset="-128"/>
              </a:rPr>
              <a:t>The Profile</a:t>
            </a:r>
          </a:p>
        </p:txBody>
      </p:sp>
      <p:sp>
        <p:nvSpPr>
          <p:cNvPr id="297987" name="Rectangle 3"/>
          <p:cNvSpPr>
            <a:spLocks noGrp="1" noChangeArrowheads="1"/>
          </p:cNvSpPr>
          <p:nvPr>
            <p:ph type="body" sz="half" idx="1"/>
          </p:nvPr>
        </p:nvSpPr>
        <p:spPr/>
        <p:txBody>
          <a:bodyPr/>
          <a:lstStyle/>
          <a:p>
            <a:pPr eaLnBrk="1" hangingPunct="1">
              <a:spcBef>
                <a:spcPct val="35000"/>
              </a:spcBef>
            </a:pPr>
            <a:endParaRPr lang="en-US" sz="2800">
              <a:ea typeface="ＭＳ Ｐゴシック" charset="-128"/>
              <a:cs typeface="ＭＳ Ｐゴシック" charset="-128"/>
            </a:endParaRPr>
          </a:p>
          <a:p>
            <a:pPr eaLnBrk="1" hangingPunct="1">
              <a:spcBef>
                <a:spcPct val="35000"/>
              </a:spcBef>
            </a:pPr>
            <a:r>
              <a:rPr lang="en-US" sz="2800">
                <a:ea typeface="ＭＳ Ｐゴシック" charset="-128"/>
                <a:cs typeface="ＭＳ Ｐゴシック" charset="-128"/>
              </a:rPr>
              <a:t>Sophisticated </a:t>
            </a:r>
          </a:p>
          <a:p>
            <a:pPr eaLnBrk="1" hangingPunct="1">
              <a:spcBef>
                <a:spcPct val="35000"/>
              </a:spcBef>
            </a:pPr>
            <a:r>
              <a:rPr lang="en-US" sz="2800">
                <a:ea typeface="ＭＳ Ｐゴシック" charset="-128"/>
                <a:cs typeface="ＭＳ Ｐゴシック" charset="-128"/>
              </a:rPr>
              <a:t>National, international networks</a:t>
            </a:r>
          </a:p>
          <a:p>
            <a:pPr eaLnBrk="1" hangingPunct="1">
              <a:spcBef>
                <a:spcPct val="35000"/>
              </a:spcBef>
            </a:pPr>
            <a:r>
              <a:rPr lang="en-US" sz="2800">
                <a:ea typeface="ＭＳ Ｐゴシック" charset="-128"/>
                <a:cs typeface="ＭＳ Ｐゴシック" charset="-128"/>
              </a:rPr>
              <a:t>Organized crime syndicates</a:t>
            </a:r>
          </a:p>
          <a:p>
            <a:pPr eaLnBrk="1" hangingPunct="1"/>
            <a:endParaRPr lang="en-US" sz="2800">
              <a:ea typeface="ＭＳ Ｐゴシック" charset="-128"/>
              <a:cs typeface="ＭＳ Ｐゴシック" charset="-128"/>
            </a:endParaRPr>
          </a:p>
        </p:txBody>
      </p:sp>
      <p:pic>
        <p:nvPicPr>
          <p:cNvPr id="87044" name="Picture 4"/>
          <p:cNvPicPr>
            <a:picLocks noGrp="1" noChangeAspect="1" noChangeArrowheads="1"/>
          </p:cNvPicPr>
          <p:nvPr>
            <p:ph sz="half" idx="2"/>
          </p:nvPr>
        </p:nvPicPr>
        <p:blipFill>
          <a:blip r:embed="rId3"/>
          <a:srcRect l="11078"/>
          <a:stretch>
            <a:fillRect/>
          </a:stretch>
        </p:blipFill>
        <p:spPr>
          <a:xfrm>
            <a:off x="5095875" y="1600200"/>
            <a:ext cx="3590925" cy="4525963"/>
          </a:xfr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p:txBody>
          <a:bodyPr/>
          <a:lstStyle/>
          <a:p>
            <a:r>
              <a:rPr lang="en-US" dirty="0" smtClean="0"/>
              <a:t>Domestic Trafficking</a:t>
            </a:r>
            <a:endParaRPr lang="en-US" dirty="0"/>
          </a:p>
        </p:txBody>
      </p:sp>
      <p:sp>
        <p:nvSpPr>
          <p:cNvPr id="6" name="Subtitle 5"/>
          <p:cNvSpPr>
            <a:spLocks noGrp="1"/>
          </p:cNvSpPr>
          <p:nvPr>
            <p:ph type="subTitle" sz="quarter" idx="1"/>
          </p:nvPr>
        </p:nvSpPr>
        <p:spPr/>
        <p:txBody>
          <a:bodyPr/>
          <a:lstStyle/>
          <a:p>
            <a:r>
              <a:rPr lang="en-US" dirty="0" smtClean="0"/>
              <a:t>Trafficking of U.S. Citizens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cs typeface="ＭＳ Ｐゴシック" charset="-128"/>
              </a:rPr>
              <a:t>Domestic Trafficking</a:t>
            </a:r>
          </a:p>
        </p:txBody>
      </p:sp>
      <p:sp>
        <p:nvSpPr>
          <p:cNvPr id="3" name="Content Placeholder 2"/>
          <p:cNvSpPr>
            <a:spLocks noGrp="1"/>
          </p:cNvSpPr>
          <p:nvPr>
            <p:ph sz="half" idx="4294967295"/>
          </p:nvPr>
        </p:nvSpPr>
        <p:spPr>
          <a:xfrm>
            <a:off x="0" y="1600200"/>
            <a:ext cx="4038600" cy="4525963"/>
          </a:xfrm>
        </p:spPr>
        <p:txBody>
          <a:bodyPr/>
          <a:lstStyle/>
          <a:p>
            <a:endParaRPr lang="en-US" dirty="0" smtClean="0"/>
          </a:p>
          <a:p>
            <a:pPr lvl="2">
              <a:buFont typeface="Wingdings" charset="2"/>
              <a:buNone/>
            </a:pPr>
            <a:endParaRPr lang="en-US" dirty="0" smtClean="0">
              <a:ea typeface="ＭＳ Ｐゴシック" charset="-128"/>
            </a:endParaRPr>
          </a:p>
        </p:txBody>
      </p:sp>
      <p:sp>
        <p:nvSpPr>
          <p:cNvPr id="26" name="Rectangle 25"/>
          <p:cNvSpPr/>
          <p:nvPr/>
        </p:nvSpPr>
        <p:spPr>
          <a:xfrm>
            <a:off x="0" y="2286000"/>
            <a:ext cx="4554702" cy="2308324"/>
          </a:xfrm>
          <a:prstGeom prst="rect">
            <a:avLst/>
          </a:prstGeom>
          <a:noFill/>
        </p:spPr>
        <p:txBody>
          <a:bodyPr wrap="none" lIns="91440" tIns="45720" rIns="91440" bIns="45720">
            <a:spAutoFit/>
          </a:bodyPr>
          <a:lstStyle/>
          <a:p>
            <a:pPr algn="ctr"/>
            <a:r>
              <a:rPr lang="en-US" sz="72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Sex</a:t>
            </a:r>
          </a:p>
          <a:p>
            <a:pPr algn="ctr"/>
            <a:r>
              <a:rPr lang="en-US" sz="72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Trafficking</a:t>
            </a:r>
            <a:endParaRPr lang="en-US" sz="72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7" name="Rectangle 26"/>
          <p:cNvSpPr/>
          <p:nvPr/>
        </p:nvSpPr>
        <p:spPr>
          <a:xfrm>
            <a:off x="4800600" y="3048000"/>
            <a:ext cx="800069" cy="1200329"/>
          </a:xfrm>
          <a:prstGeom prst="rect">
            <a:avLst/>
          </a:prstGeom>
          <a:noFill/>
        </p:spPr>
        <p:txBody>
          <a:bodyPr wrap="none" lIns="91440" tIns="45720" rIns="91440" bIns="45720">
            <a:spAutoFit/>
          </a:bodyPr>
          <a:lstStyle/>
          <a:p>
            <a:pPr algn="ctr"/>
            <a:r>
              <a:rPr lang="en-US" sz="7200" b="1" dirty="0">
                <a:ln w="12700">
                  <a:solidFill>
                    <a:schemeClr val="tx2">
                      <a:satMod val="155000"/>
                    </a:schemeClr>
                  </a:solidFill>
                  <a:prstDash val="solid"/>
                </a:ln>
                <a:effectLst>
                  <a:outerShdw blurRad="41275" dist="20320" dir="1800000" algn="tl" rotWithShape="0">
                    <a:srgbClr val="000000">
                      <a:alpha val="40000"/>
                    </a:srgbClr>
                  </a:outerShdw>
                </a:effectLst>
              </a:rPr>
              <a:t>&gt;</a:t>
            </a:r>
            <a:endParaRPr lang="en-US" sz="72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
        <p:nvSpPr>
          <p:cNvPr id="28" name="Rectangle 27"/>
          <p:cNvSpPr/>
          <p:nvPr/>
        </p:nvSpPr>
        <p:spPr>
          <a:xfrm>
            <a:off x="6324600" y="3124200"/>
            <a:ext cx="1884125" cy="954107"/>
          </a:xfrm>
          <a:prstGeom prst="rect">
            <a:avLst/>
          </a:prstGeom>
          <a:noFill/>
        </p:spPr>
        <p:txBody>
          <a:bodyPr wrap="none" lIns="91440" tIns="45720" rIns="91440" bIns="45720">
            <a:spAutoFit/>
          </a:bodyPr>
          <a:lstStyle/>
          <a:p>
            <a:pPr algn="ctr"/>
            <a:r>
              <a:rPr lang="en-US" sz="2800" b="1" cap="none" spc="0"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Labor</a:t>
            </a:r>
          </a:p>
          <a:p>
            <a:pPr algn="ctr"/>
            <a:r>
              <a:rPr lang="en-US" sz="2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Trafficking</a:t>
            </a:r>
            <a:endParaRPr lang="en-US" sz="2800" b="1"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a:xfrm>
            <a:off x="0" y="274638"/>
            <a:ext cx="9144000" cy="1143000"/>
          </a:xfrm>
        </p:spPr>
        <p:txBody>
          <a:bodyPr/>
          <a:lstStyle/>
          <a:p>
            <a:pPr eaLnBrk="1" hangingPunct="1"/>
            <a:r>
              <a:rPr lang="en-US" b="0" dirty="0" smtClean="0">
                <a:ea typeface="ＭＳ Ｐゴシック" charset="-128"/>
                <a:cs typeface="ＭＳ Ｐゴシック" charset="-128"/>
              </a:rPr>
              <a:t>Domestic Sex Trafficking Venues:</a:t>
            </a:r>
            <a:endParaRPr lang="en-US" b="0" dirty="0">
              <a:ea typeface="ＭＳ Ｐゴシック" charset="-128"/>
              <a:cs typeface="ＭＳ Ｐゴシック" charset="-128"/>
            </a:endParaRPr>
          </a:p>
        </p:txBody>
      </p:sp>
      <p:sp>
        <p:nvSpPr>
          <p:cNvPr id="291843" name="Rectangle 3"/>
          <p:cNvSpPr>
            <a:spLocks noGrp="1" noChangeArrowheads="1"/>
          </p:cNvSpPr>
          <p:nvPr>
            <p:ph type="body" sz="half" idx="1"/>
          </p:nvPr>
        </p:nvSpPr>
        <p:spPr>
          <a:xfrm>
            <a:off x="457200" y="1600200"/>
            <a:ext cx="4572000" cy="4525963"/>
          </a:xfrm>
        </p:spPr>
        <p:txBody>
          <a:bodyPr/>
          <a:lstStyle/>
          <a:p>
            <a:pPr eaLnBrk="1" hangingPunct="1"/>
            <a:endParaRPr lang="en-US" sz="2800" dirty="0" smtClean="0">
              <a:latin typeface="Arial" charset="0"/>
              <a:ea typeface="Times New Roman" charset="0"/>
              <a:cs typeface="Times New Roman" charset="0"/>
            </a:endParaRPr>
          </a:p>
          <a:p>
            <a:pPr eaLnBrk="1" hangingPunct="1"/>
            <a:r>
              <a:rPr lang="en-US" sz="2800" dirty="0" smtClean="0">
                <a:latin typeface="Arial" charset="0"/>
                <a:ea typeface="Times New Roman" charset="0"/>
                <a:cs typeface="Times New Roman" charset="0"/>
              </a:rPr>
              <a:t>Street prostitution</a:t>
            </a:r>
          </a:p>
          <a:p>
            <a:pPr eaLnBrk="1" hangingPunct="1"/>
            <a:r>
              <a:rPr lang="en-US" sz="2800" dirty="0" smtClean="0">
                <a:latin typeface="Arial" charset="0"/>
                <a:ea typeface="Times New Roman" charset="0"/>
                <a:cs typeface="Times New Roman" charset="0"/>
              </a:rPr>
              <a:t>Strip/topless clubs</a:t>
            </a:r>
          </a:p>
          <a:p>
            <a:pPr eaLnBrk="1" hangingPunct="1"/>
            <a:r>
              <a:rPr lang="en-US" sz="2800" dirty="0" smtClean="0">
                <a:latin typeface="Arial" charset="0"/>
                <a:ea typeface="Times New Roman" charset="0"/>
                <a:cs typeface="Times New Roman" charset="0"/>
              </a:rPr>
              <a:t>Massage parlors</a:t>
            </a:r>
          </a:p>
          <a:p>
            <a:pPr eaLnBrk="1" hangingPunct="1"/>
            <a:r>
              <a:rPr lang="en-US" sz="2800" dirty="0" smtClean="0">
                <a:latin typeface="Arial" charset="0"/>
                <a:ea typeface="Times New Roman" charset="0"/>
                <a:cs typeface="Times New Roman" charset="0"/>
              </a:rPr>
              <a:t>Online escorts</a:t>
            </a:r>
          </a:p>
          <a:p>
            <a:pPr eaLnBrk="1" hangingPunct="1"/>
            <a:r>
              <a:rPr lang="en-US" sz="2800" dirty="0" smtClean="0">
                <a:latin typeface="Arial" charset="0"/>
                <a:ea typeface="Times New Roman" charset="0"/>
                <a:cs typeface="Times New Roman" charset="0"/>
              </a:rPr>
              <a:t>Truck stops</a:t>
            </a:r>
          </a:p>
          <a:p>
            <a:pPr eaLnBrk="1" hangingPunct="1"/>
            <a:r>
              <a:rPr lang="en-US" sz="2800" dirty="0" smtClean="0">
                <a:latin typeface="Arial" charset="0"/>
                <a:ea typeface="ＭＳ Ｐゴシック" charset="-128"/>
                <a:cs typeface="ＭＳ Ｐゴシック" charset="-128"/>
              </a:rPr>
              <a:t>Major sporting events</a:t>
            </a:r>
            <a:endParaRPr lang="en-US" sz="2800" dirty="0">
              <a:latin typeface="Arial" charset="0"/>
              <a:ea typeface="ＭＳ Ｐゴシック" charset="-128"/>
              <a:cs typeface="ＭＳ Ｐゴシック" charset="-128"/>
            </a:endParaRPr>
          </a:p>
        </p:txBody>
      </p:sp>
      <p:pic>
        <p:nvPicPr>
          <p:cNvPr id="57348" name="Picture 4" descr="19_man_woman"/>
          <p:cNvPicPr>
            <a:picLocks noGrp="1" noChangeAspect="1" noChangeArrowheads="1"/>
          </p:cNvPicPr>
          <p:nvPr>
            <p:ph sz="half" idx="2"/>
          </p:nvPr>
        </p:nvPicPr>
        <p:blipFill>
          <a:blip r:embed="rId3"/>
          <a:srcRect/>
          <a:stretch>
            <a:fillRect/>
          </a:stretch>
        </p:blipFill>
        <p:spPr>
          <a:xfrm>
            <a:off x="5768975" y="1981200"/>
            <a:ext cx="2755900" cy="4267200"/>
          </a:xfrm>
        </p:spPr>
      </p:pic>
    </p:spTree>
    <p:extLst>
      <p:ext uri="{BB962C8B-B14F-4D97-AF65-F5344CB8AC3E}">
        <p14:creationId xmlns:p14="http://schemas.microsoft.com/office/powerpoint/2010/main" val="29982599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cs typeface="ＭＳ Ｐゴシック" charset="-128"/>
              </a:rPr>
              <a:t>Domestic Minor Sex Trafficking</a:t>
            </a:r>
          </a:p>
        </p:txBody>
      </p:sp>
      <p:sp>
        <p:nvSpPr>
          <p:cNvPr id="3" name="Content Placeholder 2"/>
          <p:cNvSpPr>
            <a:spLocks noGrp="1"/>
          </p:cNvSpPr>
          <p:nvPr>
            <p:ph sz="half" idx="1"/>
          </p:nvPr>
        </p:nvSpPr>
        <p:spPr/>
        <p:txBody>
          <a:bodyPr/>
          <a:lstStyle/>
          <a:p>
            <a:endParaRPr lang="en-US" dirty="0" smtClean="0"/>
          </a:p>
          <a:p>
            <a:r>
              <a:rPr lang="en-US" dirty="0" smtClean="0"/>
              <a:t>American teenagers who runaway to escape abuse in their homes</a:t>
            </a:r>
            <a:endParaRPr lang="en-US" dirty="0">
              <a:ea typeface="ＭＳ Ｐゴシック" charset="-128"/>
            </a:endParaRPr>
          </a:p>
          <a:p>
            <a:r>
              <a:rPr lang="en-US" dirty="0" smtClean="0">
                <a:ea typeface="ＭＳ Ｐゴシック" charset="-128"/>
              </a:rPr>
              <a:t>Often end up in prostitution</a:t>
            </a:r>
          </a:p>
          <a:p>
            <a:r>
              <a:rPr lang="en-US" dirty="0" smtClean="0">
                <a:ea typeface="ＭＳ Ｐゴシック" charset="-128"/>
              </a:rPr>
              <a:t>Girls as young as 12-14 years old caught in prostitution</a:t>
            </a:r>
            <a:endParaRPr lang="en-US" dirty="0" smtClean="0"/>
          </a:p>
        </p:txBody>
      </p:sp>
      <p:pic>
        <p:nvPicPr>
          <p:cNvPr id="6" name="Content Placeholder 5"/>
          <p:cNvPicPr>
            <a:picLocks noGrp="1" noChangeAspect="1"/>
          </p:cNvPicPr>
          <p:nvPr>
            <p:ph sz="half" idx="2"/>
          </p:nvPr>
        </p:nvPicPr>
        <p:blipFill>
          <a:blip r:embed="rId2"/>
          <a:srcRect l="8210" r="8210"/>
          <a:stretch>
            <a:fillRect/>
          </a:stretch>
        </p:blipFill>
        <p:spPr/>
      </p:pic>
    </p:spTree>
    <p:extLst>
      <p:ext uri="{BB962C8B-B14F-4D97-AF65-F5344CB8AC3E}">
        <p14:creationId xmlns:p14="http://schemas.microsoft.com/office/powerpoint/2010/main" val="13060742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Intro to DMST.dv">
            <a:hlinkClick r:id="" action="ppaction://media"/>
          </p:cNvPr>
          <p:cNvPicPr>
            <a:picLocks noGrp="1" noChangeAspect="1"/>
          </p:cNvPicPr>
          <p:nvPr>
            <p:ph/>
            <a:videoFile r:link="rId2"/>
            <p:extLst>
              <p:ext uri="{DAA4B4D4-6D71-4841-9C94-3DE7FCFB9230}">
                <p14:media xmlns:p14="http://schemas.microsoft.com/office/powerpoint/2010/main" r:link="rId1"/>
              </p:ext>
            </p:extLst>
          </p:nvPr>
        </p:nvPicPr>
        <p:blipFill>
          <a:blip r:embed="rId4"/>
          <a:stretch>
            <a:fillRect/>
          </a:stretch>
        </p:blipFill>
        <p:spPr>
          <a:xfrm>
            <a:off x="457200" y="457200"/>
            <a:ext cx="8229600" cy="5486400"/>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pPr eaLnBrk="1" hangingPunct="1">
              <a:defRPr/>
            </a:pPr>
            <a:r>
              <a:rPr lang="en-US" sz="3600" dirty="0" smtClean="0">
                <a:ea typeface="ＭＳ Ｐゴシック" pitchFamily="-112" charset="-128"/>
                <a:cs typeface="ＭＳ Ｐゴシック" pitchFamily="-112" charset="-128"/>
              </a:rPr>
              <a:t>Vulnerable Youth</a:t>
            </a:r>
            <a:endParaRPr lang="en-US" sz="3600" dirty="0">
              <a:ea typeface="ＭＳ Ｐゴシック" pitchFamily="-112" charset="-128"/>
              <a:cs typeface="ＭＳ Ｐゴシック" pitchFamily="-112" charset="-128"/>
            </a:endParaRPr>
          </a:p>
        </p:txBody>
      </p:sp>
      <p:sp>
        <p:nvSpPr>
          <p:cNvPr id="347139" name="Rectangle 3"/>
          <p:cNvSpPr>
            <a:spLocks noGrp="1" noChangeArrowheads="1"/>
          </p:cNvSpPr>
          <p:nvPr>
            <p:ph sz="half" idx="1"/>
          </p:nvPr>
        </p:nvSpPr>
        <p:spPr/>
        <p:txBody>
          <a:bodyPr/>
          <a:lstStyle/>
          <a:p>
            <a:pPr eaLnBrk="1" hangingPunct="1">
              <a:buFont typeface="Wingdings" pitchFamily="-112" charset="2"/>
              <a:buChar char="n"/>
              <a:defRPr/>
            </a:pPr>
            <a:endParaRPr lang="en-US" dirty="0" smtClean="0">
              <a:ea typeface="ＭＳ Ｐゴシック" pitchFamily="-112" charset="-128"/>
              <a:cs typeface="ＭＳ Ｐゴシック" pitchFamily="-112" charset="-128"/>
            </a:endParaRPr>
          </a:p>
          <a:p>
            <a:pPr eaLnBrk="1" hangingPunct="1">
              <a:buFont typeface="Wingdings" pitchFamily="-112" charset="2"/>
              <a:buChar char="n"/>
              <a:defRPr/>
            </a:pPr>
            <a:r>
              <a:rPr lang="en-US" dirty="0" smtClean="0">
                <a:ea typeface="ＭＳ Ｐゴシック" pitchFamily="-112" charset="-128"/>
                <a:cs typeface="ＭＳ Ｐゴシック" pitchFamily="-112" charset="-128"/>
              </a:rPr>
              <a:t>Physically abused</a:t>
            </a:r>
          </a:p>
          <a:p>
            <a:pPr eaLnBrk="1" hangingPunct="1">
              <a:buFont typeface="Wingdings" pitchFamily="-112" charset="2"/>
              <a:buChar char="n"/>
              <a:defRPr/>
            </a:pPr>
            <a:r>
              <a:rPr lang="en-US" dirty="0" smtClean="0">
                <a:ea typeface="ＭＳ Ｐゴシック" pitchFamily="-112" charset="-128"/>
                <a:cs typeface="ＭＳ Ｐゴシック" pitchFamily="-112" charset="-128"/>
              </a:rPr>
              <a:t>Sexually abused</a:t>
            </a:r>
          </a:p>
          <a:p>
            <a:pPr eaLnBrk="1" hangingPunct="1">
              <a:buFont typeface="Wingdings" pitchFamily="-112" charset="2"/>
              <a:buChar char="n"/>
              <a:defRPr/>
            </a:pPr>
            <a:r>
              <a:rPr lang="en-US" dirty="0" smtClean="0">
                <a:ea typeface="ＭＳ Ｐゴシック" pitchFamily="-112" charset="-128"/>
                <a:cs typeface="ＭＳ Ｐゴシック" pitchFamily="-112" charset="-128"/>
              </a:rPr>
              <a:t>Neglected</a:t>
            </a:r>
          </a:p>
          <a:p>
            <a:pPr eaLnBrk="1" hangingPunct="1">
              <a:buFont typeface="Wingdings" pitchFamily="-112" charset="2"/>
              <a:buChar char="n"/>
              <a:defRPr/>
            </a:pPr>
            <a:r>
              <a:rPr lang="en-US" dirty="0" smtClean="0">
                <a:ea typeface="ＭＳ Ｐゴシック" pitchFamily="-112" charset="-128"/>
                <a:cs typeface="ＭＳ Ｐゴシック" pitchFamily="-112" charset="-128"/>
              </a:rPr>
              <a:t>Abandoned</a:t>
            </a:r>
          </a:p>
          <a:p>
            <a:pPr eaLnBrk="1" hangingPunct="1">
              <a:buFont typeface="Wingdings" pitchFamily="-112" charset="2"/>
              <a:buChar char="n"/>
              <a:defRPr/>
            </a:pPr>
            <a:r>
              <a:rPr lang="en-US" dirty="0" smtClean="0">
                <a:ea typeface="ＭＳ Ｐゴシック" pitchFamily="-112" charset="-128"/>
                <a:cs typeface="ＭＳ Ｐゴシック" pitchFamily="-112" charset="-128"/>
              </a:rPr>
              <a:t>Youth of all races and socioeconomic strata</a:t>
            </a:r>
          </a:p>
          <a:p>
            <a:pPr eaLnBrk="1" hangingPunct="1">
              <a:buFont typeface="Wingdings" pitchFamily="-112" charset="2"/>
              <a:buChar char="n"/>
              <a:defRPr/>
            </a:pPr>
            <a:endParaRPr lang="en-US" dirty="0">
              <a:ea typeface="ＭＳ Ｐゴシック" pitchFamily="-112" charset="-128"/>
              <a:cs typeface="ＭＳ Ｐゴシック" pitchFamily="-112" charset="-128"/>
            </a:endParaRPr>
          </a:p>
        </p:txBody>
      </p:sp>
      <p:pic>
        <p:nvPicPr>
          <p:cNvPr id="3" name="Content Placeholder 2" descr="neglected girl-2.jpg"/>
          <p:cNvPicPr>
            <a:picLocks noGrp="1" noChangeAspect="1"/>
          </p:cNvPicPr>
          <p:nvPr>
            <p:ph sz="half" idx="2"/>
          </p:nvPr>
        </p:nvPicPr>
        <p:blipFill>
          <a:blip r:embed="rId3">
            <a:extLst>
              <a:ext uri="{28A0092B-C50C-407E-A947-70E740481C1C}">
                <a14:useLocalDpi xmlns:a14="http://schemas.microsoft.com/office/drawing/2010/main" val="0"/>
              </a:ext>
            </a:extLst>
          </a:blip>
          <a:srcRect t="-27111" b="-27111"/>
          <a:stretch>
            <a:fillRect/>
          </a:stretch>
        </p:blip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533400"/>
            <a:ext cx="7772400" cy="1920875"/>
          </a:xfrm>
        </p:spPr>
        <p:txBody>
          <a:bodyPr/>
          <a:lstStyle/>
          <a:p>
            <a:r>
              <a:rPr lang="en-US" dirty="0" smtClean="0"/>
              <a:t>So why is this such a HUGE problem?</a:t>
            </a:r>
            <a:endParaRPr lang="en-US" dirty="0"/>
          </a:p>
        </p:txBody>
      </p:sp>
      <p:sp>
        <p:nvSpPr>
          <p:cNvPr id="3" name="Content Placeholder 2"/>
          <p:cNvSpPr>
            <a:spLocks noGrp="1"/>
          </p:cNvSpPr>
          <p:nvPr>
            <p:ph type="subTitle" sz="quarter" idx="1"/>
          </p:nvPr>
        </p:nvSpPr>
        <p:spPr/>
        <p:txBody>
          <a:bodyPr/>
          <a:lstStyle/>
          <a:p>
            <a:r>
              <a:rPr lang="en-US" sz="4000" b="1" dirty="0" smtClean="0"/>
              <a:t>Money!</a:t>
            </a:r>
          </a:p>
          <a:p>
            <a:r>
              <a:rPr lang="en-US" dirty="0" smtClean="0"/>
              <a:t>Average girl will make between $500 to $1000 per day selling sex</a:t>
            </a:r>
          </a:p>
          <a:p>
            <a:endParaRPr lang="en-US" dirty="0"/>
          </a:p>
        </p:txBody>
      </p:sp>
    </p:spTree>
    <p:extLst>
      <p:ext uri="{BB962C8B-B14F-4D97-AF65-F5344CB8AC3E}">
        <p14:creationId xmlns:p14="http://schemas.microsoft.com/office/powerpoint/2010/main" val="15083971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rrowheads="1"/>
          </p:cNvSpPr>
          <p:nvPr>
            <p:ph type="title"/>
          </p:nvPr>
        </p:nvSpPr>
        <p:spPr/>
        <p:txBody>
          <a:bodyPr/>
          <a:lstStyle/>
          <a:p>
            <a:pPr eaLnBrk="1" hangingPunct="1"/>
            <a:r>
              <a:rPr lang="en-US" sz="3600" dirty="0" smtClean="0"/>
              <a:t>Educational Objectives</a:t>
            </a:r>
          </a:p>
        </p:txBody>
      </p:sp>
      <p:sp>
        <p:nvSpPr>
          <p:cNvPr id="17410" name="Rectangle 3"/>
          <p:cNvSpPr>
            <a:spLocks noGrp="1" noChangeArrowheads="1"/>
          </p:cNvSpPr>
          <p:nvPr>
            <p:ph idx="1"/>
          </p:nvPr>
        </p:nvSpPr>
        <p:spPr>
          <a:xfrm>
            <a:off x="457200" y="1600201"/>
            <a:ext cx="8229600" cy="4648199"/>
          </a:xfrm>
        </p:spPr>
        <p:txBody>
          <a:bodyPr>
            <a:normAutofit/>
          </a:bodyPr>
          <a:lstStyle/>
          <a:p>
            <a:pPr marL="0" indent="0" algn="ctr" eaLnBrk="1" hangingPunct="1">
              <a:lnSpc>
                <a:spcPct val="90000"/>
              </a:lnSpc>
              <a:buNone/>
            </a:pPr>
            <a:r>
              <a:rPr lang="en-US" b="1" dirty="0" smtClean="0"/>
              <a:t>At the conclusion of this program, participants should be able to</a:t>
            </a:r>
            <a:r>
              <a:rPr lang="en-US" dirty="0" smtClean="0"/>
              <a:t>:</a:t>
            </a:r>
            <a:endParaRPr lang="en-US" dirty="0" smtClean="0"/>
          </a:p>
          <a:p>
            <a:pPr lvl="0"/>
            <a:r>
              <a:rPr lang="en-US" sz="2800" dirty="0">
                <a:effectLst/>
              </a:rPr>
              <a:t>Describe the scope and general characteristics of human trafficking in the U.S.</a:t>
            </a:r>
          </a:p>
          <a:p>
            <a:pPr lvl="0"/>
            <a:r>
              <a:rPr lang="en-US" sz="2800" dirty="0">
                <a:effectLst/>
              </a:rPr>
              <a:t>Recognize the common indicators and high-risk factors for human trafficking</a:t>
            </a:r>
          </a:p>
          <a:p>
            <a:pPr lvl="0"/>
            <a:r>
              <a:rPr lang="en-US" sz="2800" dirty="0">
                <a:effectLst/>
              </a:rPr>
              <a:t>Evaluate and assess whether a patient is a victim of human trafficking</a:t>
            </a:r>
          </a:p>
          <a:p>
            <a:pPr marL="0" indent="0">
              <a:lnSpc>
                <a:spcPct val="90000"/>
              </a:lnSpc>
              <a:buNone/>
            </a:pPr>
            <a:endParaRPr lang="en-US" dirty="0" smtClean="0"/>
          </a:p>
        </p:txBody>
      </p:sp>
    </p:spTree>
    <p:extLst>
      <p:ext uri="{BB962C8B-B14F-4D97-AF65-F5344CB8AC3E}">
        <p14:creationId xmlns:p14="http://schemas.microsoft.com/office/powerpoint/2010/main" val="2757417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Who are the traffickers?</a:t>
            </a:r>
            <a:endParaRPr lang="en-US" dirty="0"/>
          </a:p>
        </p:txBody>
      </p:sp>
      <p:pic>
        <p:nvPicPr>
          <p:cNvPr id="6" name="Picture 5"/>
          <p:cNvPicPr>
            <a:picLocks noChangeAspect="1"/>
          </p:cNvPicPr>
          <p:nvPr/>
        </p:nvPicPr>
        <p:blipFill>
          <a:blip r:embed="rId2"/>
          <a:stretch>
            <a:fillRect/>
          </a:stretch>
        </p:blipFill>
        <p:spPr>
          <a:xfrm>
            <a:off x="1219200" y="1219200"/>
            <a:ext cx="6994912" cy="4386867"/>
          </a:xfrm>
          <a:prstGeom prst="rect">
            <a:avLst/>
          </a:prstGeom>
        </p:spPr>
      </p:pic>
      <p:sp>
        <p:nvSpPr>
          <p:cNvPr id="7" name="TextBox 6"/>
          <p:cNvSpPr txBox="1"/>
          <p:nvPr/>
        </p:nvSpPr>
        <p:spPr>
          <a:xfrm>
            <a:off x="1219200" y="5562600"/>
            <a:ext cx="6934200" cy="830997"/>
          </a:xfrm>
          <a:prstGeom prst="rect">
            <a:avLst/>
          </a:prstGeom>
          <a:noFill/>
        </p:spPr>
        <p:txBody>
          <a:bodyPr wrap="square" rtlCol="0">
            <a:spAutoFit/>
          </a:bodyPr>
          <a:lstStyle/>
          <a:p>
            <a:r>
              <a:rPr lang="en-US" sz="2400" baseline="30000" dirty="0"/>
              <a:t>Homelessness, Survival Sex and Human </a:t>
            </a:r>
            <a:r>
              <a:rPr lang="en-US" sz="2400" baseline="30000" dirty="0" smtClean="0"/>
              <a:t>Trafficking:</a:t>
            </a:r>
            <a:r>
              <a:rPr lang="en-US" sz="2400" dirty="0" smtClean="0"/>
              <a:t> </a:t>
            </a:r>
            <a:r>
              <a:rPr lang="en-US" sz="2400" baseline="30000" dirty="0" smtClean="0"/>
              <a:t>As </a:t>
            </a:r>
            <a:r>
              <a:rPr lang="en-US" sz="2400" baseline="30000" dirty="0"/>
              <a:t>Experienced by the Youth of Covenant House New </a:t>
            </a:r>
            <a:r>
              <a:rPr lang="en-US" sz="2400" baseline="30000" dirty="0" smtClean="0"/>
              <a:t>York</a:t>
            </a:r>
            <a:r>
              <a:rPr lang="en-US" sz="2400" dirty="0" smtClean="0"/>
              <a:t>   </a:t>
            </a:r>
            <a:r>
              <a:rPr lang="en-US" sz="2400" baseline="30000" dirty="0" smtClean="0"/>
              <a:t>May </a:t>
            </a:r>
            <a:r>
              <a:rPr lang="en-US" sz="2400" baseline="30000" dirty="0"/>
              <a:t>2013</a:t>
            </a:r>
            <a:endParaRPr lang="en-US" sz="2400" dirty="0"/>
          </a:p>
        </p:txBody>
      </p:sp>
    </p:spTree>
    <p:extLst>
      <p:ext uri="{BB962C8B-B14F-4D97-AF65-F5344CB8AC3E}">
        <p14:creationId xmlns:p14="http://schemas.microsoft.com/office/powerpoint/2010/main" val="17410412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ea typeface="ＭＳ Ｐゴシック" pitchFamily="-112" charset="-128"/>
                <a:cs typeface="ＭＳ Ｐゴシック" pitchFamily="-112" charset="-128"/>
              </a:rPr>
              <a:t>Recruitment- Gorilla Pimp</a:t>
            </a:r>
          </a:p>
        </p:txBody>
      </p:sp>
      <p:sp>
        <p:nvSpPr>
          <p:cNvPr id="4" name="Content Placeholder 3"/>
          <p:cNvSpPr>
            <a:spLocks noGrp="1"/>
          </p:cNvSpPr>
          <p:nvPr>
            <p:ph sz="half" idx="1"/>
          </p:nvPr>
        </p:nvSpPr>
        <p:spPr/>
        <p:txBody>
          <a:bodyPr/>
          <a:lstStyle/>
          <a:p>
            <a:pPr>
              <a:buFont typeface="Wingdings" pitchFamily="-112" charset="2"/>
              <a:buChar char="n"/>
              <a:defRPr/>
            </a:pPr>
            <a:endParaRPr lang="en-US" dirty="0" smtClean="0"/>
          </a:p>
          <a:p>
            <a:pPr>
              <a:buFont typeface="Wingdings" pitchFamily="-112" charset="2"/>
              <a:buChar char="n"/>
              <a:defRPr/>
            </a:pPr>
            <a:r>
              <a:rPr lang="en-US" dirty="0" smtClean="0"/>
              <a:t>Tricks the girl into coming with him through lies</a:t>
            </a:r>
          </a:p>
          <a:p>
            <a:pPr>
              <a:buFont typeface="Wingdings" pitchFamily="-112" charset="2"/>
              <a:buChar char="n"/>
              <a:defRPr/>
            </a:pPr>
            <a:r>
              <a:rPr lang="en-US" dirty="0" smtClean="0"/>
              <a:t>Uses brutal force and threats to control her</a:t>
            </a:r>
          </a:p>
          <a:p>
            <a:pPr>
              <a:buFont typeface="Wingdings" pitchFamily="-112" charset="2"/>
              <a:buChar char="n"/>
              <a:defRPr/>
            </a:pPr>
            <a:r>
              <a:rPr lang="en-US" dirty="0" smtClean="0"/>
              <a:t>Less common type of trafficker</a:t>
            </a:r>
          </a:p>
        </p:txBody>
      </p:sp>
      <p:sp>
        <p:nvSpPr>
          <p:cNvPr id="5" name="Content Placeholder 4"/>
          <p:cNvSpPr>
            <a:spLocks noGrp="1"/>
          </p:cNvSpPr>
          <p:nvPr>
            <p:ph sz="half" idx="2"/>
          </p:nvPr>
        </p:nvSpPr>
        <p:spPr/>
        <p:txBody>
          <a:bodyPr/>
          <a:lstStyle/>
          <a:p>
            <a:pPr>
              <a:buFont typeface="Wingdings" pitchFamily="-112" charset="2"/>
              <a:buChar char="n"/>
              <a:defRPr/>
            </a:pPr>
            <a:endParaRPr lang="en-US" dirty="0"/>
          </a:p>
        </p:txBody>
      </p:sp>
      <p:pic>
        <p:nvPicPr>
          <p:cNvPr id="53253" name="Content Placeholder 7" descr="Oppressor2 Final Dyan.jpg"/>
          <p:cNvPicPr>
            <a:picLocks noChangeAspect="1"/>
          </p:cNvPicPr>
          <p:nvPr/>
        </p:nvPicPr>
        <p:blipFill>
          <a:blip r:embed="rId2"/>
          <a:srcRect l="-26877" r="-26877"/>
          <a:stretch>
            <a:fillRect/>
          </a:stretch>
        </p:blipFill>
        <p:spPr bwMode="auto">
          <a:xfrm>
            <a:off x="4953000" y="1600200"/>
            <a:ext cx="4038600" cy="4525963"/>
          </a:xfrm>
          <a:prstGeom prst="rect">
            <a:avLst/>
          </a:prstGeom>
          <a:noFill/>
          <a:ln w="9525">
            <a:noFill/>
            <a:miter lim="800000"/>
            <a:headEnd/>
            <a:tailEnd/>
          </a:ln>
        </p:spPr>
      </p:pic>
    </p:spTree>
    <p:extLst>
      <p:ext uri="{BB962C8B-B14F-4D97-AF65-F5344CB8AC3E}">
        <p14:creationId xmlns:p14="http://schemas.microsoft.com/office/powerpoint/2010/main" val="9429488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ea typeface="ＭＳ Ｐゴシック" pitchFamily="-112" charset="-128"/>
                <a:cs typeface="ＭＳ Ｐゴシック" pitchFamily="-112" charset="-128"/>
              </a:rPr>
              <a:t>Recruitment- Finesse Pimp</a:t>
            </a:r>
          </a:p>
        </p:txBody>
      </p:sp>
      <p:sp>
        <p:nvSpPr>
          <p:cNvPr id="4" name="Content Placeholder 3"/>
          <p:cNvSpPr>
            <a:spLocks noGrp="1"/>
          </p:cNvSpPr>
          <p:nvPr>
            <p:ph sz="half" idx="1"/>
          </p:nvPr>
        </p:nvSpPr>
        <p:spPr>
          <a:xfrm>
            <a:off x="228600" y="1600200"/>
            <a:ext cx="4495800" cy="4525963"/>
          </a:xfrm>
        </p:spPr>
        <p:txBody>
          <a:bodyPr/>
          <a:lstStyle/>
          <a:p>
            <a:pPr>
              <a:buFont typeface="Wingdings" pitchFamily="-112" charset="2"/>
              <a:buChar char="n"/>
              <a:defRPr/>
            </a:pPr>
            <a:endParaRPr lang="en-US" u="sng" dirty="0" smtClean="0">
              <a:ea typeface="ＭＳ Ｐゴシック" pitchFamily="-112" charset="-128"/>
              <a:cs typeface="ＭＳ Ｐゴシック" pitchFamily="-112" charset="-128"/>
            </a:endParaRPr>
          </a:p>
          <a:p>
            <a:pPr>
              <a:buFont typeface="Wingdings" pitchFamily="-112" charset="2"/>
              <a:buChar char="n"/>
              <a:defRPr/>
            </a:pPr>
            <a:r>
              <a:rPr lang="en-US" u="sng" dirty="0" smtClean="0">
                <a:ea typeface="ＭＳ Ｐゴシック" pitchFamily="-112" charset="-128"/>
                <a:cs typeface="ＭＳ Ｐゴシック" pitchFamily="-112" charset="-128"/>
              </a:rPr>
              <a:t>Stage 1-Initial Contact</a:t>
            </a:r>
          </a:p>
          <a:p>
            <a:pPr lvl="1">
              <a:buFont typeface="Wingdings" pitchFamily="-112" charset="2"/>
              <a:buChar char="n"/>
              <a:defRPr/>
            </a:pPr>
            <a:r>
              <a:rPr lang="en-US" dirty="0" smtClean="0">
                <a:ea typeface="ＭＳ Ｐゴシック" pitchFamily="-112" charset="-128"/>
                <a:cs typeface="ＭＳ Ｐゴシック" pitchFamily="-112" charset="-128"/>
              </a:rPr>
              <a:t>Internet</a:t>
            </a:r>
          </a:p>
          <a:p>
            <a:pPr lvl="1">
              <a:buFont typeface="Wingdings" pitchFamily="-112" charset="2"/>
              <a:buChar char="n"/>
              <a:defRPr/>
            </a:pPr>
            <a:r>
              <a:rPr lang="en-US" dirty="0" smtClean="0">
                <a:ea typeface="ＭＳ Ｐゴシック" pitchFamily="-112" charset="-128"/>
                <a:cs typeface="ＭＳ Ｐゴシック" pitchFamily="-112" charset="-128"/>
              </a:rPr>
              <a:t>Malls</a:t>
            </a:r>
            <a:endParaRPr lang="en-US" dirty="0">
              <a:ea typeface="ＭＳ Ｐゴシック" pitchFamily="-112" charset="-128"/>
              <a:cs typeface="ＭＳ Ｐゴシック" pitchFamily="-112" charset="-128"/>
            </a:endParaRPr>
          </a:p>
          <a:p>
            <a:pPr>
              <a:buFont typeface="Wingdings" pitchFamily="-112" charset="2"/>
              <a:buChar char="n"/>
              <a:defRPr/>
            </a:pPr>
            <a:r>
              <a:rPr lang="en-US" u="sng" dirty="0" smtClean="0">
                <a:ea typeface="ＭＳ Ｐゴシック" pitchFamily="-112" charset="-128"/>
                <a:cs typeface="ＭＳ Ｐゴシック" pitchFamily="-112" charset="-128"/>
              </a:rPr>
              <a:t>Stage 2- Seduction</a:t>
            </a:r>
          </a:p>
          <a:p>
            <a:pPr>
              <a:buFont typeface="Wingdings" pitchFamily="-112" charset="2"/>
              <a:buChar char="n"/>
              <a:defRPr/>
            </a:pPr>
            <a:r>
              <a:rPr lang="en-US" u="sng" dirty="0" smtClean="0">
                <a:ea typeface="ＭＳ Ｐゴシック" pitchFamily="-112" charset="-128"/>
                <a:cs typeface="ＭＳ Ｐゴシック" pitchFamily="-112" charset="-128"/>
              </a:rPr>
              <a:t>Stage </a:t>
            </a:r>
            <a:r>
              <a:rPr lang="en-US" u="sng" dirty="0">
                <a:ea typeface="ＭＳ Ｐゴシック" pitchFamily="-112" charset="-128"/>
                <a:cs typeface="ＭＳ Ｐゴシック" pitchFamily="-112" charset="-128"/>
              </a:rPr>
              <a:t>3</a:t>
            </a:r>
            <a:r>
              <a:rPr lang="en-US" u="sng" dirty="0" smtClean="0">
                <a:ea typeface="ＭＳ Ｐゴシック" pitchFamily="-112" charset="-128"/>
                <a:cs typeface="ＭＳ Ｐゴシック" pitchFamily="-112" charset="-128"/>
              </a:rPr>
              <a:t>- </a:t>
            </a:r>
            <a:r>
              <a:rPr lang="en-US" u="sng" dirty="0">
                <a:ea typeface="ＭＳ Ｐゴシック" pitchFamily="-112" charset="-128"/>
                <a:cs typeface="ＭＳ Ｐゴシック" pitchFamily="-112" charset="-128"/>
              </a:rPr>
              <a:t>Increasing control</a:t>
            </a:r>
          </a:p>
          <a:p>
            <a:pPr>
              <a:buFont typeface="Wingdings" pitchFamily="-112" charset="2"/>
              <a:buChar char="n"/>
              <a:defRPr/>
            </a:pPr>
            <a:r>
              <a:rPr lang="en-US" u="sng" dirty="0">
                <a:ea typeface="ＭＳ Ｐゴシック" pitchFamily="-112" charset="-128"/>
                <a:cs typeface="ＭＳ Ｐゴシック" pitchFamily="-112" charset="-128"/>
              </a:rPr>
              <a:t>Stage </a:t>
            </a:r>
            <a:r>
              <a:rPr lang="en-US" u="sng" dirty="0" smtClean="0">
                <a:ea typeface="ＭＳ Ｐゴシック" pitchFamily="-112" charset="-128"/>
                <a:cs typeface="ＭＳ Ｐゴシック" pitchFamily="-112" charset="-128"/>
              </a:rPr>
              <a:t>4- Separation</a:t>
            </a:r>
          </a:p>
          <a:p>
            <a:pPr>
              <a:buFont typeface="Wingdings" pitchFamily="-112" charset="2"/>
              <a:buChar char="n"/>
              <a:defRPr/>
            </a:pPr>
            <a:r>
              <a:rPr lang="en-US" u="sng" dirty="0">
                <a:ea typeface="ＭＳ Ｐゴシック" pitchFamily="-112" charset="-128"/>
                <a:cs typeface="ＭＳ Ｐゴシック" pitchFamily="-112" charset="-128"/>
              </a:rPr>
              <a:t>Stage </a:t>
            </a:r>
            <a:r>
              <a:rPr lang="en-US" u="sng" dirty="0" smtClean="0">
                <a:ea typeface="ＭＳ Ｐゴシック" pitchFamily="-112" charset="-128"/>
                <a:cs typeface="ＭＳ Ｐゴシック" pitchFamily="-112" charset="-128"/>
              </a:rPr>
              <a:t>5- </a:t>
            </a:r>
            <a:r>
              <a:rPr lang="en-US" u="sng" dirty="0">
                <a:ea typeface="ＭＳ Ｐゴシック" pitchFamily="-112" charset="-128"/>
                <a:cs typeface="ＭＳ Ｐゴシック" pitchFamily="-112" charset="-128"/>
              </a:rPr>
              <a:t>Trauma bonding</a:t>
            </a:r>
          </a:p>
          <a:p>
            <a:pPr>
              <a:buFont typeface="Wingdings" pitchFamily="-112" charset="2"/>
              <a:buChar char="n"/>
              <a:defRPr/>
            </a:pPr>
            <a:endParaRPr lang="en-US" u="sng" dirty="0">
              <a:ea typeface="ＭＳ Ｐゴシック" pitchFamily="-112" charset="-128"/>
              <a:cs typeface="ＭＳ Ｐゴシック" pitchFamily="-112" charset="-128"/>
            </a:endParaRPr>
          </a:p>
          <a:p>
            <a:pPr>
              <a:buFont typeface="Wingdings" pitchFamily="-112" charset="2"/>
              <a:buChar char="n"/>
              <a:defRPr/>
            </a:pPr>
            <a:endParaRPr lang="en-US" dirty="0">
              <a:ea typeface="ＭＳ Ｐゴシック" pitchFamily="-112" charset="-128"/>
            </a:endParaRPr>
          </a:p>
          <a:p>
            <a:pPr lvl="2">
              <a:buFont typeface="Wingdings" pitchFamily="-112" charset="2"/>
              <a:buChar char="n"/>
              <a:defRPr/>
            </a:pPr>
            <a:endParaRPr lang="en-US" dirty="0">
              <a:ea typeface="ＭＳ Ｐゴシック" pitchFamily="-112" charset="-128"/>
            </a:endParaRPr>
          </a:p>
        </p:txBody>
      </p:sp>
      <p:pic>
        <p:nvPicPr>
          <p:cNvPr id="2" name="Content Placeholder 1"/>
          <p:cNvPicPr>
            <a:picLocks noGrp="1" noChangeAspect="1"/>
          </p:cNvPicPr>
          <p:nvPr>
            <p:ph sz="half" idx="2"/>
          </p:nvPr>
        </p:nvPicPr>
        <p:blipFill>
          <a:blip r:embed="rId2"/>
          <a:srcRect t="-30974" b="-30974"/>
          <a:stretch>
            <a:fillRect/>
          </a:stretch>
        </p:blipFill>
        <p:spPr/>
      </p:pic>
    </p:spTree>
    <p:extLst>
      <p:ext uri="{BB962C8B-B14F-4D97-AF65-F5344CB8AC3E}">
        <p14:creationId xmlns:p14="http://schemas.microsoft.com/office/powerpoint/2010/main" val="3500229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dissolv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dissolv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dissolv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p:txBody>
          <a:bodyPr/>
          <a:lstStyle/>
          <a:p>
            <a:pPr>
              <a:defRPr/>
            </a:pPr>
            <a:r>
              <a:rPr lang="en-US" dirty="0" smtClean="0"/>
              <a:t>“You promise a girl heaven</a:t>
            </a:r>
            <a:r>
              <a:rPr lang="en-US" smtClean="0"/>
              <a:t>, and she’ll follow you to </a:t>
            </a:r>
            <a:r>
              <a:rPr lang="en-US" dirty="0" smtClean="0"/>
              <a:t>hell”</a:t>
            </a:r>
            <a:endParaRPr lang="en-US" dirty="0"/>
          </a:p>
        </p:txBody>
      </p:sp>
      <p:sp>
        <p:nvSpPr>
          <p:cNvPr id="6" name="Subtitle 5"/>
          <p:cNvSpPr>
            <a:spLocks noGrp="1"/>
          </p:cNvSpPr>
          <p:nvPr>
            <p:ph type="subTitle" sz="quarter" idx="1"/>
          </p:nvPr>
        </p:nvSpPr>
        <p:spPr>
          <a:xfrm>
            <a:off x="1371600" y="4800600"/>
            <a:ext cx="6400800" cy="1752600"/>
          </a:xfrm>
        </p:spPr>
        <p:txBody>
          <a:bodyPr/>
          <a:lstStyle/>
          <a:p>
            <a:pPr>
              <a:defRPr/>
            </a:pPr>
            <a:r>
              <a:rPr lang="en-US" dirty="0" smtClean="0"/>
              <a:t>Quote from a trafficker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MST Recruitment-1.dv">
            <a:hlinkClick r:id="" action="ppaction://media"/>
          </p:cNvPr>
          <p:cNvPicPr>
            <a:picLocks noGrp="1" noChangeAspect="1"/>
          </p:cNvPicPr>
          <p:nvPr>
            <p:ph/>
            <a:videoFile r:link="rId2"/>
            <p:extLst>
              <p:ext uri="{DAA4B4D4-6D71-4841-9C94-3DE7FCFB9230}">
                <p14:media xmlns:p14="http://schemas.microsoft.com/office/powerpoint/2010/main" r:link="rId1"/>
              </p:ext>
            </p:extLst>
          </p:nvPr>
        </p:nvPicPr>
        <p:blipFill>
          <a:blip r:embed="rId4"/>
          <a:stretch>
            <a:fillRect/>
          </a:stretch>
        </p:blipFill>
        <p:spPr>
          <a:xfrm>
            <a:off x="457200" y="457200"/>
            <a:ext cx="8229600" cy="5486400"/>
          </a:xfr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pitchFamily="-112" charset="-128"/>
                <a:cs typeface="ＭＳ Ｐゴシック" pitchFamily="-112" charset="-128"/>
              </a:rPr>
              <a:t>Where are the girls/women sold?</a:t>
            </a:r>
          </a:p>
        </p:txBody>
      </p:sp>
      <p:sp>
        <p:nvSpPr>
          <p:cNvPr id="3" name="Content Placeholder 2"/>
          <p:cNvSpPr>
            <a:spLocks noGrp="1"/>
          </p:cNvSpPr>
          <p:nvPr>
            <p:ph sz="half" idx="1"/>
          </p:nvPr>
        </p:nvSpPr>
        <p:spPr/>
        <p:txBody>
          <a:bodyPr/>
          <a:lstStyle/>
          <a:p>
            <a:pPr marL="0" indent="0" algn="ctr">
              <a:buNone/>
              <a:defRPr/>
            </a:pPr>
            <a:r>
              <a:rPr lang="en-US" b="1" dirty="0" smtClean="0">
                <a:ea typeface="ＭＳ Ｐゴシック" pitchFamily="-112" charset="-128"/>
                <a:cs typeface="ＭＳ Ｐゴシック" pitchFamily="-112" charset="-128"/>
              </a:rPr>
              <a:t>Internet</a:t>
            </a:r>
          </a:p>
          <a:p>
            <a:pPr>
              <a:buFont typeface="Wingdings" pitchFamily="-112" charset="2"/>
              <a:buChar char="n"/>
              <a:defRPr/>
            </a:pPr>
            <a:r>
              <a:rPr lang="en-US" dirty="0" smtClean="0">
                <a:ea typeface="ＭＳ Ｐゴシック" pitchFamily="-112" charset="-128"/>
                <a:cs typeface="ＭＳ Ｐゴシック" pitchFamily="-112" charset="-128"/>
              </a:rPr>
              <a:t>Backpage</a:t>
            </a:r>
          </a:p>
          <a:p>
            <a:pPr>
              <a:buFont typeface="Wingdings" pitchFamily="-112" charset="2"/>
              <a:buChar char="n"/>
              <a:defRPr/>
            </a:pPr>
            <a:r>
              <a:rPr lang="en-US" dirty="0">
                <a:ea typeface="ＭＳ Ｐゴシック" pitchFamily="-112" charset="-128"/>
                <a:cs typeface="ＭＳ Ｐゴシック" pitchFamily="-112" charset="-128"/>
              </a:rPr>
              <a:t>Craig’s </a:t>
            </a:r>
            <a:r>
              <a:rPr lang="en-US" dirty="0" smtClean="0">
                <a:ea typeface="ＭＳ Ｐゴシック" pitchFamily="-112" charset="-128"/>
                <a:cs typeface="ＭＳ Ｐゴシック" pitchFamily="-112" charset="-128"/>
              </a:rPr>
              <a:t>List</a:t>
            </a:r>
          </a:p>
          <a:p>
            <a:pPr>
              <a:buFont typeface="Wingdings" pitchFamily="-112" charset="2"/>
              <a:buChar char="n"/>
              <a:defRPr/>
            </a:pPr>
            <a:r>
              <a:rPr lang="en-US" dirty="0" err="1" smtClean="0">
                <a:ea typeface="ＭＳ Ｐゴシック" pitchFamily="-112" charset="-128"/>
                <a:cs typeface="ＭＳ Ｐゴシック" pitchFamily="-112" charset="-128"/>
              </a:rPr>
              <a:t>Eros.com</a:t>
            </a:r>
            <a:endParaRPr lang="en-US" dirty="0" smtClean="0">
              <a:ea typeface="ＭＳ Ｐゴシック" pitchFamily="-112" charset="-128"/>
              <a:cs typeface="ＭＳ Ｐゴシック" pitchFamily="-112" charset="-128"/>
            </a:endParaRPr>
          </a:p>
          <a:p>
            <a:pPr>
              <a:buFont typeface="Wingdings" pitchFamily="-112" charset="2"/>
              <a:buChar char="n"/>
              <a:defRPr/>
            </a:pPr>
            <a:r>
              <a:rPr lang="en-US" dirty="0" smtClean="0">
                <a:ea typeface="ＭＳ Ｐゴシック" pitchFamily="-112" charset="-128"/>
                <a:cs typeface="ＭＳ Ｐゴシック" pitchFamily="-112" charset="-128"/>
              </a:rPr>
              <a:t>Facebook</a:t>
            </a:r>
          </a:p>
          <a:p>
            <a:pPr>
              <a:buFont typeface="Wingdings" pitchFamily="-112" charset="2"/>
              <a:buChar char="n"/>
              <a:defRPr/>
            </a:pPr>
            <a:r>
              <a:rPr lang="en-US" dirty="0" smtClean="0">
                <a:ea typeface="ＭＳ Ｐゴシック" pitchFamily="-112" charset="-128"/>
                <a:cs typeface="ＭＳ Ｐゴシック" pitchFamily="-112" charset="-128"/>
              </a:rPr>
              <a:t>My Space</a:t>
            </a:r>
          </a:p>
          <a:p>
            <a:pPr>
              <a:buFont typeface="Wingdings" pitchFamily="-112" charset="2"/>
              <a:buChar char="n"/>
              <a:defRPr/>
            </a:pPr>
            <a:r>
              <a:rPr lang="en-US" dirty="0" smtClean="0">
                <a:ea typeface="ＭＳ Ｐゴシック" pitchFamily="-112" charset="-128"/>
                <a:cs typeface="ＭＳ Ｐゴシック" pitchFamily="-112" charset="-128"/>
              </a:rPr>
              <a:t>Messaging services</a:t>
            </a:r>
            <a:endParaRPr lang="en-US" dirty="0" smtClean="0"/>
          </a:p>
        </p:txBody>
      </p:sp>
      <p:pic>
        <p:nvPicPr>
          <p:cNvPr id="5" name="Content Placeholder 4"/>
          <p:cNvPicPr>
            <a:picLocks noGrp="1" noChangeAspect="1"/>
          </p:cNvPicPr>
          <p:nvPr>
            <p:ph sz="half" idx="2"/>
          </p:nvPr>
        </p:nvPicPr>
        <p:blipFill>
          <a:blip r:embed="rId2"/>
          <a:srcRect t="-24712" b="-24712"/>
          <a:stretch>
            <a:fillRect/>
          </a:stretch>
        </p:blipFill>
        <p:spPr/>
      </p:pic>
    </p:spTree>
    <p:extLst>
      <p:ext uri="{BB962C8B-B14F-4D97-AF65-F5344CB8AC3E}">
        <p14:creationId xmlns:p14="http://schemas.microsoft.com/office/powerpoint/2010/main" val="36937555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304800"/>
            <a:ext cx="4038600" cy="646331"/>
          </a:xfrm>
          <a:prstGeom prst="rect">
            <a:avLst/>
          </a:prstGeom>
          <a:noFill/>
        </p:spPr>
        <p:txBody>
          <a:bodyPr wrap="square" rtlCol="0">
            <a:spAutoFit/>
          </a:bodyPr>
          <a:lstStyle/>
          <a:p>
            <a:pPr algn="ctr"/>
            <a:r>
              <a:rPr lang="en-US" sz="3600" smtClean="0"/>
              <a:t>Backpage</a:t>
            </a:r>
            <a:endParaRPr lang="en-US" sz="3600" dirty="0"/>
          </a:p>
        </p:txBody>
      </p:sp>
      <p:pic>
        <p:nvPicPr>
          <p:cNvPr id="2" name="Picture 1"/>
          <p:cNvPicPr>
            <a:picLocks noChangeAspect="1"/>
          </p:cNvPicPr>
          <p:nvPr/>
        </p:nvPicPr>
        <p:blipFill>
          <a:blip r:embed="rId3"/>
          <a:stretch>
            <a:fillRect/>
          </a:stretch>
        </p:blipFill>
        <p:spPr>
          <a:xfrm>
            <a:off x="0" y="1155700"/>
            <a:ext cx="9144000" cy="4543348"/>
          </a:xfrm>
          <a:prstGeom prst="rect">
            <a:avLst/>
          </a:prstGeom>
        </p:spPr>
      </p:pic>
    </p:spTree>
    <p:extLst>
      <p:ext uri="{BB962C8B-B14F-4D97-AF65-F5344CB8AC3E}">
        <p14:creationId xmlns:p14="http://schemas.microsoft.com/office/powerpoint/2010/main" val="42709426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Male Victims</a:t>
            </a:r>
            <a:endParaRPr lang="en-US" dirty="0"/>
          </a:p>
        </p:txBody>
      </p:sp>
      <p:sp>
        <p:nvSpPr>
          <p:cNvPr id="3" name="Content Placeholder 2"/>
          <p:cNvSpPr>
            <a:spLocks noGrp="1"/>
          </p:cNvSpPr>
          <p:nvPr>
            <p:ph sz="half" idx="1"/>
          </p:nvPr>
        </p:nvSpPr>
        <p:spPr/>
        <p:txBody>
          <a:bodyPr/>
          <a:lstStyle/>
          <a:p>
            <a:endParaRPr lang="en-US" dirty="0" smtClean="0"/>
          </a:p>
          <a:p>
            <a:r>
              <a:rPr lang="en-US" dirty="0" smtClean="0"/>
              <a:t>Under-recognized</a:t>
            </a:r>
          </a:p>
          <a:p>
            <a:r>
              <a:rPr lang="en-US" dirty="0" smtClean="0"/>
              <a:t>Victims of both labor and sex trafficking</a:t>
            </a:r>
          </a:p>
          <a:p>
            <a:r>
              <a:rPr lang="en-US" dirty="0" smtClean="0"/>
              <a:t>Commercially exploited males are perceived as less likely to be under the control of a trafficker</a:t>
            </a:r>
            <a:endParaRPr lang="en-US" dirty="0"/>
          </a:p>
        </p:txBody>
      </p:sp>
      <p:pic>
        <p:nvPicPr>
          <p:cNvPr id="5" name="Content Placeholder 4" descr="acapulco-81385_1920.jpg"/>
          <p:cNvPicPr>
            <a:picLocks noGrp="1" noChangeAspect="1"/>
          </p:cNvPicPr>
          <p:nvPr>
            <p:ph sz="half" idx="2"/>
          </p:nvPr>
        </p:nvPicPr>
        <p:blipFill>
          <a:blip r:embed="rId2">
            <a:alphaModFix/>
            <a:extLst>
              <a:ext uri="{28A0092B-C50C-407E-A947-70E740481C1C}">
                <a14:useLocalDpi xmlns:a14="http://schemas.microsoft.com/office/drawing/2010/main" val="0"/>
              </a:ext>
            </a:extLst>
          </a:blip>
          <a:srcRect t="-34051" b="-34051"/>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2098536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Grp="1" noChangeArrowheads="1"/>
          </p:cNvSpPr>
          <p:nvPr>
            <p:ph type="ctrTitle"/>
          </p:nvPr>
        </p:nvSpPr>
        <p:spPr>
          <a:xfrm>
            <a:off x="762000" y="1219200"/>
            <a:ext cx="7772400" cy="1920875"/>
          </a:xfrm>
        </p:spPr>
        <p:txBody>
          <a:bodyPr/>
          <a:lstStyle/>
          <a:p>
            <a:pPr eaLnBrk="1" hangingPunct="1"/>
            <a:r>
              <a:rPr lang="en-US">
                <a:ea typeface="ＭＳ Ｐゴシック" charset="-128"/>
                <a:cs typeface="ＭＳ Ｐゴシック" charset="-128"/>
              </a:rPr>
              <a:t>Role of </a:t>
            </a:r>
            <a:br>
              <a:rPr lang="en-US">
                <a:ea typeface="ＭＳ Ｐゴシック" charset="-128"/>
                <a:cs typeface="ＭＳ Ｐゴシック" charset="-128"/>
              </a:rPr>
            </a:br>
            <a:r>
              <a:rPr lang="en-US">
                <a:ea typeface="ＭＳ Ｐゴシック" charset="-128"/>
                <a:cs typeface="ＭＳ Ｐゴシック" charset="-128"/>
              </a:rPr>
              <a:t>Healthcare Professionals</a:t>
            </a:r>
          </a:p>
        </p:txBody>
      </p:sp>
      <p:sp>
        <p:nvSpPr>
          <p:cNvPr id="224261" name="Rectangle 5"/>
          <p:cNvSpPr>
            <a:spLocks noGrp="1" noChangeArrowheads="1"/>
          </p:cNvSpPr>
          <p:nvPr>
            <p:ph type="subTitle" idx="1"/>
          </p:nvPr>
        </p:nvSpPr>
        <p:spPr/>
        <p:txBody>
          <a:bodyPr/>
          <a:lstStyle/>
          <a:p>
            <a:pPr eaLnBrk="1" hangingPunct="1">
              <a:buFont typeface="Wingdings" charset="2"/>
              <a:buNone/>
            </a:pPr>
            <a:r>
              <a:rPr lang="en-US">
                <a:ea typeface="ＭＳ Ｐゴシック" charset="-128"/>
                <a:cs typeface="ＭＳ Ｐゴシック" charset="-128"/>
              </a:rPr>
              <a:t>Finding and Caring for victims of human trafficking</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smtClean="0"/>
              <a:t>International Sex Trafficking and Healthcare</a:t>
            </a:r>
            <a:endParaRPr lang="en-US" sz="3600" dirty="0"/>
          </a:p>
        </p:txBody>
      </p:sp>
      <p:sp>
        <p:nvSpPr>
          <p:cNvPr id="3" name="Content Placeholder 2"/>
          <p:cNvSpPr>
            <a:spLocks noGrp="1"/>
          </p:cNvSpPr>
          <p:nvPr>
            <p:ph idx="1"/>
          </p:nvPr>
        </p:nvSpPr>
        <p:spPr/>
        <p:txBody>
          <a:bodyPr/>
          <a:lstStyle/>
          <a:p>
            <a:r>
              <a:rPr lang="en-US" dirty="0" smtClean="0"/>
              <a:t>Interviewed survivors and workers in LA</a:t>
            </a:r>
          </a:p>
          <a:p>
            <a:r>
              <a:rPr lang="en-US" dirty="0" smtClean="0"/>
              <a:t>All survivors of international trafficking into U.S.</a:t>
            </a:r>
          </a:p>
          <a:p>
            <a:r>
              <a:rPr lang="en-US" dirty="0" smtClean="0"/>
              <a:t>50% had visited a healthcare professional while in captivity</a:t>
            </a:r>
          </a:p>
          <a:p>
            <a:r>
              <a:rPr lang="en-US" dirty="0" smtClean="0"/>
              <a:t>None were freed as a result of the encounter</a:t>
            </a:r>
            <a:endParaRPr lang="en-US" dirty="0"/>
          </a:p>
        </p:txBody>
      </p:sp>
      <p:sp>
        <p:nvSpPr>
          <p:cNvPr id="4" name="TextBox 3"/>
          <p:cNvSpPr txBox="1"/>
          <p:nvPr/>
        </p:nvSpPr>
        <p:spPr>
          <a:xfrm>
            <a:off x="4267200" y="5486400"/>
            <a:ext cx="4724400" cy="646331"/>
          </a:xfrm>
          <a:prstGeom prst="rect">
            <a:avLst/>
          </a:prstGeom>
          <a:noFill/>
        </p:spPr>
        <p:txBody>
          <a:bodyPr wrap="square" rtlCol="0">
            <a:spAutoFit/>
          </a:bodyPr>
          <a:lstStyle/>
          <a:p>
            <a:r>
              <a:rPr lang="en-US" sz="1200" dirty="0"/>
              <a:t>Baldwin, SB, </a:t>
            </a:r>
            <a:r>
              <a:rPr lang="en-US" sz="1200" dirty="0" err="1"/>
              <a:t>Eisenman</a:t>
            </a:r>
            <a:r>
              <a:rPr lang="en-US" sz="1200" dirty="0"/>
              <a:t> DP, Sayles JN et al. “Identification of Human Trafficking Victims in Healthcare Settings”. </a:t>
            </a:r>
            <a:r>
              <a:rPr lang="en-US" sz="1200" i="1" dirty="0"/>
              <a:t>Health and Human Rights</a:t>
            </a:r>
            <a:r>
              <a:rPr lang="en-US" sz="1200" dirty="0"/>
              <a:t> (2011) (13) 1:1-14. </a:t>
            </a:r>
          </a:p>
        </p:txBody>
      </p:sp>
    </p:spTree>
    <p:extLst>
      <p:ext uri="{BB962C8B-B14F-4D97-AF65-F5344CB8AC3E}">
        <p14:creationId xmlns:p14="http://schemas.microsoft.com/office/powerpoint/2010/main" val="1640882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rrowheads="1"/>
          </p:cNvSpPr>
          <p:nvPr>
            <p:ph type="title"/>
          </p:nvPr>
        </p:nvSpPr>
        <p:spPr/>
        <p:txBody>
          <a:bodyPr/>
          <a:lstStyle/>
          <a:p>
            <a:pPr eaLnBrk="1" hangingPunct="1"/>
            <a:r>
              <a:rPr lang="en-US" sz="4000" b="0" dirty="0">
                <a:ea typeface="ＭＳ Ｐゴシック" charset="-128"/>
                <a:cs typeface="ＭＳ Ｐゴシック" charset="-128"/>
              </a:rPr>
              <a:t>Human Trafficking: </a:t>
            </a:r>
            <a:br>
              <a:rPr lang="en-US" sz="4000" b="0" dirty="0">
                <a:ea typeface="ＭＳ Ｐゴシック" charset="-128"/>
                <a:cs typeface="ＭＳ Ｐゴシック" charset="-128"/>
              </a:rPr>
            </a:br>
            <a:r>
              <a:rPr lang="en-US" sz="4000" b="0" dirty="0" smtClean="0">
                <a:ea typeface="ＭＳ Ｐゴシック" charset="-128"/>
                <a:cs typeface="ＭＳ Ｐゴシック" charset="-128"/>
              </a:rPr>
              <a:t>Legal Definition</a:t>
            </a:r>
            <a:endParaRPr lang="en-US" sz="4000" b="0" dirty="0">
              <a:ea typeface="ＭＳ Ｐゴシック" charset="-128"/>
              <a:cs typeface="ＭＳ Ｐゴシック" charset="-128"/>
            </a:endParaRPr>
          </a:p>
        </p:txBody>
      </p:sp>
      <p:sp>
        <p:nvSpPr>
          <p:cNvPr id="289795" name="Rectangle 3"/>
          <p:cNvSpPr>
            <a:spLocks noGrp="1" noChangeArrowheads="1"/>
          </p:cNvSpPr>
          <p:nvPr>
            <p:ph idx="1"/>
          </p:nvPr>
        </p:nvSpPr>
        <p:spPr/>
        <p:txBody>
          <a:bodyPr/>
          <a:lstStyle/>
          <a:p>
            <a:pPr marL="0" indent="0" eaLnBrk="1" hangingPunct="1">
              <a:buNone/>
            </a:pPr>
            <a:r>
              <a:rPr lang="en-US" sz="4000" dirty="0" smtClean="0">
                <a:ea typeface="Arial" charset="0"/>
                <a:cs typeface="Arial" charset="0"/>
              </a:rPr>
              <a:t>Derived from federal legislation entitled:</a:t>
            </a:r>
          </a:p>
          <a:p>
            <a:pPr marL="0" indent="0" eaLnBrk="1" hangingPunct="1">
              <a:buNone/>
            </a:pPr>
            <a:endParaRPr lang="en-US" sz="4000" dirty="0" smtClean="0">
              <a:ea typeface="Arial" charset="0"/>
              <a:cs typeface="Arial" charset="0"/>
            </a:endParaRPr>
          </a:p>
          <a:p>
            <a:pPr marL="0" indent="0" algn="ctr" eaLnBrk="1" hangingPunct="1">
              <a:buNone/>
            </a:pPr>
            <a:r>
              <a:rPr lang="en-US" sz="4000" dirty="0" smtClean="0">
                <a:ea typeface="Arial" charset="0"/>
                <a:cs typeface="Arial" charset="0"/>
              </a:rPr>
              <a:t>The Trafficking Victims Protection </a:t>
            </a:r>
          </a:p>
          <a:p>
            <a:pPr marL="0" indent="0" algn="ctr" eaLnBrk="1" hangingPunct="1">
              <a:buNone/>
            </a:pPr>
            <a:r>
              <a:rPr lang="en-US" sz="4000" dirty="0" smtClean="0">
                <a:ea typeface="Arial" charset="0"/>
                <a:cs typeface="Arial" charset="0"/>
              </a:rPr>
              <a:t>Act of 2000 </a:t>
            </a:r>
          </a:p>
          <a:p>
            <a:pPr marL="0" indent="0" algn="ctr" eaLnBrk="1" hangingPunct="1">
              <a:buNone/>
            </a:pPr>
            <a:r>
              <a:rPr lang="en-US" sz="4400" dirty="0" smtClean="0">
                <a:ea typeface="Arial" charset="0"/>
                <a:cs typeface="Arial" charset="0"/>
              </a:rPr>
              <a:t>TVPA</a:t>
            </a:r>
          </a:p>
          <a:p>
            <a:pPr eaLnBrk="1" hangingPunct="1"/>
            <a:endParaRPr lang="en-US" sz="4000" dirty="0">
              <a:solidFill>
                <a:srgbClr val="000080"/>
              </a:solidFill>
              <a:ea typeface="Times New Roman" charset="0"/>
              <a:cs typeface="Times New Roman" charset="0"/>
            </a:endParaRPr>
          </a:p>
        </p:txBody>
      </p:sp>
    </p:spTree>
    <p:extLst>
      <p:ext uri="{BB962C8B-B14F-4D97-AF65-F5344CB8AC3E}">
        <p14:creationId xmlns:p14="http://schemas.microsoft.com/office/powerpoint/2010/main" val="6804276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Domestic Sex Trafficking and Healthcare</a:t>
            </a:r>
            <a:endParaRPr lang="en-US" sz="3600"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87.8% of victims interviewed reported contact with healthcare system!</a:t>
            </a:r>
            <a:endParaRPr lang="en-US" dirty="0"/>
          </a:p>
        </p:txBody>
      </p:sp>
      <p:sp>
        <p:nvSpPr>
          <p:cNvPr id="4" name="TextBox 3"/>
          <p:cNvSpPr txBox="1"/>
          <p:nvPr/>
        </p:nvSpPr>
        <p:spPr>
          <a:xfrm>
            <a:off x="3657600" y="5029200"/>
            <a:ext cx="5486400" cy="1200329"/>
          </a:xfrm>
          <a:prstGeom prst="rect">
            <a:avLst/>
          </a:prstGeom>
          <a:noFill/>
        </p:spPr>
        <p:txBody>
          <a:bodyPr wrap="square" rtlCol="0">
            <a:spAutoFit/>
          </a:bodyPr>
          <a:lstStyle/>
          <a:p>
            <a:r>
              <a:rPr lang="en-US" dirty="0"/>
              <a:t>Lederer, L. and Wetzel, C.A. “The Health Consequences of Sex Trafficking and Their Implications for Identifying Victims in Healthcare Facilities”. (2014) </a:t>
            </a:r>
            <a:r>
              <a:rPr lang="en-US" i="1" dirty="0"/>
              <a:t>The Annals of Health Law</a:t>
            </a:r>
            <a:r>
              <a:rPr lang="en-US" dirty="0"/>
              <a:t> 23:1. 61-91. </a:t>
            </a:r>
          </a:p>
        </p:txBody>
      </p:sp>
    </p:spTree>
    <p:extLst>
      <p:ext uri="{BB962C8B-B14F-4D97-AF65-F5344CB8AC3E}">
        <p14:creationId xmlns:p14="http://schemas.microsoft.com/office/powerpoint/2010/main" val="26059564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victims are seen </a:t>
            </a:r>
            <a:br>
              <a:rPr lang="en-US" dirty="0" smtClean="0"/>
            </a:br>
            <a:r>
              <a:rPr lang="en-US" dirty="0" smtClean="0"/>
              <a:t>for healthcare</a:t>
            </a:r>
            <a:endParaRPr lang="en-US" dirty="0"/>
          </a:p>
        </p:txBody>
      </p:sp>
      <p:sp>
        <p:nvSpPr>
          <p:cNvPr id="3" name="Content Placeholder 2"/>
          <p:cNvSpPr>
            <a:spLocks noGrp="1"/>
          </p:cNvSpPr>
          <p:nvPr>
            <p:ph idx="1"/>
          </p:nvPr>
        </p:nvSpPr>
        <p:spPr/>
        <p:txBody>
          <a:bodyPr/>
          <a:lstStyle/>
          <a:p>
            <a:r>
              <a:rPr lang="en-US" dirty="0" smtClean="0"/>
              <a:t>Hospital/Emergency rooms- 63%</a:t>
            </a:r>
          </a:p>
          <a:p>
            <a:r>
              <a:rPr lang="en-US" dirty="0" smtClean="0"/>
              <a:t>Planned parenthood- 30%</a:t>
            </a:r>
          </a:p>
          <a:p>
            <a:r>
              <a:rPr lang="en-US" dirty="0" smtClean="0"/>
              <a:t>Family physician- 23%</a:t>
            </a:r>
          </a:p>
          <a:p>
            <a:r>
              <a:rPr lang="en-US" dirty="0" smtClean="0"/>
              <a:t>Urgent Care Clinic- 21%</a:t>
            </a:r>
          </a:p>
          <a:p>
            <a:r>
              <a:rPr lang="en-US" dirty="0" smtClean="0"/>
              <a:t>Women’s clinic- 19%</a:t>
            </a:r>
          </a:p>
          <a:p>
            <a:r>
              <a:rPr lang="en-US" dirty="0" smtClean="0"/>
              <a:t>Neighborhood clinic</a:t>
            </a:r>
            <a:r>
              <a:rPr lang="en-US" smtClean="0"/>
              <a:t>- 19%</a:t>
            </a:r>
            <a:endParaRPr lang="en-US" dirty="0" smtClean="0"/>
          </a:p>
        </p:txBody>
      </p:sp>
      <p:sp>
        <p:nvSpPr>
          <p:cNvPr id="4" name="TextBox 3"/>
          <p:cNvSpPr txBox="1"/>
          <p:nvPr/>
        </p:nvSpPr>
        <p:spPr>
          <a:xfrm>
            <a:off x="3657600" y="5105400"/>
            <a:ext cx="5486400" cy="1200329"/>
          </a:xfrm>
          <a:prstGeom prst="rect">
            <a:avLst/>
          </a:prstGeom>
          <a:noFill/>
        </p:spPr>
        <p:txBody>
          <a:bodyPr wrap="square" rtlCol="0">
            <a:spAutoFit/>
          </a:bodyPr>
          <a:lstStyle/>
          <a:p>
            <a:r>
              <a:rPr lang="en-US" dirty="0"/>
              <a:t>Lederer, L. and Wetzel, C.A. “The Health Consequences of Sex Trafficking and Their Implications for Identifying Victims in Healthcare Facilities”. (2014) </a:t>
            </a:r>
            <a:r>
              <a:rPr lang="en-US" i="1" dirty="0"/>
              <a:t>The Annals of Health Law</a:t>
            </a:r>
            <a:r>
              <a:rPr lang="en-US" dirty="0"/>
              <a:t> 23:1. 61-91. </a:t>
            </a:r>
          </a:p>
        </p:txBody>
      </p:sp>
    </p:spTree>
    <p:extLst>
      <p:ext uri="{BB962C8B-B14F-4D97-AF65-F5344CB8AC3E}">
        <p14:creationId xmlns:p14="http://schemas.microsoft.com/office/powerpoint/2010/main" val="41825408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Sexually Exploited Youth</a:t>
            </a:r>
            <a:endParaRPr lang="en-US" dirty="0"/>
          </a:p>
        </p:txBody>
      </p:sp>
      <p:sp>
        <p:nvSpPr>
          <p:cNvPr id="3" name="Content Placeholder 2"/>
          <p:cNvSpPr>
            <a:spLocks noGrp="1"/>
          </p:cNvSpPr>
          <p:nvPr>
            <p:ph idx="1"/>
          </p:nvPr>
        </p:nvSpPr>
        <p:spPr/>
        <p:txBody>
          <a:bodyPr/>
          <a:lstStyle/>
          <a:p>
            <a:endParaRPr lang="en-US" dirty="0" smtClean="0"/>
          </a:p>
          <a:p>
            <a:r>
              <a:rPr lang="en-US" dirty="0" smtClean="0"/>
              <a:t>77% of youth identified as sexually exploited in Oakland CA stated that they see a physician regularly</a:t>
            </a:r>
          </a:p>
          <a:p>
            <a:pPr lvl="1"/>
            <a:r>
              <a:rPr lang="en-US" dirty="0" smtClean="0"/>
              <a:t>33% are currently on prescribed medications</a:t>
            </a:r>
          </a:p>
          <a:p>
            <a:pPr lvl="1"/>
            <a:r>
              <a:rPr lang="en-US" dirty="0" smtClean="0"/>
              <a:t>49% had been hospitalized</a:t>
            </a:r>
            <a:endParaRPr lang="en-US" dirty="0"/>
          </a:p>
        </p:txBody>
      </p:sp>
      <p:sp>
        <p:nvSpPr>
          <p:cNvPr id="4" name="TextBox 3"/>
          <p:cNvSpPr txBox="1"/>
          <p:nvPr/>
        </p:nvSpPr>
        <p:spPr>
          <a:xfrm>
            <a:off x="3581400" y="5334000"/>
            <a:ext cx="5486400" cy="646331"/>
          </a:xfrm>
          <a:prstGeom prst="rect">
            <a:avLst/>
          </a:prstGeom>
          <a:noFill/>
        </p:spPr>
        <p:txBody>
          <a:bodyPr wrap="square" rtlCol="0">
            <a:spAutoFit/>
          </a:bodyPr>
          <a:lstStyle/>
          <a:p>
            <a:r>
              <a:rPr lang="en-US" dirty="0" err="1" smtClean="0"/>
              <a:t>Missey</a:t>
            </a:r>
            <a:r>
              <a:rPr lang="en-US" dirty="0" smtClean="0"/>
              <a:t> Data Report- June 2009; </a:t>
            </a:r>
            <a:r>
              <a:rPr lang="en-US" dirty="0"/>
              <a:t>available online at: </a:t>
            </a:r>
            <a:r>
              <a:rPr lang="en-US" dirty="0">
                <a:hlinkClick r:id="rId2"/>
              </a:rPr>
              <a:t>http://www.misssey.org/documents/</a:t>
            </a:r>
            <a:r>
              <a:rPr lang="en-US" dirty="0" smtClean="0">
                <a:hlinkClick r:id="rId2"/>
              </a:rPr>
              <a:t>data_report_final.pdf</a:t>
            </a:r>
            <a:r>
              <a:rPr lang="en-US" dirty="0" smtClean="0"/>
              <a:t> </a:t>
            </a:r>
            <a:endParaRPr lang="en-US" dirty="0"/>
          </a:p>
        </p:txBody>
      </p:sp>
    </p:spTree>
    <p:extLst>
      <p:ext uri="{BB962C8B-B14F-4D97-AF65-F5344CB8AC3E}">
        <p14:creationId xmlns:p14="http://schemas.microsoft.com/office/powerpoint/2010/main" val="6279225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p:txBody>
          <a:bodyPr/>
          <a:lstStyle/>
          <a:p>
            <a:pPr eaLnBrk="1" hangingPunct="1"/>
            <a:r>
              <a:rPr lang="en-US" dirty="0">
                <a:ea typeface="ＭＳ Ｐゴシック" charset="-128"/>
                <a:cs typeface="ＭＳ Ｐゴシック" charset="-128"/>
              </a:rPr>
              <a:t>ED Personnel knowledge </a:t>
            </a:r>
            <a:br>
              <a:rPr lang="en-US" dirty="0">
                <a:ea typeface="ＭＳ Ｐゴシック" charset="-128"/>
                <a:cs typeface="ＭＳ Ｐゴシック" charset="-128"/>
              </a:rPr>
            </a:br>
            <a:r>
              <a:rPr lang="en-US" dirty="0">
                <a:ea typeface="ＭＳ Ｐゴシック" charset="-128"/>
                <a:cs typeface="ＭＳ Ｐゴシック" charset="-128"/>
              </a:rPr>
              <a:t>of trafficking</a:t>
            </a:r>
          </a:p>
        </p:txBody>
      </p:sp>
      <p:sp>
        <p:nvSpPr>
          <p:cNvPr id="315395" name="Rectangle 3"/>
          <p:cNvSpPr>
            <a:spLocks noGrp="1" noChangeArrowheads="1"/>
          </p:cNvSpPr>
          <p:nvPr>
            <p:ph type="body" idx="1"/>
          </p:nvPr>
        </p:nvSpPr>
        <p:spPr/>
        <p:txBody>
          <a:bodyPr/>
          <a:lstStyle/>
          <a:p>
            <a:pPr lvl="0"/>
            <a:r>
              <a:rPr lang="en-US" dirty="0" smtClean="0">
                <a:effectLst/>
              </a:rPr>
              <a:t>Assessed knowledge </a:t>
            </a:r>
            <a:r>
              <a:rPr lang="en-US" dirty="0">
                <a:effectLst/>
              </a:rPr>
              <a:t>among ER personnel in 4 large emergency rooms in the NE</a:t>
            </a:r>
          </a:p>
          <a:p>
            <a:pPr lvl="1"/>
            <a:r>
              <a:rPr lang="en-US" dirty="0">
                <a:effectLst/>
              </a:rPr>
              <a:t>Never had formal training on trafficking- 98%</a:t>
            </a:r>
          </a:p>
          <a:p>
            <a:pPr lvl="1"/>
            <a:r>
              <a:rPr lang="en-US" dirty="0">
                <a:effectLst/>
              </a:rPr>
              <a:t>Knew what trafficking was- 74%</a:t>
            </a:r>
          </a:p>
          <a:p>
            <a:pPr lvl="1"/>
            <a:r>
              <a:rPr lang="en-US" dirty="0">
                <a:effectLst/>
              </a:rPr>
              <a:t>Defining TIP</a:t>
            </a:r>
          </a:p>
          <a:p>
            <a:pPr lvl="2"/>
            <a:r>
              <a:rPr lang="en-US" dirty="0">
                <a:effectLst/>
              </a:rPr>
              <a:t>19% were confident in ability to define TIP</a:t>
            </a:r>
          </a:p>
          <a:p>
            <a:pPr lvl="2"/>
            <a:r>
              <a:rPr lang="en-US" dirty="0">
                <a:effectLst/>
              </a:rPr>
              <a:t>80% were hesitant to define TIP</a:t>
            </a:r>
          </a:p>
          <a:p>
            <a:pPr lvl="1"/>
            <a:r>
              <a:rPr lang="en-US" dirty="0">
                <a:effectLst/>
              </a:rPr>
              <a:t>6% had treated a victim of trafficking</a:t>
            </a:r>
          </a:p>
          <a:p>
            <a:pPr marL="0" indent="0" eaLnBrk="1" hangingPunct="1">
              <a:buNone/>
            </a:pPr>
            <a:r>
              <a:rPr lang="en-US" sz="2800" dirty="0">
                <a:ea typeface="ＭＳ Ｐゴシック" charset="-128"/>
                <a:cs typeface="ＭＳ Ｐゴシック" charset="-128"/>
              </a:rPr>
              <a:t/>
            </a:r>
            <a:br>
              <a:rPr lang="en-US" sz="2800" dirty="0">
                <a:ea typeface="ＭＳ Ｐゴシック" charset="-128"/>
                <a:cs typeface="ＭＳ Ｐゴシック" charset="-128"/>
              </a:rPr>
            </a:br>
            <a:endParaRPr lang="en-US" sz="2000" dirty="0">
              <a:ea typeface="ＭＳ Ｐゴシック" charset="-128"/>
              <a:cs typeface="ＭＳ Ｐゴシック" charset="-128"/>
            </a:endParaRPr>
          </a:p>
        </p:txBody>
      </p:sp>
      <p:sp>
        <p:nvSpPr>
          <p:cNvPr id="2" name="TextBox 1"/>
          <p:cNvSpPr txBox="1"/>
          <p:nvPr/>
        </p:nvSpPr>
        <p:spPr>
          <a:xfrm>
            <a:off x="1600200" y="5562600"/>
            <a:ext cx="7543800" cy="738664"/>
          </a:xfrm>
          <a:prstGeom prst="rect">
            <a:avLst/>
          </a:prstGeom>
          <a:noFill/>
        </p:spPr>
        <p:txBody>
          <a:bodyPr wrap="square" rtlCol="0">
            <a:spAutoFit/>
          </a:bodyPr>
          <a:lstStyle/>
          <a:p>
            <a:r>
              <a:rPr lang="en-US" sz="1400" dirty="0"/>
              <a:t>Chisholm-</a:t>
            </a:r>
            <a:r>
              <a:rPr lang="en-US" sz="1400" dirty="0" err="1"/>
              <a:t>Straker</a:t>
            </a:r>
            <a:r>
              <a:rPr lang="en-US" sz="1400" dirty="0"/>
              <a:t>, M., Richardson, LD., and </a:t>
            </a:r>
            <a:r>
              <a:rPr lang="en-US" sz="1400" dirty="0" err="1"/>
              <a:t>Cossio</a:t>
            </a:r>
            <a:r>
              <a:rPr lang="en-US" sz="1400" dirty="0"/>
              <a:t>, T. “Combating Slavery in the 21st century: The role of emergency medicine.” (2012) </a:t>
            </a:r>
            <a:r>
              <a:rPr lang="en-US" sz="1400" i="1" dirty="0"/>
              <a:t>J Healthcare for Poor and Underserved</a:t>
            </a:r>
            <a:r>
              <a:rPr lang="en-US" sz="1400" dirty="0"/>
              <a:t> 23:980-987. </a:t>
            </a:r>
          </a:p>
          <a:p>
            <a:endParaRPr lang="en-US" sz="1400" dirty="0"/>
          </a:p>
        </p:txBody>
      </p:sp>
    </p:spTree>
    <p:extLst>
      <p:ext uri="{BB962C8B-B14F-4D97-AF65-F5344CB8AC3E}">
        <p14:creationId xmlns:p14="http://schemas.microsoft.com/office/powerpoint/2010/main" val="17041804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p:txBody>
          <a:bodyPr/>
          <a:lstStyle/>
          <a:p>
            <a:pPr eaLnBrk="1" hangingPunct="1"/>
            <a:r>
              <a:rPr lang="en-US" dirty="0">
                <a:ea typeface="ＭＳ Ｐゴシック" charset="-128"/>
                <a:cs typeface="ＭＳ Ｐゴシック" charset="-128"/>
              </a:rPr>
              <a:t>ED Personnel knowledge </a:t>
            </a:r>
            <a:br>
              <a:rPr lang="en-US" dirty="0">
                <a:ea typeface="ＭＳ Ｐゴシック" charset="-128"/>
                <a:cs typeface="ＭＳ Ｐゴシック" charset="-128"/>
              </a:rPr>
            </a:br>
            <a:r>
              <a:rPr lang="en-US" dirty="0">
                <a:ea typeface="ＭＳ Ｐゴシック" charset="-128"/>
                <a:cs typeface="ＭＳ Ｐゴシック" charset="-128"/>
              </a:rPr>
              <a:t>of trafficking</a:t>
            </a:r>
          </a:p>
        </p:txBody>
      </p:sp>
      <p:sp>
        <p:nvSpPr>
          <p:cNvPr id="315395" name="Rectangle 3"/>
          <p:cNvSpPr>
            <a:spLocks noGrp="1" noChangeArrowheads="1"/>
          </p:cNvSpPr>
          <p:nvPr>
            <p:ph type="body" idx="1"/>
          </p:nvPr>
        </p:nvSpPr>
        <p:spPr/>
        <p:txBody>
          <a:bodyPr/>
          <a:lstStyle/>
          <a:p>
            <a:pPr lvl="1"/>
            <a:r>
              <a:rPr lang="en-US" dirty="0" smtClean="0">
                <a:effectLst/>
              </a:rPr>
              <a:t>Whether </a:t>
            </a:r>
            <a:r>
              <a:rPr lang="en-US" dirty="0">
                <a:effectLst/>
              </a:rPr>
              <a:t>HT was a problem in their ER:</a:t>
            </a:r>
          </a:p>
          <a:p>
            <a:pPr lvl="2"/>
            <a:r>
              <a:rPr lang="en-US" dirty="0">
                <a:effectLst/>
              </a:rPr>
              <a:t>27% yes</a:t>
            </a:r>
          </a:p>
          <a:p>
            <a:pPr lvl="2"/>
            <a:r>
              <a:rPr lang="en-US" dirty="0">
                <a:effectLst/>
              </a:rPr>
              <a:t>7% no</a:t>
            </a:r>
          </a:p>
          <a:p>
            <a:pPr lvl="2"/>
            <a:r>
              <a:rPr lang="en-US" dirty="0">
                <a:effectLst/>
              </a:rPr>
              <a:t>59% unsure</a:t>
            </a:r>
          </a:p>
          <a:p>
            <a:pPr lvl="1"/>
            <a:r>
              <a:rPr lang="en-US" dirty="0">
                <a:effectLst/>
              </a:rPr>
              <a:t>Confident in ability to identify a victim of trafficking- 5%</a:t>
            </a:r>
          </a:p>
          <a:p>
            <a:pPr lvl="1"/>
            <a:r>
              <a:rPr lang="en-US" dirty="0">
                <a:effectLst/>
              </a:rPr>
              <a:t>Confident in ability to treat a victim of trafficking- 7%</a:t>
            </a:r>
          </a:p>
        </p:txBody>
      </p:sp>
      <p:sp>
        <p:nvSpPr>
          <p:cNvPr id="5" name="TextBox 4"/>
          <p:cNvSpPr txBox="1"/>
          <p:nvPr/>
        </p:nvSpPr>
        <p:spPr>
          <a:xfrm>
            <a:off x="1600200" y="5562600"/>
            <a:ext cx="7543800" cy="738664"/>
          </a:xfrm>
          <a:prstGeom prst="rect">
            <a:avLst/>
          </a:prstGeom>
          <a:noFill/>
        </p:spPr>
        <p:txBody>
          <a:bodyPr wrap="square" rtlCol="0">
            <a:spAutoFit/>
          </a:bodyPr>
          <a:lstStyle/>
          <a:p>
            <a:r>
              <a:rPr lang="en-US" sz="1400" dirty="0"/>
              <a:t>Chisholm-</a:t>
            </a:r>
            <a:r>
              <a:rPr lang="en-US" sz="1400" dirty="0" err="1"/>
              <a:t>Straker</a:t>
            </a:r>
            <a:r>
              <a:rPr lang="en-US" sz="1400" dirty="0"/>
              <a:t>, M., Richardson, LD., and </a:t>
            </a:r>
            <a:r>
              <a:rPr lang="en-US" sz="1400" dirty="0" err="1"/>
              <a:t>Cossio</a:t>
            </a:r>
            <a:r>
              <a:rPr lang="en-US" sz="1400" dirty="0"/>
              <a:t>, T. “Combating Slavery in the 21st century: The role of emergency medicine.” (2012) </a:t>
            </a:r>
            <a:r>
              <a:rPr lang="en-US" sz="1400" i="1" dirty="0"/>
              <a:t>J Healthcare for Poor and Underserved</a:t>
            </a:r>
            <a:r>
              <a:rPr lang="en-US" sz="1400" dirty="0"/>
              <a:t> 23:980-987. </a:t>
            </a:r>
          </a:p>
          <a:p>
            <a:endParaRPr lang="en-US" sz="1400" dirty="0"/>
          </a:p>
        </p:txBody>
      </p:sp>
    </p:spTree>
    <p:extLst>
      <p:ext uri="{BB962C8B-B14F-4D97-AF65-F5344CB8AC3E}">
        <p14:creationId xmlns:p14="http://schemas.microsoft.com/office/powerpoint/2010/main" val="25272473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rrowheads="1"/>
          </p:cNvSpPr>
          <p:nvPr>
            <p:ph type="title"/>
          </p:nvPr>
        </p:nvSpPr>
        <p:spPr/>
        <p:txBody>
          <a:bodyPr/>
          <a:lstStyle/>
          <a:p>
            <a:pPr eaLnBrk="1" hangingPunct="1"/>
            <a:r>
              <a:rPr lang="en-US" dirty="0">
                <a:ea typeface="ＭＳ Ｐゴシック" charset="-128"/>
                <a:cs typeface="ＭＳ Ｐゴシック" charset="-128"/>
              </a:rPr>
              <a:t>ED Personnel knowledge </a:t>
            </a:r>
            <a:br>
              <a:rPr lang="en-US" dirty="0">
                <a:ea typeface="ＭＳ Ｐゴシック" charset="-128"/>
                <a:cs typeface="ＭＳ Ｐゴシック" charset="-128"/>
              </a:rPr>
            </a:br>
            <a:r>
              <a:rPr lang="en-US" dirty="0">
                <a:ea typeface="ＭＳ Ｐゴシック" charset="-128"/>
                <a:cs typeface="ＭＳ Ｐゴシック" charset="-128"/>
              </a:rPr>
              <a:t>of trafficking</a:t>
            </a:r>
          </a:p>
        </p:txBody>
      </p:sp>
      <p:sp>
        <p:nvSpPr>
          <p:cNvPr id="315395" name="Rectangle 3"/>
          <p:cNvSpPr>
            <a:spLocks noGrp="1" noChangeArrowheads="1"/>
          </p:cNvSpPr>
          <p:nvPr>
            <p:ph type="body" idx="1"/>
          </p:nvPr>
        </p:nvSpPr>
        <p:spPr/>
        <p:txBody>
          <a:bodyPr/>
          <a:lstStyle/>
          <a:p>
            <a:pPr lvl="0"/>
            <a:r>
              <a:rPr lang="en-US" dirty="0">
                <a:effectLst/>
              </a:rPr>
              <a:t>Results after taking 20 min training program:</a:t>
            </a:r>
          </a:p>
          <a:p>
            <a:pPr lvl="1"/>
            <a:r>
              <a:rPr lang="en-US" dirty="0">
                <a:effectLst/>
              </a:rPr>
              <a:t>90% were confident in ability to define TIP</a:t>
            </a:r>
          </a:p>
          <a:p>
            <a:pPr lvl="1"/>
            <a:r>
              <a:rPr lang="en-US" dirty="0">
                <a:effectLst/>
              </a:rPr>
              <a:t>54% were confident in ability to identify a victim of trafficking</a:t>
            </a:r>
          </a:p>
          <a:p>
            <a:pPr lvl="1"/>
            <a:r>
              <a:rPr lang="en-US" dirty="0">
                <a:effectLst/>
              </a:rPr>
              <a:t>57% were confident in ability to treat a victim of trafficking</a:t>
            </a:r>
          </a:p>
          <a:p>
            <a:pPr lvl="1"/>
            <a:r>
              <a:rPr lang="en-US" dirty="0">
                <a:effectLst/>
              </a:rPr>
              <a:t>93% said session was useful</a:t>
            </a:r>
          </a:p>
        </p:txBody>
      </p:sp>
      <p:sp>
        <p:nvSpPr>
          <p:cNvPr id="5" name="TextBox 4"/>
          <p:cNvSpPr txBox="1"/>
          <p:nvPr/>
        </p:nvSpPr>
        <p:spPr>
          <a:xfrm>
            <a:off x="1600200" y="5562600"/>
            <a:ext cx="7543800" cy="738664"/>
          </a:xfrm>
          <a:prstGeom prst="rect">
            <a:avLst/>
          </a:prstGeom>
          <a:noFill/>
        </p:spPr>
        <p:txBody>
          <a:bodyPr wrap="square" rtlCol="0">
            <a:spAutoFit/>
          </a:bodyPr>
          <a:lstStyle/>
          <a:p>
            <a:r>
              <a:rPr lang="en-US" sz="1400" dirty="0"/>
              <a:t>Chisholm-</a:t>
            </a:r>
            <a:r>
              <a:rPr lang="en-US" sz="1400" dirty="0" err="1"/>
              <a:t>Straker</a:t>
            </a:r>
            <a:r>
              <a:rPr lang="en-US" sz="1400" dirty="0"/>
              <a:t>, M., Richardson, LD., and </a:t>
            </a:r>
            <a:r>
              <a:rPr lang="en-US" sz="1400" dirty="0" err="1"/>
              <a:t>Cossio</a:t>
            </a:r>
            <a:r>
              <a:rPr lang="en-US" sz="1400" dirty="0"/>
              <a:t>, T. “Combating Slavery in the 21st century: The role of emergency medicine.” (2012) </a:t>
            </a:r>
            <a:r>
              <a:rPr lang="en-US" sz="1400" i="1" dirty="0"/>
              <a:t>J Healthcare for Poor and Underserved</a:t>
            </a:r>
            <a:r>
              <a:rPr lang="en-US" sz="1400" dirty="0"/>
              <a:t> 23:980-987. </a:t>
            </a:r>
          </a:p>
          <a:p>
            <a:endParaRPr lang="en-US" sz="1400" dirty="0"/>
          </a:p>
        </p:txBody>
      </p:sp>
    </p:spTree>
    <p:extLst>
      <p:ext uri="{BB962C8B-B14F-4D97-AF65-F5344CB8AC3E}">
        <p14:creationId xmlns:p14="http://schemas.microsoft.com/office/powerpoint/2010/main" val="132465106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dirty="0" smtClean="0"/>
              <a:t>How to Identify and Treat Victims of Trafficking</a:t>
            </a:r>
            <a:endParaRPr lang="en-US" dirty="0"/>
          </a:p>
        </p:txBody>
      </p:sp>
      <p:sp>
        <p:nvSpPr>
          <p:cNvPr id="5" name="Subtitle 4"/>
          <p:cNvSpPr>
            <a:spLocks noGrp="1"/>
          </p:cNvSpPr>
          <p:nvPr>
            <p:ph type="subTitle" sz="quarter"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ShirtWoman.jpg"/>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l="-34536" t="-23462" r="-6847" b="5814"/>
          <a:stretch/>
        </p:blipFill>
        <p:spPr>
          <a:xfrm>
            <a:off x="423863" y="321734"/>
            <a:ext cx="6654800" cy="6113463"/>
          </a:xfrm>
        </p:spPr>
      </p:pic>
      <p:sp>
        <p:nvSpPr>
          <p:cNvPr id="3" name="Title 2"/>
          <p:cNvSpPr>
            <a:spLocks noGrp="1"/>
          </p:cNvSpPr>
          <p:nvPr>
            <p:ph type="title"/>
          </p:nvPr>
        </p:nvSpPr>
        <p:spPr/>
        <p:txBody>
          <a:bodyPr/>
          <a:lstStyle/>
          <a:p>
            <a:r>
              <a:rPr lang="en-US" dirty="0" smtClean="0"/>
              <a:t>How might a victim present?</a:t>
            </a:r>
            <a:endParaRPr lang="en-US" dirty="0"/>
          </a:p>
        </p:txBody>
      </p:sp>
      <p:sp>
        <p:nvSpPr>
          <p:cNvPr id="6" name="TextBox 5"/>
          <p:cNvSpPr txBox="1"/>
          <p:nvPr/>
        </p:nvSpPr>
        <p:spPr>
          <a:xfrm>
            <a:off x="3927650" y="4199466"/>
            <a:ext cx="1099981" cy="1200329"/>
          </a:xfrm>
          <a:prstGeom prst="rect">
            <a:avLst/>
          </a:prstGeom>
          <a:noFill/>
        </p:spPr>
        <p:txBody>
          <a:bodyPr wrap="none" rtlCol="0">
            <a:spAutoFit/>
          </a:bodyPr>
          <a:lstStyle/>
          <a:p>
            <a:pPr algn="ctr"/>
            <a:r>
              <a:rPr lang="en-US" sz="2400" dirty="0" smtClean="0">
                <a:latin typeface="Chiller" pitchFamily="82" charset="0"/>
                <a:cs typeface="Chalkduster"/>
              </a:rPr>
              <a:t>I’m a</a:t>
            </a:r>
          </a:p>
          <a:p>
            <a:pPr algn="ctr"/>
            <a:r>
              <a:rPr lang="en-US" sz="2400" dirty="0" smtClean="0">
                <a:latin typeface="Chiller" pitchFamily="82" charset="0"/>
                <a:cs typeface="Chalkduster"/>
              </a:rPr>
              <a:t>Trafficking</a:t>
            </a:r>
          </a:p>
          <a:p>
            <a:pPr algn="ctr"/>
            <a:r>
              <a:rPr lang="en-US" sz="2400" dirty="0">
                <a:latin typeface="Chiller" pitchFamily="82" charset="0"/>
                <a:cs typeface="Chalkduster"/>
              </a:rPr>
              <a:t>V</a:t>
            </a:r>
            <a:r>
              <a:rPr lang="en-US" sz="2400" dirty="0" smtClean="0">
                <a:latin typeface="Chiller" pitchFamily="82" charset="0"/>
                <a:cs typeface="Chalkduster"/>
              </a:rPr>
              <a:t>ictim</a:t>
            </a:r>
            <a:endParaRPr lang="en-US" sz="2400" dirty="0">
              <a:latin typeface="Chiller" pitchFamily="82" charset="0"/>
              <a:cs typeface="Chalkduster"/>
            </a:endParaRPr>
          </a:p>
        </p:txBody>
      </p:sp>
      <p:sp>
        <p:nvSpPr>
          <p:cNvPr id="8" name="&quot;No&quot; Symbol 7"/>
          <p:cNvSpPr/>
          <p:nvPr/>
        </p:nvSpPr>
        <p:spPr>
          <a:xfrm>
            <a:off x="2794003" y="2133600"/>
            <a:ext cx="3606800" cy="3759200"/>
          </a:xfrm>
          <a:prstGeom prst="noSmoking">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494761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eamstime_s_13918384.jpg"/>
          <p:cNvPicPr>
            <a:picLocks noGrp="1" noChangeAspect="1"/>
          </p:cNvPicPr>
          <p:nvPr>
            <p:ph idx="1"/>
          </p:nvPr>
        </p:nvPicPr>
        <p:blipFill>
          <a:blip r:embed="rId3">
            <a:extLst>
              <a:ext uri="{28A0092B-C50C-407E-A947-70E740481C1C}">
                <a14:useLocalDpi xmlns:a14="http://schemas.microsoft.com/office/drawing/2010/main" val="0"/>
              </a:ext>
            </a:extLst>
          </a:blip>
          <a:srcRect t="8307" b="8307"/>
          <a:stretch>
            <a:fillRect/>
          </a:stretch>
        </p:blipFill>
        <p:spPr>
          <a:xfrm>
            <a:off x="457200" y="1270005"/>
            <a:ext cx="8229600" cy="4572000"/>
          </a:xfrm>
        </p:spPr>
      </p:pic>
    </p:spTree>
    <p:extLst>
      <p:ext uri="{BB962C8B-B14F-4D97-AF65-F5344CB8AC3E}">
        <p14:creationId xmlns:p14="http://schemas.microsoft.com/office/powerpoint/2010/main" val="21579518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pPr>
              <a:buNone/>
            </a:pPr>
            <a:r>
              <a:rPr lang="en-US" sz="6000" dirty="0"/>
              <a:t>S</a:t>
            </a:r>
            <a:r>
              <a:rPr lang="en-US" sz="6000" dirty="0" smtClean="0"/>
              <a:t>: </a:t>
            </a:r>
            <a:r>
              <a:rPr lang="en-US" sz="4000" dirty="0" smtClean="0"/>
              <a:t>Stop</a:t>
            </a:r>
          </a:p>
          <a:p>
            <a:pPr>
              <a:buNone/>
            </a:pPr>
            <a:r>
              <a:rPr lang="en-US" sz="6000" dirty="0"/>
              <a:t>O</a:t>
            </a:r>
            <a:r>
              <a:rPr lang="en-US" sz="6000" dirty="0" smtClean="0"/>
              <a:t>: </a:t>
            </a:r>
            <a:r>
              <a:rPr lang="en-US" sz="4000" dirty="0" smtClean="0"/>
              <a:t>Observe</a:t>
            </a:r>
          </a:p>
          <a:p>
            <a:pPr>
              <a:buNone/>
            </a:pPr>
            <a:r>
              <a:rPr lang="en-US" sz="6000" dirty="0" smtClean="0"/>
              <a:t>A: </a:t>
            </a:r>
            <a:r>
              <a:rPr lang="en-US" sz="4000" dirty="0" smtClean="0"/>
              <a:t>Ask </a:t>
            </a:r>
          </a:p>
          <a:p>
            <a:pPr>
              <a:buNone/>
            </a:pPr>
            <a:r>
              <a:rPr lang="en-US" sz="6000" dirty="0" smtClean="0"/>
              <a:t>R: </a:t>
            </a:r>
            <a:r>
              <a:rPr lang="en-US" sz="4000" dirty="0" smtClean="0"/>
              <a:t>Respond</a:t>
            </a:r>
            <a:endParaRPr lang="en-US" sz="4000" dirty="0"/>
          </a:p>
        </p:txBody>
      </p:sp>
      <p:sp>
        <p:nvSpPr>
          <p:cNvPr id="2" name="TextBox 1"/>
          <p:cNvSpPr txBox="1"/>
          <p:nvPr/>
        </p:nvSpPr>
        <p:spPr>
          <a:xfrm>
            <a:off x="4267200" y="4953000"/>
            <a:ext cx="4495800" cy="1200329"/>
          </a:xfrm>
          <a:prstGeom prst="rect">
            <a:avLst/>
          </a:prstGeom>
          <a:noFill/>
        </p:spPr>
        <p:txBody>
          <a:bodyPr wrap="square" rtlCol="0">
            <a:spAutoFit/>
          </a:bodyPr>
          <a:lstStyle/>
          <a:p>
            <a:r>
              <a:rPr lang="en-US" b="1" u="sng" dirty="0" smtClean="0"/>
              <a:t>SOAR to Health and Wellness Training</a:t>
            </a:r>
          </a:p>
          <a:p>
            <a:r>
              <a:rPr lang="en-US" dirty="0" smtClean="0"/>
              <a:t>HHS</a:t>
            </a:r>
          </a:p>
          <a:p>
            <a:r>
              <a:rPr lang="en-US" dirty="0" smtClean="0"/>
              <a:t>Office of Women’s Health</a:t>
            </a:r>
          </a:p>
          <a:p>
            <a:r>
              <a:rPr lang="en-US" dirty="0" smtClean="0"/>
              <a:t>Administration of Children &amp; Families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rrowheads="1"/>
          </p:cNvSpPr>
          <p:nvPr>
            <p:ph type="title"/>
          </p:nvPr>
        </p:nvSpPr>
        <p:spPr/>
        <p:txBody>
          <a:bodyPr/>
          <a:lstStyle/>
          <a:p>
            <a:pPr eaLnBrk="1" hangingPunct="1"/>
            <a:r>
              <a:rPr lang="en-US" dirty="0">
                <a:ea typeface="ＭＳ Ｐゴシック" charset="-128"/>
                <a:cs typeface="ＭＳ Ｐゴシック" charset="-128"/>
              </a:rPr>
              <a:t>United </a:t>
            </a:r>
            <a:r>
              <a:rPr lang="en-US" dirty="0" smtClean="0">
                <a:ea typeface="ＭＳ Ｐゴシック" charset="-128"/>
                <a:cs typeface="ＭＳ Ｐゴシック" charset="-128"/>
              </a:rPr>
              <a:t>States- TVPA</a:t>
            </a:r>
            <a:br>
              <a:rPr lang="en-US" dirty="0" smtClean="0">
                <a:ea typeface="ＭＳ Ｐゴシック" charset="-128"/>
                <a:cs typeface="ＭＳ Ｐゴシック" charset="-128"/>
              </a:rPr>
            </a:br>
            <a:r>
              <a:rPr lang="en-US" dirty="0" smtClean="0">
                <a:ea typeface="ＭＳ Ｐゴシック" charset="-128"/>
                <a:cs typeface="ＭＳ Ｐゴシック" charset="-128"/>
              </a:rPr>
              <a:t>To be convicted of HT</a:t>
            </a:r>
            <a:endParaRPr lang="en-US" dirty="0">
              <a:ea typeface="ＭＳ Ｐゴシック" charset="-128"/>
              <a:cs typeface="ＭＳ Ｐゴシック" charset="-128"/>
            </a:endParaRPr>
          </a:p>
        </p:txBody>
      </p:sp>
      <p:sp>
        <p:nvSpPr>
          <p:cNvPr id="3" name="Right Arrow 2"/>
          <p:cNvSpPr/>
          <p:nvPr/>
        </p:nvSpPr>
        <p:spPr bwMode="auto">
          <a:xfrm>
            <a:off x="2209800" y="3429000"/>
            <a:ext cx="1447800" cy="914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Garamond" pitchFamily="-109" charset="0"/>
            </a:endParaRPr>
          </a:p>
        </p:txBody>
      </p:sp>
      <p:sp>
        <p:nvSpPr>
          <p:cNvPr id="5" name="TextBox 4"/>
          <p:cNvSpPr txBox="1"/>
          <p:nvPr/>
        </p:nvSpPr>
        <p:spPr>
          <a:xfrm>
            <a:off x="3352800" y="1676400"/>
            <a:ext cx="2209800" cy="3847207"/>
          </a:xfrm>
          <a:prstGeom prst="rect">
            <a:avLst/>
          </a:prstGeom>
          <a:noFill/>
          <a:scene3d>
            <a:camera prst="orthographicFront"/>
            <a:lightRig rig="threePt" dir="t"/>
          </a:scene3d>
          <a:sp3d>
            <a:bevelT prst="relaxedInset"/>
          </a:sp3d>
        </p:spPr>
        <p:txBody>
          <a:bodyPr wrap="square" rtlCol="0">
            <a:spAutoFit/>
          </a:bodyPr>
          <a:lstStyle/>
          <a:p>
            <a:pPr algn="ctr"/>
            <a:r>
              <a:rPr lang="en-US" sz="3200" b="1" u="sng" dirty="0" smtClean="0"/>
              <a:t>Means</a:t>
            </a:r>
            <a:r>
              <a:rPr lang="en-US" sz="3200" dirty="0" smtClean="0"/>
              <a:t>:</a:t>
            </a:r>
          </a:p>
          <a:p>
            <a:pPr algn="ctr"/>
            <a:endParaRPr lang="en-US" sz="2400" dirty="0" smtClean="0"/>
          </a:p>
          <a:p>
            <a:pPr algn="ctr"/>
            <a:endParaRPr lang="en-US" sz="2400" dirty="0"/>
          </a:p>
          <a:p>
            <a:pPr algn="ctr"/>
            <a:r>
              <a:rPr lang="en-US" sz="2800" dirty="0" smtClean="0"/>
              <a:t>Force </a:t>
            </a:r>
          </a:p>
          <a:p>
            <a:pPr algn="ctr"/>
            <a:endParaRPr lang="en-US" sz="2800" dirty="0"/>
          </a:p>
          <a:p>
            <a:pPr algn="ctr"/>
            <a:r>
              <a:rPr lang="en-US" sz="2800" dirty="0" smtClean="0"/>
              <a:t>Fraud</a:t>
            </a:r>
          </a:p>
          <a:p>
            <a:pPr algn="ctr"/>
            <a:endParaRPr lang="en-US" sz="2800" dirty="0"/>
          </a:p>
          <a:p>
            <a:pPr algn="ctr"/>
            <a:r>
              <a:rPr lang="en-US" sz="2800" dirty="0" smtClean="0"/>
              <a:t>Coercion</a:t>
            </a:r>
          </a:p>
          <a:p>
            <a:pPr algn="ctr"/>
            <a:endParaRPr lang="en-US" sz="2400" dirty="0"/>
          </a:p>
        </p:txBody>
      </p:sp>
      <p:sp>
        <p:nvSpPr>
          <p:cNvPr id="6" name="TextBox 5"/>
          <p:cNvSpPr txBox="1"/>
          <p:nvPr/>
        </p:nvSpPr>
        <p:spPr>
          <a:xfrm>
            <a:off x="0" y="1676400"/>
            <a:ext cx="2514600" cy="5293756"/>
          </a:xfrm>
          <a:prstGeom prst="rect">
            <a:avLst/>
          </a:prstGeom>
          <a:noFill/>
        </p:spPr>
        <p:txBody>
          <a:bodyPr wrap="square" rtlCol="0">
            <a:spAutoFit/>
          </a:bodyPr>
          <a:lstStyle/>
          <a:p>
            <a:pPr algn="ctr"/>
            <a:r>
              <a:rPr lang="en-US" sz="3200" b="1" u="sng" dirty="0" smtClean="0"/>
              <a:t>Action</a:t>
            </a:r>
            <a:r>
              <a:rPr lang="en-US" sz="3200" b="1" dirty="0" smtClean="0"/>
              <a:t>:</a:t>
            </a:r>
            <a:endParaRPr lang="en-US" sz="3200" b="1" u="sng" dirty="0" smtClean="0"/>
          </a:p>
          <a:p>
            <a:pPr algn="ctr"/>
            <a:endParaRPr lang="en-US" sz="2400" dirty="0" smtClean="0"/>
          </a:p>
          <a:p>
            <a:pPr algn="ctr"/>
            <a:r>
              <a:rPr lang="en-US" sz="2400" dirty="0" smtClean="0"/>
              <a:t>Recruiting</a:t>
            </a:r>
          </a:p>
          <a:p>
            <a:pPr algn="ctr"/>
            <a:endParaRPr lang="en-US" sz="2400" dirty="0" smtClean="0"/>
          </a:p>
          <a:p>
            <a:pPr algn="ctr"/>
            <a:r>
              <a:rPr lang="en-US" sz="2400" dirty="0" smtClean="0"/>
              <a:t>Harboring</a:t>
            </a:r>
          </a:p>
          <a:p>
            <a:pPr algn="ctr"/>
            <a:endParaRPr lang="en-US" sz="2400" dirty="0" smtClean="0"/>
          </a:p>
          <a:p>
            <a:pPr algn="ctr"/>
            <a:r>
              <a:rPr lang="en-US" sz="2400" dirty="0" smtClean="0"/>
              <a:t>Transporting</a:t>
            </a:r>
          </a:p>
          <a:p>
            <a:pPr algn="ctr"/>
            <a:endParaRPr lang="en-US" sz="2400" dirty="0" smtClean="0"/>
          </a:p>
          <a:p>
            <a:pPr algn="ctr"/>
            <a:r>
              <a:rPr lang="en-US" sz="2400" dirty="0" smtClean="0"/>
              <a:t>Obtaining</a:t>
            </a:r>
          </a:p>
          <a:p>
            <a:pPr algn="ctr"/>
            <a:endParaRPr lang="en-US" sz="2400" dirty="0"/>
          </a:p>
          <a:p>
            <a:pPr algn="ctr"/>
            <a:r>
              <a:rPr lang="en-US" sz="2400" dirty="0"/>
              <a:t>Exploiting</a:t>
            </a:r>
          </a:p>
          <a:p>
            <a:pPr algn="ctr"/>
            <a:endParaRPr lang="en-US" sz="2400" dirty="0" smtClean="0"/>
          </a:p>
          <a:p>
            <a:pPr algn="ctr"/>
            <a:endParaRPr lang="en-US" sz="2400" dirty="0" smtClean="0"/>
          </a:p>
          <a:p>
            <a:pPr algn="ctr"/>
            <a:endParaRPr lang="en-US" dirty="0"/>
          </a:p>
        </p:txBody>
      </p:sp>
      <p:sp>
        <p:nvSpPr>
          <p:cNvPr id="7" name="Right Arrow 6"/>
          <p:cNvSpPr/>
          <p:nvPr/>
        </p:nvSpPr>
        <p:spPr bwMode="auto">
          <a:xfrm>
            <a:off x="5410200" y="3429000"/>
            <a:ext cx="1447800" cy="914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Garamond" pitchFamily="-109" charset="0"/>
            </a:endParaRPr>
          </a:p>
        </p:txBody>
      </p:sp>
      <p:sp>
        <p:nvSpPr>
          <p:cNvPr id="2" name="TextBox 1"/>
          <p:cNvSpPr txBox="1"/>
          <p:nvPr/>
        </p:nvSpPr>
        <p:spPr>
          <a:xfrm>
            <a:off x="6934200" y="1676400"/>
            <a:ext cx="1981200" cy="4278094"/>
          </a:xfrm>
          <a:prstGeom prst="rect">
            <a:avLst/>
          </a:prstGeom>
          <a:noFill/>
        </p:spPr>
        <p:txBody>
          <a:bodyPr wrap="square" rtlCol="0">
            <a:spAutoFit/>
          </a:bodyPr>
          <a:lstStyle/>
          <a:p>
            <a:pPr algn="ctr"/>
            <a:r>
              <a:rPr lang="en-US" sz="3200" b="1" u="sng" dirty="0" smtClean="0"/>
              <a:t>Purpose</a:t>
            </a:r>
            <a:r>
              <a:rPr lang="en-US" sz="3200" dirty="0" smtClean="0"/>
              <a:t>:</a:t>
            </a:r>
            <a:endParaRPr lang="en-US" sz="3200" u="sng" dirty="0" smtClean="0"/>
          </a:p>
          <a:p>
            <a:endParaRPr lang="en-US" sz="2400" b="1" dirty="0" smtClean="0"/>
          </a:p>
          <a:p>
            <a:endParaRPr lang="en-US" sz="2400" b="1" dirty="0"/>
          </a:p>
          <a:p>
            <a:r>
              <a:rPr lang="en-US" sz="2400" b="1" dirty="0" smtClean="0"/>
              <a:t>Sexual Exploitation</a:t>
            </a:r>
          </a:p>
          <a:p>
            <a:endParaRPr lang="en-US" sz="2400" b="1" dirty="0" smtClean="0"/>
          </a:p>
          <a:p>
            <a:pPr algn="ctr"/>
            <a:r>
              <a:rPr lang="en-US" sz="2400" b="1" dirty="0" smtClean="0"/>
              <a:t>OR</a:t>
            </a:r>
          </a:p>
          <a:p>
            <a:endParaRPr lang="en-US" sz="2400" b="1" dirty="0"/>
          </a:p>
          <a:p>
            <a:r>
              <a:rPr lang="en-US" sz="2400" b="1" dirty="0" smtClean="0"/>
              <a:t>Labor Exploitation</a:t>
            </a:r>
            <a:endParaRPr lang="en-US" sz="2400" b="1" dirty="0"/>
          </a:p>
          <a:p>
            <a:endParaRPr lang="en-US" sz="2400" dirty="0"/>
          </a:p>
        </p:txBody>
      </p:sp>
    </p:spTree>
    <p:extLst>
      <p:ext uri="{BB962C8B-B14F-4D97-AF65-F5344CB8AC3E}">
        <p14:creationId xmlns:p14="http://schemas.microsoft.com/office/powerpoint/2010/main" val="41686529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pPr>
              <a:buNone/>
            </a:pPr>
            <a:r>
              <a:rPr lang="en-US" sz="6000" b="1" u="sng" dirty="0"/>
              <a:t>S</a:t>
            </a:r>
            <a:r>
              <a:rPr lang="en-US" sz="6000" b="1" u="sng" dirty="0" smtClean="0"/>
              <a:t>: </a:t>
            </a:r>
            <a:r>
              <a:rPr lang="en-US" sz="4000" b="1" u="sng" dirty="0" smtClean="0"/>
              <a:t>Stop</a:t>
            </a:r>
            <a:r>
              <a:rPr lang="en-US" sz="4000" dirty="0" smtClean="0"/>
              <a:t>- Consider is this trafficking?</a:t>
            </a:r>
            <a:endParaRPr lang="en-US" sz="4000" b="1" u="sng" dirty="0" smtClean="0"/>
          </a:p>
          <a:p>
            <a:pPr>
              <a:buNone/>
            </a:pPr>
            <a:r>
              <a:rPr lang="en-US" sz="6000" dirty="0"/>
              <a:t>O</a:t>
            </a:r>
            <a:r>
              <a:rPr lang="en-US" sz="6000" dirty="0" smtClean="0"/>
              <a:t>: </a:t>
            </a:r>
            <a:r>
              <a:rPr lang="en-US" sz="4000" dirty="0" smtClean="0"/>
              <a:t>Observe</a:t>
            </a:r>
          </a:p>
          <a:p>
            <a:pPr>
              <a:buNone/>
            </a:pPr>
            <a:r>
              <a:rPr lang="en-US" sz="6000" dirty="0" smtClean="0"/>
              <a:t>A: </a:t>
            </a:r>
            <a:r>
              <a:rPr lang="en-US" sz="4000" dirty="0" smtClean="0"/>
              <a:t>Ask </a:t>
            </a:r>
          </a:p>
          <a:p>
            <a:pPr>
              <a:buNone/>
            </a:pPr>
            <a:r>
              <a:rPr lang="en-US" sz="6000" dirty="0" smtClean="0"/>
              <a:t>R: </a:t>
            </a:r>
            <a:r>
              <a:rPr lang="en-US" sz="4000" dirty="0" smtClean="0"/>
              <a:t>Respond</a:t>
            </a:r>
            <a:endParaRPr lang="en-US" sz="4000" dirty="0"/>
          </a:p>
        </p:txBody>
      </p:sp>
      <p:sp>
        <p:nvSpPr>
          <p:cNvPr id="2" name="TextBox 1"/>
          <p:cNvSpPr txBox="1"/>
          <p:nvPr/>
        </p:nvSpPr>
        <p:spPr>
          <a:xfrm>
            <a:off x="4267200" y="4953000"/>
            <a:ext cx="4495800" cy="1200329"/>
          </a:xfrm>
          <a:prstGeom prst="rect">
            <a:avLst/>
          </a:prstGeom>
          <a:noFill/>
        </p:spPr>
        <p:txBody>
          <a:bodyPr wrap="square" rtlCol="0">
            <a:spAutoFit/>
          </a:bodyPr>
          <a:lstStyle/>
          <a:p>
            <a:r>
              <a:rPr lang="en-US" b="1" u="sng" dirty="0" smtClean="0"/>
              <a:t>SOAR to Health and Wellness Training</a:t>
            </a:r>
          </a:p>
          <a:p>
            <a:r>
              <a:rPr lang="en-US" dirty="0" smtClean="0"/>
              <a:t>HHS</a:t>
            </a:r>
          </a:p>
          <a:p>
            <a:r>
              <a:rPr lang="en-US" dirty="0" smtClean="0"/>
              <a:t>Office of Women’s Health</a:t>
            </a:r>
          </a:p>
          <a:p>
            <a:r>
              <a:rPr lang="en-US" dirty="0" smtClean="0"/>
              <a:t>Administration of Children &amp; Families</a:t>
            </a:r>
            <a:endParaRPr lang="en-US" dirty="0"/>
          </a:p>
        </p:txBody>
      </p:sp>
    </p:spTree>
    <p:extLst>
      <p:ext uri="{BB962C8B-B14F-4D97-AF65-F5344CB8AC3E}">
        <p14:creationId xmlns:p14="http://schemas.microsoft.com/office/powerpoint/2010/main" val="149071559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3 Categories of Indicators</a:t>
            </a:r>
            <a:endParaRPr lang="en-US" dirty="0"/>
          </a:p>
        </p:txBody>
      </p:sp>
      <p:sp>
        <p:nvSpPr>
          <p:cNvPr id="6" name="Content Placeholder 5"/>
          <p:cNvSpPr>
            <a:spLocks noGrp="1"/>
          </p:cNvSpPr>
          <p:nvPr>
            <p:ph idx="1"/>
          </p:nvPr>
        </p:nvSpPr>
        <p:spPr/>
        <p:txBody>
          <a:bodyPr/>
          <a:lstStyle/>
          <a:p>
            <a:r>
              <a:rPr lang="en-US" dirty="0" smtClean="0"/>
              <a:t>Indicators of control</a:t>
            </a:r>
          </a:p>
          <a:p>
            <a:pPr marL="0" indent="0">
              <a:buNone/>
            </a:pPr>
            <a:endParaRPr lang="en-US" dirty="0"/>
          </a:p>
          <a:p>
            <a:endParaRPr lang="en-US" dirty="0" smtClean="0"/>
          </a:p>
          <a:p>
            <a:r>
              <a:rPr lang="en-US" dirty="0" smtClean="0"/>
              <a:t>Strange Red Flags</a:t>
            </a:r>
          </a:p>
          <a:p>
            <a:endParaRPr lang="en-US" dirty="0"/>
          </a:p>
          <a:p>
            <a:endParaRPr lang="en-US" dirty="0" smtClean="0"/>
          </a:p>
          <a:p>
            <a:r>
              <a:rPr lang="en-US" dirty="0" smtClean="0"/>
              <a:t>Physical Indicators</a:t>
            </a:r>
            <a:endParaRPr lang="en-US" dirty="0"/>
          </a:p>
          <a:p>
            <a:pPr marL="0" indent="0">
              <a:buNone/>
            </a:pPr>
            <a:endParaRPr lang="en-US" dirty="0"/>
          </a:p>
        </p:txBody>
      </p:sp>
    </p:spTree>
    <p:extLst>
      <p:ext uri="{BB962C8B-B14F-4D97-AF65-F5344CB8AC3E}">
        <p14:creationId xmlns:p14="http://schemas.microsoft.com/office/powerpoint/2010/main" val="22912427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p:txBody>
          <a:bodyPr/>
          <a:lstStyle/>
          <a:p>
            <a:pPr eaLnBrk="1" hangingPunct="1"/>
            <a:r>
              <a:rPr lang="en-US" sz="4000" u="sng" dirty="0" smtClean="0">
                <a:ea typeface="ＭＳ Ｐゴシック" charset="-128"/>
                <a:cs typeface="ＭＳ Ｐゴシック" charset="-128"/>
              </a:rPr>
              <a:t>Indicators of Control</a:t>
            </a:r>
            <a:endParaRPr lang="en-US" sz="4000" u="sng" dirty="0">
              <a:ea typeface="ＭＳ Ｐゴシック" charset="-128"/>
              <a:cs typeface="ＭＳ Ｐゴシック" charset="-128"/>
            </a:endParaRPr>
          </a:p>
        </p:txBody>
      </p:sp>
      <p:sp>
        <p:nvSpPr>
          <p:cNvPr id="156675" name="Rectangle 3"/>
          <p:cNvSpPr>
            <a:spLocks noGrp="1" noChangeArrowheads="1"/>
          </p:cNvSpPr>
          <p:nvPr>
            <p:ph sz="half" idx="1"/>
          </p:nvPr>
        </p:nvSpPr>
        <p:spPr>
          <a:xfrm>
            <a:off x="152400" y="1600200"/>
            <a:ext cx="4572000" cy="4525963"/>
          </a:xfrm>
        </p:spPr>
        <p:txBody>
          <a:bodyPr/>
          <a:lstStyle/>
          <a:p>
            <a:pPr marL="342900" lvl="1" indent="-342900" eaLnBrk="1" hangingPunct="1">
              <a:buClr>
                <a:schemeClr val="hlink"/>
              </a:buClr>
            </a:pPr>
            <a:r>
              <a:rPr lang="en-US" sz="2800" dirty="0"/>
              <a:t>Other person with them may claim or </a:t>
            </a:r>
            <a:r>
              <a:rPr lang="en-US" sz="2800" u="sng" dirty="0"/>
              <a:t>actually be</a:t>
            </a:r>
            <a:r>
              <a:rPr lang="en-US" sz="2800" dirty="0"/>
              <a:t> their boyfriend, uncle, husband, brother, sister, mom or dad.</a:t>
            </a:r>
          </a:p>
          <a:p>
            <a:pPr eaLnBrk="1" hangingPunct="1"/>
            <a:r>
              <a:rPr lang="en-US" dirty="0" smtClean="0"/>
              <a:t>Person controls conversation</a:t>
            </a:r>
          </a:p>
          <a:p>
            <a:pPr lvl="1" eaLnBrk="1" hangingPunct="1"/>
            <a:r>
              <a:rPr lang="en-US" dirty="0" smtClean="0"/>
              <a:t>Corrects the patient </a:t>
            </a:r>
          </a:p>
          <a:p>
            <a:pPr lvl="1" eaLnBrk="1" hangingPunct="1"/>
            <a:r>
              <a:rPr lang="en-US" dirty="0" smtClean="0"/>
              <a:t>Person does not allow the patient to answer questions</a:t>
            </a:r>
          </a:p>
          <a:p>
            <a:pPr eaLnBrk="1" hangingPunct="1"/>
            <a:r>
              <a:rPr lang="en-US" dirty="0" smtClean="0">
                <a:ea typeface="ＭＳ Ｐゴシック" charset="-128"/>
                <a:cs typeface="ＭＳ Ｐゴシック" charset="-128"/>
              </a:rPr>
              <a:t>Person doesn’t want to leave</a:t>
            </a:r>
          </a:p>
          <a:p>
            <a:pPr eaLnBrk="1" hangingPunct="1"/>
            <a:endParaRPr lang="en-US" dirty="0">
              <a:ea typeface="ＭＳ Ｐゴシック" charset="-128"/>
              <a:cs typeface="ＭＳ Ｐゴシック" charset="-128"/>
            </a:endParaRPr>
          </a:p>
        </p:txBody>
      </p:sp>
      <p:pic>
        <p:nvPicPr>
          <p:cNvPr id="3" name="Content Placeholder 2"/>
          <p:cNvPicPr>
            <a:picLocks noGrp="1" noChangeAspect="1"/>
          </p:cNvPicPr>
          <p:nvPr>
            <p:ph sz="half" idx="2"/>
          </p:nvPr>
        </p:nvPicPr>
        <p:blipFill>
          <a:blip r:embed="rId3"/>
          <a:srcRect l="-13012" r="-13012"/>
          <a:stretch>
            <a:fillRect/>
          </a:stretch>
        </p:blipFill>
        <p:spPr/>
      </p:pic>
    </p:spTree>
    <p:extLst>
      <p:ext uri="{BB962C8B-B14F-4D97-AF65-F5344CB8AC3E}">
        <p14:creationId xmlns:p14="http://schemas.microsoft.com/office/powerpoint/2010/main" val="3041804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dissolve">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Effect transition="in" filter="dissolve">
                                      <p:cBhvr>
                                        <p:cTn id="12" dur="500"/>
                                        <p:tgtEl>
                                          <p:spTgt spid="15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Effect transition="in" filter="dissolve">
                                      <p:cBhvr>
                                        <p:cTn id="17" dur="500"/>
                                        <p:tgtEl>
                                          <p:spTgt spid="156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6675">
                                            <p:txEl>
                                              <p:pRg st="3" end="3"/>
                                            </p:txEl>
                                          </p:spTgt>
                                        </p:tgtEl>
                                        <p:attrNameLst>
                                          <p:attrName>style.visibility</p:attrName>
                                        </p:attrNameLst>
                                      </p:cBhvr>
                                      <p:to>
                                        <p:strVal val="visible"/>
                                      </p:to>
                                    </p:set>
                                    <p:animEffect transition="in" filter="dissolve">
                                      <p:cBhvr>
                                        <p:cTn id="22" dur="500"/>
                                        <p:tgtEl>
                                          <p:spTgt spid="156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6675">
                                            <p:txEl>
                                              <p:pRg st="4" end="4"/>
                                            </p:txEl>
                                          </p:spTgt>
                                        </p:tgtEl>
                                        <p:attrNameLst>
                                          <p:attrName>style.visibility</p:attrName>
                                        </p:attrNameLst>
                                      </p:cBhvr>
                                      <p:to>
                                        <p:strVal val="visible"/>
                                      </p:to>
                                    </p:set>
                                    <p:animEffect transition="in" filter="dissolve">
                                      <p:cBhvr>
                                        <p:cTn id="27" dur="500"/>
                                        <p:tgtEl>
                                          <p:spTgt spid="156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p:txBody>
          <a:bodyPr/>
          <a:lstStyle/>
          <a:p>
            <a:pPr eaLnBrk="1" hangingPunct="1"/>
            <a:r>
              <a:rPr lang="en-US" sz="4000" u="sng" dirty="0" smtClean="0">
                <a:ea typeface="ＭＳ Ｐゴシック" charset="-128"/>
                <a:cs typeface="ＭＳ Ｐゴシック" charset="-128"/>
              </a:rPr>
              <a:t>Indicators of Control</a:t>
            </a:r>
            <a:endParaRPr lang="en-US" sz="4000" u="sng" dirty="0">
              <a:ea typeface="ＭＳ Ｐゴシック" charset="-128"/>
              <a:cs typeface="ＭＳ Ｐゴシック" charset="-128"/>
            </a:endParaRPr>
          </a:p>
        </p:txBody>
      </p:sp>
      <p:sp>
        <p:nvSpPr>
          <p:cNvPr id="156675" name="Rectangle 3"/>
          <p:cNvSpPr>
            <a:spLocks noGrp="1" noChangeArrowheads="1"/>
          </p:cNvSpPr>
          <p:nvPr>
            <p:ph sz="half" idx="1"/>
          </p:nvPr>
        </p:nvSpPr>
        <p:spPr/>
        <p:txBody>
          <a:bodyPr/>
          <a:lstStyle/>
          <a:p>
            <a:pPr eaLnBrk="1" hangingPunct="1"/>
            <a:r>
              <a:rPr lang="en-US" dirty="0" smtClean="0"/>
              <a:t>May exhibit body language displaying:</a:t>
            </a:r>
          </a:p>
          <a:p>
            <a:pPr lvl="1" eaLnBrk="1" hangingPunct="1"/>
            <a:r>
              <a:rPr lang="en-US" sz="2000" dirty="0" smtClean="0"/>
              <a:t>Fear</a:t>
            </a:r>
          </a:p>
          <a:p>
            <a:pPr lvl="1" eaLnBrk="1" hangingPunct="1"/>
            <a:r>
              <a:rPr lang="en-US" sz="2000" dirty="0" smtClean="0"/>
              <a:t>Anger</a:t>
            </a:r>
          </a:p>
          <a:p>
            <a:pPr lvl="1" eaLnBrk="1" hangingPunct="1"/>
            <a:r>
              <a:rPr lang="en-US" sz="2000" dirty="0" smtClean="0"/>
              <a:t>Anxiety</a:t>
            </a:r>
          </a:p>
          <a:p>
            <a:pPr lvl="1" eaLnBrk="1" hangingPunct="1"/>
            <a:r>
              <a:rPr lang="en-US" sz="2000" dirty="0" smtClean="0"/>
              <a:t>Submission</a:t>
            </a:r>
          </a:p>
          <a:p>
            <a:pPr eaLnBrk="1" hangingPunct="1"/>
            <a:r>
              <a:rPr lang="en-US" dirty="0" smtClean="0"/>
              <a:t>Not </a:t>
            </a:r>
            <a:r>
              <a:rPr lang="en-US" dirty="0"/>
              <a:t>in control of ID documents</a:t>
            </a:r>
          </a:p>
          <a:p>
            <a:pPr eaLnBrk="1" hangingPunct="1"/>
            <a:r>
              <a:rPr lang="en-US" dirty="0"/>
              <a:t>Not in control of money</a:t>
            </a:r>
          </a:p>
          <a:p>
            <a:pPr eaLnBrk="1" hangingPunct="1"/>
            <a:r>
              <a:rPr lang="en-US" dirty="0"/>
              <a:t>Avoids eye contact</a:t>
            </a:r>
          </a:p>
          <a:p>
            <a:pPr eaLnBrk="1" hangingPunct="1"/>
            <a:endParaRPr lang="en-US" dirty="0" smtClean="0"/>
          </a:p>
          <a:p>
            <a:pPr eaLnBrk="1" hangingPunct="1"/>
            <a:endParaRPr lang="en-US" dirty="0" smtClean="0"/>
          </a:p>
          <a:p>
            <a:pPr lvl="1" eaLnBrk="1" hangingPunct="1"/>
            <a:endParaRPr lang="en-US" dirty="0" smtClean="0">
              <a:ea typeface="ＭＳ Ｐゴシック" charset="-128"/>
              <a:cs typeface="ＭＳ Ｐゴシック" charset="-128"/>
            </a:endParaRPr>
          </a:p>
          <a:p>
            <a:pPr eaLnBrk="1" hangingPunct="1"/>
            <a:endParaRPr lang="en-US" dirty="0" smtClean="0">
              <a:ea typeface="ＭＳ Ｐゴシック" charset="-128"/>
              <a:cs typeface="ＭＳ Ｐゴシック" charset="-128"/>
            </a:endParaRPr>
          </a:p>
          <a:p>
            <a:pPr eaLnBrk="1" hangingPunct="1"/>
            <a:endParaRPr lang="en-US" dirty="0">
              <a:ea typeface="ＭＳ Ｐゴシック" charset="-128"/>
              <a:cs typeface="ＭＳ Ｐゴシック" charset="-128"/>
            </a:endParaRPr>
          </a:p>
        </p:txBody>
      </p:sp>
      <p:pic>
        <p:nvPicPr>
          <p:cNvPr id="3" name="Content Placeholder 2"/>
          <p:cNvPicPr>
            <a:picLocks noGrp="1" noChangeAspect="1"/>
          </p:cNvPicPr>
          <p:nvPr>
            <p:ph sz="half" idx="2"/>
          </p:nvPr>
        </p:nvPicPr>
        <p:blipFill>
          <a:blip r:embed="rId3"/>
          <a:srcRect l="-13012" r="-13012"/>
          <a:stretch>
            <a:fillRect/>
          </a:stretch>
        </p:blipFill>
        <p:spPr/>
      </p:pic>
    </p:spTree>
    <p:extLst>
      <p:ext uri="{BB962C8B-B14F-4D97-AF65-F5344CB8AC3E}">
        <p14:creationId xmlns:p14="http://schemas.microsoft.com/office/powerpoint/2010/main" val="1192073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dissolve">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Effect transition="in" filter="dissolve">
                                      <p:cBhvr>
                                        <p:cTn id="12" dur="500"/>
                                        <p:tgtEl>
                                          <p:spTgt spid="15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Effect transition="in" filter="dissolve">
                                      <p:cBhvr>
                                        <p:cTn id="17" dur="500"/>
                                        <p:tgtEl>
                                          <p:spTgt spid="156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6675">
                                            <p:txEl>
                                              <p:pRg st="3" end="3"/>
                                            </p:txEl>
                                          </p:spTgt>
                                        </p:tgtEl>
                                        <p:attrNameLst>
                                          <p:attrName>style.visibility</p:attrName>
                                        </p:attrNameLst>
                                      </p:cBhvr>
                                      <p:to>
                                        <p:strVal val="visible"/>
                                      </p:to>
                                    </p:set>
                                    <p:animEffect transition="in" filter="dissolve">
                                      <p:cBhvr>
                                        <p:cTn id="22" dur="500"/>
                                        <p:tgtEl>
                                          <p:spTgt spid="156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6675">
                                            <p:txEl>
                                              <p:pRg st="4" end="4"/>
                                            </p:txEl>
                                          </p:spTgt>
                                        </p:tgtEl>
                                        <p:attrNameLst>
                                          <p:attrName>style.visibility</p:attrName>
                                        </p:attrNameLst>
                                      </p:cBhvr>
                                      <p:to>
                                        <p:strVal val="visible"/>
                                      </p:to>
                                    </p:set>
                                    <p:animEffect transition="in" filter="dissolve">
                                      <p:cBhvr>
                                        <p:cTn id="27" dur="500"/>
                                        <p:tgtEl>
                                          <p:spTgt spid="1566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6675">
                                            <p:txEl>
                                              <p:pRg st="5" end="5"/>
                                            </p:txEl>
                                          </p:spTgt>
                                        </p:tgtEl>
                                        <p:attrNameLst>
                                          <p:attrName>style.visibility</p:attrName>
                                        </p:attrNameLst>
                                      </p:cBhvr>
                                      <p:to>
                                        <p:strVal val="visible"/>
                                      </p:to>
                                    </p:set>
                                    <p:animEffect transition="in" filter="dissolve">
                                      <p:cBhvr>
                                        <p:cTn id="32" dur="500"/>
                                        <p:tgtEl>
                                          <p:spTgt spid="1566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6675">
                                            <p:txEl>
                                              <p:pRg st="6" end="6"/>
                                            </p:txEl>
                                          </p:spTgt>
                                        </p:tgtEl>
                                        <p:attrNameLst>
                                          <p:attrName>style.visibility</p:attrName>
                                        </p:attrNameLst>
                                      </p:cBhvr>
                                      <p:to>
                                        <p:strVal val="visible"/>
                                      </p:to>
                                    </p:set>
                                    <p:animEffect transition="in" filter="dissolve">
                                      <p:cBhvr>
                                        <p:cTn id="37" dur="500"/>
                                        <p:tgtEl>
                                          <p:spTgt spid="15667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56675">
                                            <p:txEl>
                                              <p:pRg st="7" end="7"/>
                                            </p:txEl>
                                          </p:spTgt>
                                        </p:tgtEl>
                                        <p:attrNameLst>
                                          <p:attrName>style.visibility</p:attrName>
                                        </p:attrNameLst>
                                      </p:cBhvr>
                                      <p:to>
                                        <p:strVal val="visible"/>
                                      </p:to>
                                    </p:set>
                                    <p:animEffect transition="in" filter="dissolve">
                                      <p:cBhvr>
                                        <p:cTn id="42" dur="500"/>
                                        <p:tgtEl>
                                          <p:spTgt spid="1566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p:txBody>
          <a:bodyPr/>
          <a:lstStyle/>
          <a:p>
            <a:pPr eaLnBrk="1" hangingPunct="1"/>
            <a:r>
              <a:rPr lang="en-US" sz="4000" u="sng" dirty="0" smtClean="0">
                <a:ea typeface="ＭＳ Ｐゴシック" charset="-128"/>
                <a:cs typeface="ＭＳ Ｐゴシック" charset="-128"/>
              </a:rPr>
              <a:t>Indicators of Control</a:t>
            </a:r>
            <a:endParaRPr lang="en-US" sz="4000" u="sng" dirty="0">
              <a:ea typeface="ＭＳ Ｐゴシック" charset="-128"/>
              <a:cs typeface="ＭＳ Ｐゴシック" charset="-128"/>
            </a:endParaRPr>
          </a:p>
        </p:txBody>
      </p:sp>
      <p:sp>
        <p:nvSpPr>
          <p:cNvPr id="156675" name="Rectangle 3"/>
          <p:cNvSpPr>
            <a:spLocks noGrp="1" noChangeArrowheads="1"/>
          </p:cNvSpPr>
          <p:nvPr>
            <p:ph sz="half" idx="1"/>
          </p:nvPr>
        </p:nvSpPr>
        <p:spPr/>
        <p:txBody>
          <a:bodyPr/>
          <a:lstStyle/>
          <a:p>
            <a:pPr eaLnBrk="1" hangingPunct="1"/>
            <a:endParaRPr lang="en-US" dirty="0" smtClean="0"/>
          </a:p>
          <a:p>
            <a:pPr eaLnBrk="1" hangingPunct="1"/>
            <a:r>
              <a:rPr lang="en-US" dirty="0" smtClean="0"/>
              <a:t>If alone, may exhibit the following:</a:t>
            </a:r>
          </a:p>
          <a:p>
            <a:pPr lvl="1" eaLnBrk="1" hangingPunct="1"/>
            <a:r>
              <a:rPr lang="en-US" dirty="0" smtClean="0"/>
              <a:t>Frequent texting</a:t>
            </a:r>
          </a:p>
          <a:p>
            <a:pPr lvl="1" eaLnBrk="1" hangingPunct="1"/>
            <a:r>
              <a:rPr lang="en-US" dirty="0" smtClean="0"/>
              <a:t>Phone calls during or after exam</a:t>
            </a:r>
          </a:p>
          <a:p>
            <a:pPr lvl="1" eaLnBrk="1" hangingPunct="1"/>
            <a:r>
              <a:rPr lang="en-US" dirty="0" smtClean="0"/>
              <a:t>Appear in a hurry or unwarranted anxiety</a:t>
            </a:r>
            <a:endParaRPr lang="en-US" dirty="0"/>
          </a:p>
          <a:p>
            <a:pPr eaLnBrk="1" hangingPunct="1"/>
            <a:endParaRPr lang="en-US" dirty="0" smtClean="0"/>
          </a:p>
          <a:p>
            <a:pPr eaLnBrk="1" hangingPunct="1"/>
            <a:endParaRPr lang="en-US" dirty="0" smtClean="0"/>
          </a:p>
          <a:p>
            <a:pPr lvl="1" eaLnBrk="1" hangingPunct="1"/>
            <a:endParaRPr lang="en-US" dirty="0" smtClean="0">
              <a:ea typeface="ＭＳ Ｐゴシック" charset="-128"/>
              <a:cs typeface="ＭＳ Ｐゴシック" charset="-128"/>
            </a:endParaRPr>
          </a:p>
          <a:p>
            <a:pPr eaLnBrk="1" hangingPunct="1"/>
            <a:endParaRPr lang="en-US" dirty="0" smtClean="0">
              <a:ea typeface="ＭＳ Ｐゴシック" charset="-128"/>
              <a:cs typeface="ＭＳ Ｐゴシック" charset="-128"/>
            </a:endParaRPr>
          </a:p>
          <a:p>
            <a:pPr eaLnBrk="1" hangingPunct="1"/>
            <a:endParaRPr lang="en-US" dirty="0">
              <a:ea typeface="ＭＳ Ｐゴシック" charset="-128"/>
              <a:cs typeface="ＭＳ Ｐゴシック" charset="-128"/>
            </a:endParaRPr>
          </a:p>
        </p:txBody>
      </p:sp>
      <p:pic>
        <p:nvPicPr>
          <p:cNvPr id="3" name="Content Placeholder 2"/>
          <p:cNvPicPr>
            <a:picLocks noGrp="1" noChangeAspect="1"/>
          </p:cNvPicPr>
          <p:nvPr>
            <p:ph sz="half" idx="2"/>
          </p:nvPr>
        </p:nvPicPr>
        <p:blipFill>
          <a:blip r:embed="rId3"/>
          <a:srcRect l="-13012" r="-13012"/>
          <a:stretch>
            <a:fillRect/>
          </a:stretch>
        </p:blipFill>
        <p:spPr/>
      </p:pic>
    </p:spTree>
    <p:extLst>
      <p:ext uri="{BB962C8B-B14F-4D97-AF65-F5344CB8AC3E}">
        <p14:creationId xmlns:p14="http://schemas.microsoft.com/office/powerpoint/2010/main" val="3933894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675">
                                            <p:txEl>
                                              <p:pRg st="1" end="1"/>
                                            </p:txEl>
                                          </p:spTgt>
                                        </p:tgtEl>
                                        <p:attrNameLst>
                                          <p:attrName>style.visibility</p:attrName>
                                        </p:attrNameLst>
                                      </p:cBhvr>
                                      <p:to>
                                        <p:strVal val="visible"/>
                                      </p:to>
                                    </p:set>
                                    <p:animEffect transition="in" filter="dissolve">
                                      <p:cBhvr>
                                        <p:cTn id="7" dur="500"/>
                                        <p:tgtEl>
                                          <p:spTgt spid="1566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xEl>
                                              <p:pRg st="2" end="2"/>
                                            </p:txEl>
                                          </p:spTgt>
                                        </p:tgtEl>
                                        <p:attrNameLst>
                                          <p:attrName>style.visibility</p:attrName>
                                        </p:attrNameLst>
                                      </p:cBhvr>
                                      <p:to>
                                        <p:strVal val="visible"/>
                                      </p:to>
                                    </p:set>
                                    <p:animEffect transition="in" filter="dissolve">
                                      <p:cBhvr>
                                        <p:cTn id="12" dur="500"/>
                                        <p:tgtEl>
                                          <p:spTgt spid="1566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6675">
                                            <p:txEl>
                                              <p:pRg st="3" end="3"/>
                                            </p:txEl>
                                          </p:spTgt>
                                        </p:tgtEl>
                                        <p:attrNameLst>
                                          <p:attrName>style.visibility</p:attrName>
                                        </p:attrNameLst>
                                      </p:cBhvr>
                                      <p:to>
                                        <p:strVal val="visible"/>
                                      </p:to>
                                    </p:set>
                                    <p:animEffect transition="in" filter="dissolve">
                                      <p:cBhvr>
                                        <p:cTn id="17" dur="500"/>
                                        <p:tgtEl>
                                          <p:spTgt spid="1566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6675">
                                            <p:txEl>
                                              <p:pRg st="4" end="4"/>
                                            </p:txEl>
                                          </p:spTgt>
                                        </p:tgtEl>
                                        <p:attrNameLst>
                                          <p:attrName>style.visibility</p:attrName>
                                        </p:attrNameLst>
                                      </p:cBhvr>
                                      <p:to>
                                        <p:strVal val="visible"/>
                                      </p:to>
                                    </p:set>
                                    <p:animEffect transition="in" filter="dissolve">
                                      <p:cBhvr>
                                        <p:cTn id="22" dur="500"/>
                                        <p:tgtEl>
                                          <p:spTgt spid="156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p:txBody>
          <a:bodyPr/>
          <a:lstStyle/>
          <a:p>
            <a:pPr eaLnBrk="1" hangingPunct="1"/>
            <a:r>
              <a:rPr lang="en-US" sz="4000" u="sng" dirty="0" smtClean="0">
                <a:ea typeface="ＭＳ Ｐゴシック" charset="-128"/>
                <a:cs typeface="ＭＳ Ｐゴシック" charset="-128"/>
              </a:rPr>
              <a:t>Suspicious Red Flags</a:t>
            </a:r>
            <a:endParaRPr lang="en-US" sz="4000" dirty="0">
              <a:ea typeface="ＭＳ Ｐゴシック" charset="-128"/>
              <a:cs typeface="ＭＳ Ｐゴシック" charset="-128"/>
            </a:endParaRPr>
          </a:p>
        </p:txBody>
      </p:sp>
      <p:sp>
        <p:nvSpPr>
          <p:cNvPr id="156675" name="Rectangle 3"/>
          <p:cNvSpPr>
            <a:spLocks noGrp="1" noChangeArrowheads="1"/>
          </p:cNvSpPr>
          <p:nvPr>
            <p:ph sz="half" idx="1"/>
          </p:nvPr>
        </p:nvSpPr>
        <p:spPr/>
        <p:txBody>
          <a:bodyPr/>
          <a:lstStyle/>
          <a:p>
            <a:pPr eaLnBrk="1" hangingPunct="1"/>
            <a:r>
              <a:rPr lang="en-US" dirty="0" smtClean="0">
                <a:ea typeface="ＭＳ Ｐゴシック" charset="-128"/>
                <a:cs typeface="ＭＳ Ｐゴシック" charset="-128"/>
              </a:rPr>
              <a:t>Clothing inconsistent with weather</a:t>
            </a:r>
          </a:p>
          <a:p>
            <a:pPr eaLnBrk="1" hangingPunct="1"/>
            <a:r>
              <a:rPr lang="en-US" dirty="0" smtClean="0">
                <a:ea typeface="ＭＳ Ｐゴシック" charset="-128"/>
                <a:cs typeface="ＭＳ Ｐゴシック" charset="-128"/>
              </a:rPr>
              <a:t>Large amount of cash</a:t>
            </a:r>
          </a:p>
          <a:p>
            <a:pPr eaLnBrk="1" hangingPunct="1"/>
            <a:r>
              <a:rPr lang="en-US" dirty="0" smtClean="0">
                <a:ea typeface="ＭＳ Ｐゴシック" charset="-128"/>
                <a:cs typeface="ＭＳ Ｐゴシック" charset="-128"/>
              </a:rPr>
              <a:t>Patient doesn’t know what city he/she is in</a:t>
            </a:r>
          </a:p>
          <a:p>
            <a:pPr eaLnBrk="1" hangingPunct="1"/>
            <a:r>
              <a:rPr lang="en-US" dirty="0" smtClean="0">
                <a:ea typeface="ＭＳ Ｐゴシック" charset="-128"/>
                <a:cs typeface="ＭＳ Ｐゴシック" charset="-128"/>
              </a:rPr>
              <a:t>Patient unable to give  address</a:t>
            </a:r>
          </a:p>
          <a:p>
            <a:pPr eaLnBrk="1" hangingPunct="1"/>
            <a:r>
              <a:rPr lang="en-US" dirty="0" smtClean="0">
                <a:ea typeface="ＭＳ Ｐゴシック" charset="-128"/>
                <a:cs typeface="ＭＳ Ｐゴシック" charset="-128"/>
              </a:rPr>
              <a:t>Patient appears to be lying about age</a:t>
            </a:r>
          </a:p>
          <a:p>
            <a:pPr eaLnBrk="1" hangingPunct="1"/>
            <a:endParaRPr lang="en-US" dirty="0" smtClean="0">
              <a:ea typeface="ＭＳ Ｐゴシック" charset="-128"/>
              <a:cs typeface="ＭＳ Ｐゴシック" charset="-128"/>
            </a:endParaRPr>
          </a:p>
          <a:p>
            <a:pPr eaLnBrk="1" hangingPunct="1"/>
            <a:endParaRPr lang="en-US" dirty="0" smtClean="0">
              <a:ea typeface="ＭＳ Ｐゴシック" charset="-128"/>
              <a:cs typeface="ＭＳ Ｐゴシック" charset="-128"/>
            </a:endParaRPr>
          </a:p>
          <a:p>
            <a:pPr eaLnBrk="1" hangingPunct="1"/>
            <a:endParaRPr lang="en-US" dirty="0">
              <a:ea typeface="ＭＳ Ｐゴシック" charset="-128"/>
              <a:cs typeface="ＭＳ Ｐゴシック" charset="-128"/>
            </a:endParaRPr>
          </a:p>
        </p:txBody>
      </p:sp>
      <p:pic>
        <p:nvPicPr>
          <p:cNvPr id="3" name="Content Placeholder 2"/>
          <p:cNvPicPr>
            <a:picLocks noGrp="1" noChangeAspect="1"/>
          </p:cNvPicPr>
          <p:nvPr>
            <p:ph sz="half" idx="2"/>
          </p:nvPr>
        </p:nvPicPr>
        <p:blipFill>
          <a:blip r:embed="rId3"/>
          <a:srcRect l="5384" r="5384"/>
          <a:stretch>
            <a:fillRect/>
          </a:stretch>
        </p:blipFill>
        <p:spPr/>
      </p:pic>
    </p:spTree>
    <p:extLst>
      <p:ext uri="{BB962C8B-B14F-4D97-AF65-F5344CB8AC3E}">
        <p14:creationId xmlns:p14="http://schemas.microsoft.com/office/powerpoint/2010/main" val="1448932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dissolve">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Effect transition="in" filter="dissolve">
                                      <p:cBhvr>
                                        <p:cTn id="12" dur="500"/>
                                        <p:tgtEl>
                                          <p:spTgt spid="15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Effect transition="in" filter="dissolve">
                                      <p:cBhvr>
                                        <p:cTn id="17" dur="500"/>
                                        <p:tgtEl>
                                          <p:spTgt spid="156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6675">
                                            <p:txEl>
                                              <p:pRg st="3" end="3"/>
                                            </p:txEl>
                                          </p:spTgt>
                                        </p:tgtEl>
                                        <p:attrNameLst>
                                          <p:attrName>style.visibility</p:attrName>
                                        </p:attrNameLst>
                                      </p:cBhvr>
                                      <p:to>
                                        <p:strVal val="visible"/>
                                      </p:to>
                                    </p:set>
                                    <p:animEffect transition="in" filter="dissolve">
                                      <p:cBhvr>
                                        <p:cTn id="22" dur="500"/>
                                        <p:tgtEl>
                                          <p:spTgt spid="156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6675">
                                            <p:txEl>
                                              <p:pRg st="4" end="4"/>
                                            </p:txEl>
                                          </p:spTgt>
                                        </p:tgtEl>
                                        <p:attrNameLst>
                                          <p:attrName>style.visibility</p:attrName>
                                        </p:attrNameLst>
                                      </p:cBhvr>
                                      <p:to>
                                        <p:strVal val="visible"/>
                                      </p:to>
                                    </p:set>
                                    <p:animEffect transition="in" filter="dissolve">
                                      <p:cBhvr>
                                        <p:cTn id="27" dur="500"/>
                                        <p:tgtEl>
                                          <p:spTgt spid="156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rrowheads="1"/>
          </p:cNvSpPr>
          <p:nvPr>
            <p:ph type="title"/>
          </p:nvPr>
        </p:nvSpPr>
        <p:spPr/>
        <p:txBody>
          <a:bodyPr/>
          <a:lstStyle/>
          <a:p>
            <a:pPr eaLnBrk="1" hangingPunct="1"/>
            <a:r>
              <a:rPr lang="en-US" sz="4000" u="sng">
                <a:ea typeface="ＭＳ Ｐゴシック" charset="-128"/>
                <a:cs typeface="ＭＳ Ｐゴシック" charset="-128"/>
              </a:rPr>
              <a:t>Suspicious Red Flags</a:t>
            </a:r>
            <a:endParaRPr lang="en-US" sz="4000" dirty="0">
              <a:ea typeface="ＭＳ Ｐゴシック" charset="-128"/>
              <a:cs typeface="ＭＳ Ｐゴシック" charset="-128"/>
            </a:endParaRPr>
          </a:p>
        </p:txBody>
      </p:sp>
      <p:sp>
        <p:nvSpPr>
          <p:cNvPr id="156675" name="Rectangle 3"/>
          <p:cNvSpPr>
            <a:spLocks noGrp="1" noChangeArrowheads="1"/>
          </p:cNvSpPr>
          <p:nvPr>
            <p:ph sz="half" idx="1"/>
          </p:nvPr>
        </p:nvSpPr>
        <p:spPr/>
        <p:txBody>
          <a:bodyPr/>
          <a:lstStyle/>
          <a:p>
            <a:pPr eaLnBrk="1" hangingPunct="1"/>
            <a:r>
              <a:rPr lang="en-US" dirty="0">
                <a:ea typeface="ＭＳ Ｐゴシック" charset="-128"/>
                <a:cs typeface="ＭＳ Ｐゴシック" charset="-128"/>
              </a:rPr>
              <a:t>Patient is a very poor historian </a:t>
            </a:r>
          </a:p>
          <a:p>
            <a:pPr eaLnBrk="1" hangingPunct="1"/>
            <a:r>
              <a:rPr lang="en-US" dirty="0" smtClean="0">
                <a:ea typeface="ＭＳ Ｐゴシック" charset="-128"/>
                <a:cs typeface="ＭＳ Ｐゴシック" charset="-128"/>
              </a:rPr>
              <a:t>History keeps changing </a:t>
            </a:r>
          </a:p>
          <a:p>
            <a:pPr eaLnBrk="1" hangingPunct="1"/>
            <a:r>
              <a:rPr lang="en-US" dirty="0">
                <a:ea typeface="ＭＳ Ｐゴシック" charset="-128"/>
                <a:cs typeface="ＭＳ Ｐゴシック" charset="-128"/>
              </a:rPr>
              <a:t>All the pieces do not seem to fit together</a:t>
            </a:r>
          </a:p>
          <a:p>
            <a:pPr eaLnBrk="1" hangingPunct="1"/>
            <a:r>
              <a:rPr lang="en-US" dirty="0">
                <a:ea typeface="ＭＳ Ｐゴシック" charset="-128"/>
                <a:cs typeface="ＭＳ Ｐゴシック" charset="-128"/>
              </a:rPr>
              <a:t>Do you get the feeling you’re not getting the whole story</a:t>
            </a:r>
          </a:p>
          <a:p>
            <a:pPr eaLnBrk="1" hangingPunct="1"/>
            <a:r>
              <a:rPr lang="en-US" dirty="0">
                <a:ea typeface="ＭＳ Ｐゴシック" charset="-128"/>
                <a:cs typeface="ＭＳ Ｐゴシック" charset="-128"/>
              </a:rPr>
              <a:t>Late presentation </a:t>
            </a:r>
          </a:p>
          <a:p>
            <a:pPr eaLnBrk="1" hangingPunct="1"/>
            <a:endParaRPr lang="en-US" dirty="0" smtClean="0">
              <a:ea typeface="ＭＳ Ｐゴシック" charset="-128"/>
              <a:cs typeface="ＭＳ Ｐゴシック" charset="-128"/>
            </a:endParaRPr>
          </a:p>
          <a:p>
            <a:pPr eaLnBrk="1" hangingPunct="1"/>
            <a:endParaRPr lang="en-US" dirty="0">
              <a:ea typeface="ＭＳ Ｐゴシック" charset="-128"/>
              <a:cs typeface="ＭＳ Ｐゴシック" charset="-128"/>
            </a:endParaRPr>
          </a:p>
        </p:txBody>
      </p:sp>
      <p:pic>
        <p:nvPicPr>
          <p:cNvPr id="3" name="Content Placeholder 2"/>
          <p:cNvPicPr>
            <a:picLocks noGrp="1" noChangeAspect="1"/>
          </p:cNvPicPr>
          <p:nvPr>
            <p:ph sz="half" idx="2"/>
          </p:nvPr>
        </p:nvPicPr>
        <p:blipFill>
          <a:blip r:embed="rId3"/>
          <a:srcRect l="5384" r="5384"/>
          <a:stretch>
            <a:fillRect/>
          </a:stretch>
        </p:blipFill>
        <p:spPr/>
      </p:pic>
    </p:spTree>
    <p:extLst>
      <p:ext uri="{BB962C8B-B14F-4D97-AF65-F5344CB8AC3E}">
        <p14:creationId xmlns:p14="http://schemas.microsoft.com/office/powerpoint/2010/main" val="2289441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dissolve">
                                      <p:cBhvr>
                                        <p:cTn id="7" dur="500"/>
                                        <p:tgtEl>
                                          <p:spTgt spid="156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6675">
                                            <p:txEl>
                                              <p:pRg st="1" end="1"/>
                                            </p:txEl>
                                          </p:spTgt>
                                        </p:tgtEl>
                                        <p:attrNameLst>
                                          <p:attrName>style.visibility</p:attrName>
                                        </p:attrNameLst>
                                      </p:cBhvr>
                                      <p:to>
                                        <p:strVal val="visible"/>
                                      </p:to>
                                    </p:set>
                                    <p:animEffect transition="in" filter="dissolve">
                                      <p:cBhvr>
                                        <p:cTn id="12" dur="500"/>
                                        <p:tgtEl>
                                          <p:spTgt spid="156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6675">
                                            <p:txEl>
                                              <p:pRg st="2" end="2"/>
                                            </p:txEl>
                                          </p:spTgt>
                                        </p:tgtEl>
                                        <p:attrNameLst>
                                          <p:attrName>style.visibility</p:attrName>
                                        </p:attrNameLst>
                                      </p:cBhvr>
                                      <p:to>
                                        <p:strVal val="visible"/>
                                      </p:to>
                                    </p:set>
                                    <p:animEffect transition="in" filter="dissolve">
                                      <p:cBhvr>
                                        <p:cTn id="17" dur="500"/>
                                        <p:tgtEl>
                                          <p:spTgt spid="156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6675">
                                            <p:txEl>
                                              <p:pRg st="3" end="3"/>
                                            </p:txEl>
                                          </p:spTgt>
                                        </p:tgtEl>
                                        <p:attrNameLst>
                                          <p:attrName>style.visibility</p:attrName>
                                        </p:attrNameLst>
                                      </p:cBhvr>
                                      <p:to>
                                        <p:strVal val="visible"/>
                                      </p:to>
                                    </p:set>
                                    <p:animEffect transition="in" filter="dissolve">
                                      <p:cBhvr>
                                        <p:cTn id="22" dur="500"/>
                                        <p:tgtEl>
                                          <p:spTgt spid="156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6675">
                                            <p:txEl>
                                              <p:pRg st="4" end="4"/>
                                            </p:txEl>
                                          </p:spTgt>
                                        </p:tgtEl>
                                        <p:attrNameLst>
                                          <p:attrName>style.visibility</p:attrName>
                                        </p:attrNameLst>
                                      </p:cBhvr>
                                      <p:to>
                                        <p:strVal val="visible"/>
                                      </p:to>
                                    </p:set>
                                    <p:animEffect transition="in" filter="dissolve">
                                      <p:cBhvr>
                                        <p:cTn id="27" dur="500"/>
                                        <p:tgtEl>
                                          <p:spTgt spid="1566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4401205"/>
          </a:xfrm>
          <a:prstGeom prst="rect">
            <a:avLst/>
          </a:prstGeom>
          <a:noFill/>
        </p:spPr>
        <p:txBody>
          <a:bodyPr wrap="square" rtlCol="0">
            <a:spAutoFit/>
          </a:bodyPr>
          <a:lstStyle/>
          <a:p>
            <a:r>
              <a:rPr lang="en-US" sz="2000" dirty="0" smtClean="0"/>
              <a:t>16 year old female named Jill is brought into the ER by her brother. Upon presentation to the ER desk, Jill is barely able to stand and appears about to faint. For that reason, the triage nurse is immediately notified and Jill and her brother are brought back into an exam room.</a:t>
            </a:r>
          </a:p>
          <a:p>
            <a:endParaRPr lang="en-US" sz="2000" dirty="0"/>
          </a:p>
          <a:p>
            <a:r>
              <a:rPr lang="en-US" sz="2000" dirty="0" smtClean="0"/>
              <a:t>Upon questioning, Jill’s brother does all the talking. He states that Jill began bleeding just in the past hour and he brought her immediately into the ER. He further adds that 2 years prior, their parents were killed in an automobile accident, and since that time, Jill has been suffering from schizophrenia and delusions.</a:t>
            </a:r>
          </a:p>
          <a:p>
            <a:endParaRPr lang="en-US" sz="2000" dirty="0"/>
          </a:p>
          <a:p>
            <a:r>
              <a:rPr lang="en-US" sz="2000" dirty="0" smtClean="0"/>
              <a:t>Brief initial exam of Jill shows some blood on her clothing, pale conjunctiva and skin, but Jill is conscious. </a:t>
            </a:r>
          </a:p>
          <a:p>
            <a:endParaRPr lang="en-US" sz="2000" dirty="0"/>
          </a:p>
          <a:p>
            <a:r>
              <a:rPr lang="en-US" sz="2000" dirty="0" smtClean="0"/>
              <a:t>You ask her questions and she just seems to stare off into space. </a:t>
            </a:r>
            <a:endParaRPr lang="en-US" sz="2000" dirty="0"/>
          </a:p>
        </p:txBody>
      </p:sp>
    </p:spTree>
    <p:extLst>
      <p:ext uri="{BB962C8B-B14F-4D97-AF65-F5344CB8AC3E}">
        <p14:creationId xmlns:p14="http://schemas.microsoft.com/office/powerpoint/2010/main" val="139651346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3231654"/>
          </a:xfrm>
          <a:prstGeom prst="rect">
            <a:avLst/>
          </a:prstGeom>
          <a:noFill/>
        </p:spPr>
        <p:txBody>
          <a:bodyPr wrap="square" rtlCol="0">
            <a:spAutoFit/>
          </a:bodyPr>
          <a:lstStyle/>
          <a:p>
            <a:r>
              <a:rPr lang="en-US" sz="2400" dirty="0" smtClean="0"/>
              <a:t>The following are all possible signs of trafficking except:</a:t>
            </a:r>
          </a:p>
          <a:p>
            <a:endParaRPr lang="en-US" sz="2400" dirty="0"/>
          </a:p>
          <a:p>
            <a:pPr marL="342900" indent="-342900">
              <a:buAutoNum type="arabicPeriod"/>
            </a:pPr>
            <a:r>
              <a:rPr lang="en-US" sz="2400" dirty="0" smtClean="0"/>
              <a:t>Jill’s general condition suggests blood loss greater than stated by the brother</a:t>
            </a:r>
          </a:p>
          <a:p>
            <a:pPr marL="342900" indent="-342900">
              <a:buAutoNum type="arabicPeriod"/>
            </a:pPr>
            <a:r>
              <a:rPr lang="en-US" sz="2400" dirty="0" smtClean="0"/>
              <a:t>The brother does all the talking</a:t>
            </a:r>
          </a:p>
          <a:p>
            <a:pPr marL="342900" indent="-342900">
              <a:buAutoNum type="arabicPeriod"/>
            </a:pPr>
            <a:r>
              <a:rPr lang="en-US" sz="2400" dirty="0" smtClean="0"/>
              <a:t>Jill’s alleged schizophrenia</a:t>
            </a:r>
          </a:p>
          <a:p>
            <a:pPr marL="342900" indent="-342900">
              <a:buAutoNum type="arabicPeriod"/>
            </a:pPr>
            <a:r>
              <a:rPr lang="en-US" sz="2400" dirty="0" smtClean="0"/>
              <a:t>Jill’s strange affect when questioned</a:t>
            </a:r>
          </a:p>
          <a:p>
            <a:pPr marL="342900" indent="-342900">
              <a:buAutoNum type="arabicPeriod"/>
            </a:pPr>
            <a:endParaRPr lang="en-US" dirty="0" smtClean="0"/>
          </a:p>
          <a:p>
            <a:pPr marL="342900" indent="-342900">
              <a:buAutoNum type="arabicPeriod"/>
            </a:pPr>
            <a:endParaRPr lang="en-US" dirty="0"/>
          </a:p>
        </p:txBody>
      </p:sp>
    </p:spTree>
    <p:extLst>
      <p:ext uri="{BB962C8B-B14F-4D97-AF65-F5344CB8AC3E}">
        <p14:creationId xmlns:p14="http://schemas.microsoft.com/office/powerpoint/2010/main" val="171546337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3231654"/>
          </a:xfrm>
          <a:prstGeom prst="rect">
            <a:avLst/>
          </a:prstGeom>
          <a:noFill/>
        </p:spPr>
        <p:txBody>
          <a:bodyPr wrap="square" rtlCol="0">
            <a:spAutoFit/>
          </a:bodyPr>
          <a:lstStyle/>
          <a:p>
            <a:r>
              <a:rPr lang="en-US" sz="2400" dirty="0" smtClean="0"/>
              <a:t>The following are all possible signs of trafficking except:</a:t>
            </a:r>
          </a:p>
          <a:p>
            <a:endParaRPr lang="en-US" sz="2400" dirty="0"/>
          </a:p>
          <a:p>
            <a:pPr marL="342900" indent="-342900">
              <a:buAutoNum type="arabicPeriod"/>
            </a:pPr>
            <a:r>
              <a:rPr lang="en-US" sz="2400" dirty="0" smtClean="0"/>
              <a:t>Jill’s general condition suggests blood loss greater than stated by the brother</a:t>
            </a:r>
          </a:p>
          <a:p>
            <a:pPr marL="342900" indent="-342900">
              <a:buAutoNum type="arabicPeriod"/>
            </a:pPr>
            <a:r>
              <a:rPr lang="en-US" sz="2400" dirty="0" smtClean="0"/>
              <a:t>The brother does all the talking</a:t>
            </a:r>
          </a:p>
          <a:p>
            <a:pPr marL="342900" indent="-342900">
              <a:buAutoNum type="arabicPeriod"/>
            </a:pPr>
            <a:r>
              <a:rPr lang="en-US" sz="2400" b="1" dirty="0" smtClean="0"/>
              <a:t>Jill’s alleged schizophrenia Correct Answer</a:t>
            </a:r>
          </a:p>
          <a:p>
            <a:pPr marL="342900" indent="-342900">
              <a:buAutoNum type="arabicPeriod"/>
            </a:pPr>
            <a:r>
              <a:rPr lang="en-US" sz="2400" dirty="0" smtClean="0"/>
              <a:t>Jill’s strange affect when questioned</a:t>
            </a:r>
          </a:p>
          <a:p>
            <a:pPr marL="342900" indent="-342900">
              <a:buAutoNum type="arabicPeriod"/>
            </a:pPr>
            <a:endParaRPr lang="en-US" dirty="0" smtClean="0"/>
          </a:p>
          <a:p>
            <a:pPr marL="342900" indent="-342900">
              <a:buAutoNum type="arabicPeriod"/>
            </a:pPr>
            <a:endParaRPr lang="en-US" dirty="0"/>
          </a:p>
        </p:txBody>
      </p:sp>
    </p:spTree>
    <p:extLst>
      <p:ext uri="{BB962C8B-B14F-4D97-AF65-F5344CB8AC3E}">
        <p14:creationId xmlns:p14="http://schemas.microsoft.com/office/powerpoint/2010/main" val="8991126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rrowheads="1"/>
          </p:cNvSpPr>
          <p:nvPr>
            <p:ph type="title"/>
          </p:nvPr>
        </p:nvSpPr>
        <p:spPr/>
        <p:txBody>
          <a:bodyPr>
            <a:normAutofit fontScale="90000"/>
          </a:bodyPr>
          <a:lstStyle/>
          <a:p>
            <a:pPr eaLnBrk="1" hangingPunct="1"/>
            <a:r>
              <a:rPr lang="en-US" dirty="0" smtClean="0">
                <a:ea typeface="ＭＳ Ｐゴシック" charset="-128"/>
                <a:cs typeface="ＭＳ Ｐゴシック" charset="-128"/>
              </a:rPr>
              <a:t>One Exception:</a:t>
            </a:r>
            <a:br>
              <a:rPr lang="en-US" dirty="0" smtClean="0">
                <a:ea typeface="ＭＳ Ｐゴシック" charset="-128"/>
                <a:cs typeface="ＭＳ Ｐゴシック" charset="-128"/>
              </a:rPr>
            </a:br>
            <a:r>
              <a:rPr lang="en-US" dirty="0" smtClean="0">
                <a:ea typeface="ＭＳ Ｐゴシック" charset="-128"/>
                <a:cs typeface="ＭＳ Ｐゴシック" charset="-128"/>
              </a:rPr>
              <a:t>Minor &lt;18 in commercial sex</a:t>
            </a:r>
            <a:endParaRPr lang="en-US" dirty="0">
              <a:ea typeface="ＭＳ Ｐゴシック" charset="-128"/>
              <a:cs typeface="ＭＳ Ｐゴシック" charset="-128"/>
            </a:endParaRPr>
          </a:p>
        </p:txBody>
      </p:sp>
      <p:sp>
        <p:nvSpPr>
          <p:cNvPr id="3" name="Right Arrow 2"/>
          <p:cNvSpPr/>
          <p:nvPr/>
        </p:nvSpPr>
        <p:spPr bwMode="auto">
          <a:xfrm>
            <a:off x="2209800" y="3429000"/>
            <a:ext cx="1447800" cy="914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Garamond" pitchFamily="-109" charset="0"/>
            </a:endParaRPr>
          </a:p>
        </p:txBody>
      </p:sp>
      <p:sp>
        <p:nvSpPr>
          <p:cNvPr id="5" name="TextBox 4"/>
          <p:cNvSpPr txBox="1"/>
          <p:nvPr/>
        </p:nvSpPr>
        <p:spPr>
          <a:xfrm>
            <a:off x="3352799" y="1676400"/>
            <a:ext cx="2562055" cy="3847207"/>
          </a:xfrm>
          <a:prstGeom prst="rect">
            <a:avLst/>
          </a:prstGeom>
          <a:noFill/>
          <a:scene3d>
            <a:camera prst="orthographicFront"/>
            <a:lightRig rig="threePt" dir="t"/>
          </a:scene3d>
          <a:sp3d>
            <a:bevelT prst="relaxedInset"/>
          </a:sp3d>
        </p:spPr>
        <p:txBody>
          <a:bodyPr wrap="square" rtlCol="0">
            <a:spAutoFit/>
          </a:bodyPr>
          <a:lstStyle/>
          <a:p>
            <a:pPr algn="ctr"/>
            <a:r>
              <a:rPr lang="en-US" sz="3200" b="1" u="sng" dirty="0" smtClean="0"/>
              <a:t>Means</a:t>
            </a:r>
            <a:r>
              <a:rPr lang="en-US" sz="3200" dirty="0" smtClean="0"/>
              <a:t>:</a:t>
            </a:r>
          </a:p>
          <a:p>
            <a:pPr algn="ctr"/>
            <a:endParaRPr lang="en-US" sz="2400" dirty="0" smtClean="0"/>
          </a:p>
          <a:p>
            <a:pPr algn="ctr"/>
            <a:endParaRPr lang="en-US" sz="2400" dirty="0"/>
          </a:p>
          <a:p>
            <a:pPr algn="ctr"/>
            <a:r>
              <a:rPr lang="en-US" sz="2800" dirty="0" smtClean="0"/>
              <a:t>Force </a:t>
            </a:r>
          </a:p>
          <a:p>
            <a:pPr algn="ctr"/>
            <a:endParaRPr lang="en-US" sz="2800" dirty="0"/>
          </a:p>
          <a:p>
            <a:pPr algn="ctr"/>
            <a:r>
              <a:rPr lang="en-US" sz="2800" dirty="0" smtClean="0"/>
              <a:t>Fraud</a:t>
            </a:r>
          </a:p>
          <a:p>
            <a:pPr algn="ctr"/>
            <a:endParaRPr lang="en-US" sz="2800" dirty="0"/>
          </a:p>
          <a:p>
            <a:pPr algn="ctr"/>
            <a:r>
              <a:rPr lang="en-US" sz="2800" dirty="0" smtClean="0"/>
              <a:t>Coercion</a:t>
            </a:r>
          </a:p>
          <a:p>
            <a:pPr algn="ctr"/>
            <a:endParaRPr lang="en-US" sz="2400" dirty="0"/>
          </a:p>
        </p:txBody>
      </p:sp>
      <p:sp>
        <p:nvSpPr>
          <p:cNvPr id="7" name="Right Arrow 6"/>
          <p:cNvSpPr/>
          <p:nvPr/>
        </p:nvSpPr>
        <p:spPr bwMode="auto">
          <a:xfrm>
            <a:off x="5410200" y="3429000"/>
            <a:ext cx="1447800" cy="914400"/>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bg2"/>
              </a:solidFill>
              <a:effectLst/>
              <a:latin typeface="Garamond" pitchFamily="-109" charset="0"/>
            </a:endParaRPr>
          </a:p>
        </p:txBody>
      </p:sp>
      <p:sp>
        <p:nvSpPr>
          <p:cNvPr id="2" name="TextBox 1"/>
          <p:cNvSpPr txBox="1"/>
          <p:nvPr/>
        </p:nvSpPr>
        <p:spPr>
          <a:xfrm>
            <a:off x="6934200" y="1676400"/>
            <a:ext cx="1981200" cy="3170099"/>
          </a:xfrm>
          <a:prstGeom prst="rect">
            <a:avLst/>
          </a:prstGeom>
          <a:noFill/>
        </p:spPr>
        <p:txBody>
          <a:bodyPr wrap="square" rtlCol="0">
            <a:spAutoFit/>
          </a:bodyPr>
          <a:lstStyle/>
          <a:p>
            <a:pPr algn="ctr"/>
            <a:r>
              <a:rPr lang="en-US" sz="3200" b="1" u="sng" dirty="0" smtClean="0"/>
              <a:t>Purpose</a:t>
            </a:r>
            <a:r>
              <a:rPr lang="en-US" sz="3200" dirty="0" smtClean="0"/>
              <a:t>:</a:t>
            </a:r>
            <a:endParaRPr lang="en-US" sz="3200" u="sng" dirty="0" smtClean="0"/>
          </a:p>
          <a:p>
            <a:endParaRPr lang="en-US" sz="2400" b="1" dirty="0"/>
          </a:p>
          <a:p>
            <a:endParaRPr lang="en-US" sz="2400" b="1" dirty="0" smtClean="0"/>
          </a:p>
          <a:p>
            <a:endParaRPr lang="en-US" sz="2400" b="1" dirty="0"/>
          </a:p>
          <a:p>
            <a:r>
              <a:rPr lang="en-US" sz="2400" b="1" dirty="0" smtClean="0"/>
              <a:t>Sexual Exploitation</a:t>
            </a:r>
          </a:p>
          <a:p>
            <a:endParaRPr lang="en-US" sz="2400" b="1" dirty="0" smtClean="0"/>
          </a:p>
          <a:p>
            <a:endParaRPr lang="en-US" sz="2400" dirty="0"/>
          </a:p>
        </p:txBody>
      </p:sp>
      <p:cxnSp>
        <p:nvCxnSpPr>
          <p:cNvPr id="8" name="Straight Connector 7"/>
          <p:cNvCxnSpPr/>
          <p:nvPr/>
        </p:nvCxnSpPr>
        <p:spPr>
          <a:xfrm flipH="1">
            <a:off x="3352799" y="1784939"/>
            <a:ext cx="2687904" cy="3738668"/>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657600" y="1846494"/>
            <a:ext cx="2257254" cy="367711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0" y="1676400"/>
            <a:ext cx="2514600" cy="5293756"/>
          </a:xfrm>
          <a:prstGeom prst="rect">
            <a:avLst/>
          </a:prstGeom>
          <a:noFill/>
        </p:spPr>
        <p:txBody>
          <a:bodyPr wrap="square" rtlCol="0">
            <a:spAutoFit/>
          </a:bodyPr>
          <a:lstStyle/>
          <a:p>
            <a:pPr algn="ctr"/>
            <a:r>
              <a:rPr lang="en-US" sz="3200" b="1" u="sng" dirty="0" smtClean="0"/>
              <a:t>Action</a:t>
            </a:r>
            <a:r>
              <a:rPr lang="en-US" sz="3200" b="1" dirty="0" smtClean="0"/>
              <a:t>:</a:t>
            </a:r>
            <a:endParaRPr lang="en-US" sz="3200" b="1" u="sng" dirty="0" smtClean="0"/>
          </a:p>
          <a:p>
            <a:pPr algn="ctr"/>
            <a:endParaRPr lang="en-US" sz="2400" dirty="0" smtClean="0"/>
          </a:p>
          <a:p>
            <a:pPr algn="ctr"/>
            <a:r>
              <a:rPr lang="en-US" sz="2400" dirty="0" smtClean="0"/>
              <a:t>Recruiting</a:t>
            </a:r>
          </a:p>
          <a:p>
            <a:pPr algn="ctr"/>
            <a:endParaRPr lang="en-US" sz="2400" dirty="0" smtClean="0"/>
          </a:p>
          <a:p>
            <a:pPr algn="ctr"/>
            <a:r>
              <a:rPr lang="en-US" sz="2400" dirty="0" smtClean="0"/>
              <a:t>Harboring</a:t>
            </a:r>
          </a:p>
          <a:p>
            <a:pPr algn="ctr"/>
            <a:endParaRPr lang="en-US" sz="2400" dirty="0" smtClean="0"/>
          </a:p>
          <a:p>
            <a:pPr algn="ctr"/>
            <a:r>
              <a:rPr lang="en-US" sz="2400" dirty="0" smtClean="0"/>
              <a:t>Transporting</a:t>
            </a:r>
          </a:p>
          <a:p>
            <a:pPr algn="ctr"/>
            <a:endParaRPr lang="en-US" sz="2400" dirty="0" smtClean="0"/>
          </a:p>
          <a:p>
            <a:pPr algn="ctr"/>
            <a:r>
              <a:rPr lang="en-US" sz="2400" dirty="0" smtClean="0"/>
              <a:t>Obtaining</a:t>
            </a:r>
          </a:p>
          <a:p>
            <a:pPr algn="ctr"/>
            <a:endParaRPr lang="en-US" sz="2400" dirty="0"/>
          </a:p>
          <a:p>
            <a:pPr algn="ctr"/>
            <a:r>
              <a:rPr lang="en-US" sz="2400" dirty="0"/>
              <a:t>Exploiting</a:t>
            </a:r>
          </a:p>
          <a:p>
            <a:pPr algn="ctr"/>
            <a:endParaRPr lang="en-US" sz="2400" dirty="0" smtClean="0"/>
          </a:p>
          <a:p>
            <a:pPr algn="ctr"/>
            <a:endParaRPr lang="en-US" sz="2400" dirty="0" smtClean="0"/>
          </a:p>
          <a:p>
            <a:pPr algn="ctr"/>
            <a:endParaRPr lang="en-US" dirty="0"/>
          </a:p>
        </p:txBody>
      </p:sp>
    </p:spTree>
    <p:extLst>
      <p:ext uri="{BB962C8B-B14F-4D97-AF65-F5344CB8AC3E}">
        <p14:creationId xmlns:p14="http://schemas.microsoft.com/office/powerpoint/2010/main" val="224632092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pPr>
              <a:buNone/>
            </a:pPr>
            <a:r>
              <a:rPr lang="en-US" sz="6000" dirty="0"/>
              <a:t>S</a:t>
            </a:r>
            <a:r>
              <a:rPr lang="en-US" sz="6000" dirty="0" smtClean="0"/>
              <a:t>: </a:t>
            </a:r>
            <a:r>
              <a:rPr lang="en-US" sz="4000" dirty="0" smtClean="0"/>
              <a:t>Stop</a:t>
            </a:r>
          </a:p>
          <a:p>
            <a:pPr>
              <a:buNone/>
            </a:pPr>
            <a:r>
              <a:rPr lang="en-US" sz="6000" b="1" u="sng" dirty="0"/>
              <a:t>O</a:t>
            </a:r>
            <a:r>
              <a:rPr lang="en-US" sz="6000" b="1" u="sng" dirty="0" smtClean="0"/>
              <a:t>: </a:t>
            </a:r>
            <a:r>
              <a:rPr lang="en-US" sz="4000" b="1" u="sng" dirty="0" smtClean="0"/>
              <a:t>Observe</a:t>
            </a:r>
            <a:r>
              <a:rPr lang="en-US" sz="4000" dirty="0" smtClean="0"/>
              <a:t>- Examine the patient</a:t>
            </a:r>
            <a:endParaRPr lang="en-US" sz="4000" b="1" u="sng" dirty="0" smtClean="0"/>
          </a:p>
          <a:p>
            <a:pPr>
              <a:buNone/>
            </a:pPr>
            <a:r>
              <a:rPr lang="en-US" sz="6000" dirty="0" smtClean="0"/>
              <a:t>A: </a:t>
            </a:r>
            <a:r>
              <a:rPr lang="en-US" sz="4000" dirty="0" smtClean="0"/>
              <a:t>Ask </a:t>
            </a:r>
          </a:p>
          <a:p>
            <a:pPr>
              <a:buNone/>
            </a:pPr>
            <a:r>
              <a:rPr lang="en-US" sz="6000" dirty="0" smtClean="0"/>
              <a:t>R: </a:t>
            </a:r>
            <a:r>
              <a:rPr lang="en-US" sz="4000" dirty="0" smtClean="0"/>
              <a:t>Respond</a:t>
            </a:r>
            <a:endParaRPr lang="en-US" sz="4000" dirty="0"/>
          </a:p>
        </p:txBody>
      </p:sp>
      <p:sp>
        <p:nvSpPr>
          <p:cNvPr id="2" name="TextBox 1"/>
          <p:cNvSpPr txBox="1"/>
          <p:nvPr/>
        </p:nvSpPr>
        <p:spPr>
          <a:xfrm>
            <a:off x="4267200" y="4953000"/>
            <a:ext cx="4495800" cy="1200329"/>
          </a:xfrm>
          <a:prstGeom prst="rect">
            <a:avLst/>
          </a:prstGeom>
          <a:noFill/>
        </p:spPr>
        <p:txBody>
          <a:bodyPr wrap="square" rtlCol="0">
            <a:spAutoFit/>
          </a:bodyPr>
          <a:lstStyle/>
          <a:p>
            <a:r>
              <a:rPr lang="en-US" b="1" u="sng" dirty="0" smtClean="0"/>
              <a:t>SOAR to Health and Wellness Training</a:t>
            </a:r>
          </a:p>
          <a:p>
            <a:r>
              <a:rPr lang="en-US" dirty="0" smtClean="0"/>
              <a:t>HHS</a:t>
            </a:r>
          </a:p>
          <a:p>
            <a:r>
              <a:rPr lang="en-US" dirty="0" smtClean="0"/>
              <a:t>Office of Women’s Health</a:t>
            </a:r>
          </a:p>
          <a:p>
            <a:r>
              <a:rPr lang="en-US" dirty="0" smtClean="0"/>
              <a:t>Administration of Children &amp; Families</a:t>
            </a:r>
            <a:endParaRPr lang="en-US" dirty="0"/>
          </a:p>
        </p:txBody>
      </p:sp>
    </p:spTree>
    <p:extLst>
      <p:ext uri="{BB962C8B-B14F-4D97-AF65-F5344CB8AC3E}">
        <p14:creationId xmlns:p14="http://schemas.microsoft.com/office/powerpoint/2010/main" val="118755478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lumMod val="50000"/>
                  </a:schemeClr>
                </a:solidFill>
              </a:rPr>
              <a:t>Physical Indicators- International</a:t>
            </a:r>
            <a:endParaRPr lang="en-US" dirty="0">
              <a:solidFill>
                <a:schemeClr val="tx2">
                  <a:lumMod val="50000"/>
                </a:schemeClr>
              </a:solidFill>
            </a:endParaRPr>
          </a:p>
        </p:txBody>
      </p:sp>
      <p:pic>
        <p:nvPicPr>
          <p:cNvPr id="9" name="Picture 8"/>
          <p:cNvPicPr>
            <a:picLocks noChangeAspect="1"/>
          </p:cNvPicPr>
          <p:nvPr/>
        </p:nvPicPr>
        <p:blipFill>
          <a:blip r:embed="rId2"/>
          <a:stretch>
            <a:fillRect/>
          </a:stretch>
        </p:blipFill>
        <p:spPr>
          <a:xfrm>
            <a:off x="2895600" y="1361155"/>
            <a:ext cx="3047999" cy="5492495"/>
          </a:xfrm>
          <a:prstGeom prst="rect">
            <a:avLst/>
          </a:prstGeom>
        </p:spPr>
      </p:pic>
      <p:sp>
        <p:nvSpPr>
          <p:cNvPr id="10" name="Oval 9"/>
          <p:cNvSpPr/>
          <p:nvPr/>
        </p:nvSpPr>
        <p:spPr bwMode="auto">
          <a:xfrm>
            <a:off x="4343400" y="40386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12" name="Straight Connector 11"/>
          <p:cNvCxnSpPr/>
          <p:nvPr/>
        </p:nvCxnSpPr>
        <p:spPr bwMode="auto">
          <a:xfrm>
            <a:off x="2667000" y="4038600"/>
            <a:ext cx="1676400" cy="1524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14" name="TextBox 13"/>
          <p:cNvSpPr txBox="1"/>
          <p:nvPr/>
        </p:nvSpPr>
        <p:spPr>
          <a:xfrm>
            <a:off x="152400" y="3810000"/>
            <a:ext cx="2743200" cy="369332"/>
          </a:xfrm>
          <a:prstGeom prst="rect">
            <a:avLst/>
          </a:prstGeom>
          <a:noFill/>
        </p:spPr>
        <p:txBody>
          <a:bodyPr wrap="square" rtlCol="0">
            <a:spAutoFit/>
          </a:bodyPr>
          <a:lstStyle/>
          <a:p>
            <a:r>
              <a:rPr lang="en-US" dirty="0" smtClean="0">
                <a:solidFill>
                  <a:srgbClr val="0000F2"/>
                </a:solidFill>
              </a:rPr>
              <a:t>STI’s including HIV/AIDS</a:t>
            </a:r>
            <a:endParaRPr lang="en-US" dirty="0">
              <a:solidFill>
                <a:srgbClr val="0000F2"/>
              </a:solidFill>
            </a:endParaRPr>
          </a:p>
        </p:txBody>
      </p:sp>
      <p:cxnSp>
        <p:nvCxnSpPr>
          <p:cNvPr id="17" name="Straight Connector 16"/>
          <p:cNvCxnSpPr/>
          <p:nvPr/>
        </p:nvCxnSpPr>
        <p:spPr bwMode="auto">
          <a:xfrm flipV="1">
            <a:off x="4572000" y="3886200"/>
            <a:ext cx="1600200" cy="3048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19" name="TextBox 18"/>
          <p:cNvSpPr txBox="1"/>
          <p:nvPr/>
        </p:nvSpPr>
        <p:spPr>
          <a:xfrm>
            <a:off x="6096000" y="3657600"/>
            <a:ext cx="2743200" cy="369332"/>
          </a:xfrm>
          <a:prstGeom prst="rect">
            <a:avLst/>
          </a:prstGeom>
          <a:noFill/>
        </p:spPr>
        <p:txBody>
          <a:bodyPr wrap="square" rtlCol="0">
            <a:spAutoFit/>
          </a:bodyPr>
          <a:lstStyle/>
          <a:p>
            <a:r>
              <a:rPr lang="en-US" dirty="0" smtClean="0">
                <a:solidFill>
                  <a:srgbClr val="0000F2"/>
                </a:solidFill>
              </a:rPr>
              <a:t>Evidence of sexual trauma</a:t>
            </a:r>
            <a:endParaRPr lang="en-US" dirty="0">
              <a:solidFill>
                <a:srgbClr val="0000F2"/>
              </a:solidFill>
            </a:endParaRPr>
          </a:p>
        </p:txBody>
      </p:sp>
      <p:sp>
        <p:nvSpPr>
          <p:cNvPr id="20" name="Oval 19"/>
          <p:cNvSpPr/>
          <p:nvPr/>
        </p:nvSpPr>
        <p:spPr bwMode="auto">
          <a:xfrm>
            <a:off x="5181600" y="35814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21" name="Straight Connector 20"/>
          <p:cNvCxnSpPr/>
          <p:nvPr/>
        </p:nvCxnSpPr>
        <p:spPr bwMode="auto">
          <a:xfrm flipV="1">
            <a:off x="5334000" y="3124200"/>
            <a:ext cx="990600" cy="5334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22" name="TextBox 21"/>
          <p:cNvSpPr txBox="1"/>
          <p:nvPr/>
        </p:nvSpPr>
        <p:spPr>
          <a:xfrm>
            <a:off x="6248400" y="2819400"/>
            <a:ext cx="2895600" cy="369332"/>
          </a:xfrm>
          <a:prstGeom prst="rect">
            <a:avLst/>
          </a:prstGeom>
          <a:noFill/>
        </p:spPr>
        <p:txBody>
          <a:bodyPr wrap="square" rtlCol="0">
            <a:spAutoFit/>
          </a:bodyPr>
          <a:lstStyle/>
          <a:p>
            <a:r>
              <a:rPr lang="en-US" dirty="0" smtClean="0">
                <a:solidFill>
                  <a:srgbClr val="0000F2"/>
                </a:solidFill>
              </a:rPr>
              <a:t>Physical trauma such as burns</a:t>
            </a:r>
            <a:endParaRPr lang="en-US" dirty="0">
              <a:solidFill>
                <a:srgbClr val="0000F2"/>
              </a:solidFill>
            </a:endParaRPr>
          </a:p>
        </p:txBody>
      </p:sp>
      <p:sp>
        <p:nvSpPr>
          <p:cNvPr id="24" name="Oval 23"/>
          <p:cNvSpPr/>
          <p:nvPr/>
        </p:nvSpPr>
        <p:spPr bwMode="auto">
          <a:xfrm>
            <a:off x="4343400" y="35052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25" name="Straight Connector 24"/>
          <p:cNvCxnSpPr/>
          <p:nvPr/>
        </p:nvCxnSpPr>
        <p:spPr bwMode="auto">
          <a:xfrm>
            <a:off x="2590800" y="3276600"/>
            <a:ext cx="1752600" cy="3048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26" name="TextBox 25"/>
          <p:cNvSpPr txBox="1"/>
          <p:nvPr/>
        </p:nvSpPr>
        <p:spPr>
          <a:xfrm>
            <a:off x="152400" y="3048000"/>
            <a:ext cx="2743200" cy="369332"/>
          </a:xfrm>
          <a:prstGeom prst="rect">
            <a:avLst/>
          </a:prstGeom>
          <a:noFill/>
        </p:spPr>
        <p:txBody>
          <a:bodyPr wrap="square" rtlCol="0">
            <a:spAutoFit/>
          </a:bodyPr>
          <a:lstStyle/>
          <a:p>
            <a:r>
              <a:rPr lang="en-US" dirty="0" smtClean="0">
                <a:solidFill>
                  <a:srgbClr val="0000F2"/>
                </a:solidFill>
              </a:rPr>
              <a:t>      GI Somatic complaints</a:t>
            </a:r>
            <a:endParaRPr lang="en-US" dirty="0">
              <a:solidFill>
                <a:srgbClr val="0000F2"/>
              </a:solidFill>
            </a:endParaRPr>
          </a:p>
        </p:txBody>
      </p:sp>
      <p:sp>
        <p:nvSpPr>
          <p:cNvPr id="31" name="Oval 30"/>
          <p:cNvSpPr/>
          <p:nvPr/>
        </p:nvSpPr>
        <p:spPr bwMode="auto">
          <a:xfrm>
            <a:off x="4343400" y="25146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32" name="Straight Connector 31"/>
          <p:cNvCxnSpPr/>
          <p:nvPr/>
        </p:nvCxnSpPr>
        <p:spPr bwMode="auto">
          <a:xfrm flipV="1">
            <a:off x="4572000" y="2133600"/>
            <a:ext cx="1676400" cy="4572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35" name="TextBox 34"/>
          <p:cNvSpPr txBox="1"/>
          <p:nvPr/>
        </p:nvSpPr>
        <p:spPr>
          <a:xfrm>
            <a:off x="6224247" y="1905000"/>
            <a:ext cx="2895600" cy="369332"/>
          </a:xfrm>
          <a:prstGeom prst="rect">
            <a:avLst/>
          </a:prstGeom>
          <a:noFill/>
        </p:spPr>
        <p:txBody>
          <a:bodyPr wrap="square" rtlCol="0">
            <a:spAutoFit/>
          </a:bodyPr>
          <a:lstStyle/>
          <a:p>
            <a:r>
              <a:rPr lang="en-US" dirty="0" smtClean="0">
                <a:solidFill>
                  <a:srgbClr val="0000F2"/>
                </a:solidFill>
              </a:rPr>
              <a:t>Malnutrition</a:t>
            </a:r>
            <a:endParaRPr lang="en-US" dirty="0">
              <a:solidFill>
                <a:srgbClr val="0000F2"/>
              </a:solidFill>
            </a:endParaRPr>
          </a:p>
        </p:txBody>
      </p:sp>
      <p:sp>
        <p:nvSpPr>
          <p:cNvPr id="36" name="Oval 35"/>
          <p:cNvSpPr/>
          <p:nvPr/>
        </p:nvSpPr>
        <p:spPr bwMode="auto">
          <a:xfrm>
            <a:off x="4876800" y="54102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37" name="Straight Connector 36"/>
          <p:cNvCxnSpPr/>
          <p:nvPr/>
        </p:nvCxnSpPr>
        <p:spPr bwMode="auto">
          <a:xfrm flipV="1">
            <a:off x="5105400" y="5257800"/>
            <a:ext cx="1371600" cy="2286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38" name="TextBox 37"/>
          <p:cNvSpPr txBox="1"/>
          <p:nvPr/>
        </p:nvSpPr>
        <p:spPr>
          <a:xfrm>
            <a:off x="6405329" y="4953000"/>
            <a:ext cx="2743200" cy="369332"/>
          </a:xfrm>
          <a:prstGeom prst="rect">
            <a:avLst/>
          </a:prstGeom>
          <a:noFill/>
        </p:spPr>
        <p:txBody>
          <a:bodyPr wrap="square" rtlCol="0">
            <a:spAutoFit/>
          </a:bodyPr>
          <a:lstStyle/>
          <a:p>
            <a:r>
              <a:rPr lang="en-US" dirty="0" smtClean="0">
                <a:solidFill>
                  <a:srgbClr val="0000F2"/>
                </a:solidFill>
              </a:rPr>
              <a:t>Atopic skin rashes</a:t>
            </a:r>
            <a:endParaRPr lang="en-US" dirty="0">
              <a:solidFill>
                <a:srgbClr val="0000F2"/>
              </a:solidFill>
            </a:endParaRPr>
          </a:p>
        </p:txBody>
      </p:sp>
      <p:sp>
        <p:nvSpPr>
          <p:cNvPr id="40" name="TextBox 39"/>
          <p:cNvSpPr txBox="1"/>
          <p:nvPr/>
        </p:nvSpPr>
        <p:spPr>
          <a:xfrm>
            <a:off x="0" y="5257801"/>
            <a:ext cx="3962400" cy="1384995"/>
          </a:xfrm>
          <a:prstGeom prst="rect">
            <a:avLst/>
          </a:prstGeom>
          <a:noFill/>
        </p:spPr>
        <p:txBody>
          <a:bodyPr wrap="square" rtlCol="0">
            <a:spAutoFit/>
          </a:bodyPr>
          <a:lstStyle/>
          <a:p>
            <a:r>
              <a:rPr lang="en-US" sz="1400" dirty="0">
                <a:solidFill>
                  <a:srgbClr val="0000F2"/>
                </a:solidFill>
              </a:rPr>
              <a:t>Konstantopoulos, W.M., Ahn, R., Alpert AJ. et. al. “An International Comparative Public Health Analysis of Sex Trafficking of Women and Girls in Eight Cities: Achieving a More Effective Health Sector Response”. </a:t>
            </a:r>
            <a:r>
              <a:rPr lang="en-US" sz="1400" i="1" dirty="0">
                <a:solidFill>
                  <a:srgbClr val="0000F2"/>
                </a:solidFill>
              </a:rPr>
              <a:t>J Urban Health: Bulletin of the New York Academy of Medicine</a:t>
            </a:r>
            <a:r>
              <a:rPr lang="en-US" sz="1400" dirty="0">
                <a:solidFill>
                  <a:srgbClr val="0000F2"/>
                </a:solidFill>
              </a:rPr>
              <a:t>. (2013) Vol. 90 (6):1194-1204.</a:t>
            </a:r>
          </a:p>
        </p:txBody>
      </p:sp>
      <p:sp>
        <p:nvSpPr>
          <p:cNvPr id="41" name="Oval 40"/>
          <p:cNvSpPr/>
          <p:nvPr/>
        </p:nvSpPr>
        <p:spPr bwMode="auto">
          <a:xfrm>
            <a:off x="4343400" y="20574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sp>
        <p:nvSpPr>
          <p:cNvPr id="43" name="TextBox 42"/>
          <p:cNvSpPr txBox="1"/>
          <p:nvPr/>
        </p:nvSpPr>
        <p:spPr>
          <a:xfrm>
            <a:off x="-5567" y="2057400"/>
            <a:ext cx="2743200" cy="369332"/>
          </a:xfrm>
          <a:prstGeom prst="rect">
            <a:avLst/>
          </a:prstGeom>
          <a:noFill/>
        </p:spPr>
        <p:txBody>
          <a:bodyPr wrap="square" rtlCol="0">
            <a:spAutoFit/>
          </a:bodyPr>
          <a:lstStyle/>
          <a:p>
            <a:pPr algn="r"/>
            <a:r>
              <a:rPr lang="en-US" dirty="0" smtClean="0">
                <a:solidFill>
                  <a:srgbClr val="0000F2"/>
                </a:solidFill>
              </a:rPr>
              <a:t>Dental trauma</a:t>
            </a:r>
            <a:endParaRPr lang="en-US" dirty="0">
              <a:solidFill>
                <a:srgbClr val="0000F2"/>
              </a:solidFill>
            </a:endParaRPr>
          </a:p>
        </p:txBody>
      </p:sp>
      <p:cxnSp>
        <p:nvCxnSpPr>
          <p:cNvPr id="47" name="Straight Connector 46"/>
          <p:cNvCxnSpPr>
            <a:stCxn id="43" idx="3"/>
            <a:endCxn id="41" idx="2"/>
          </p:cNvCxnSpPr>
          <p:nvPr/>
        </p:nvCxnSpPr>
        <p:spPr bwMode="auto">
          <a:xfrm flipV="1">
            <a:off x="2737633" y="2171700"/>
            <a:ext cx="1605767" cy="70366"/>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49" name="Oval 48"/>
          <p:cNvSpPr/>
          <p:nvPr/>
        </p:nvSpPr>
        <p:spPr bwMode="auto">
          <a:xfrm>
            <a:off x="4343400" y="14478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50" name="Straight Connector 49"/>
          <p:cNvCxnSpPr>
            <a:stCxn id="49" idx="6"/>
          </p:cNvCxnSpPr>
          <p:nvPr/>
        </p:nvCxnSpPr>
        <p:spPr bwMode="auto">
          <a:xfrm>
            <a:off x="4572000" y="1562100"/>
            <a:ext cx="1752600" cy="381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52" name="TextBox 51"/>
          <p:cNvSpPr txBox="1"/>
          <p:nvPr/>
        </p:nvSpPr>
        <p:spPr>
          <a:xfrm>
            <a:off x="6400800" y="1371600"/>
            <a:ext cx="2895600" cy="369332"/>
          </a:xfrm>
          <a:prstGeom prst="rect">
            <a:avLst/>
          </a:prstGeom>
          <a:noFill/>
        </p:spPr>
        <p:txBody>
          <a:bodyPr wrap="square" rtlCol="0">
            <a:spAutoFit/>
          </a:bodyPr>
          <a:lstStyle/>
          <a:p>
            <a:r>
              <a:rPr lang="en-US" dirty="0" smtClean="0">
                <a:solidFill>
                  <a:srgbClr val="0000F2"/>
                </a:solidFill>
              </a:rPr>
              <a:t>Sleep deprivation</a:t>
            </a:r>
            <a:endParaRPr lang="en-US" dirty="0">
              <a:solidFill>
                <a:srgbClr val="0000F2"/>
              </a:solidFill>
            </a:endParaRPr>
          </a:p>
        </p:txBody>
      </p:sp>
      <p:cxnSp>
        <p:nvCxnSpPr>
          <p:cNvPr id="55" name="Straight Connector 54"/>
          <p:cNvCxnSpPr>
            <a:endCxn id="49" idx="2"/>
          </p:cNvCxnSpPr>
          <p:nvPr/>
        </p:nvCxnSpPr>
        <p:spPr bwMode="auto">
          <a:xfrm flipV="1">
            <a:off x="2819400" y="1562100"/>
            <a:ext cx="1524000" cy="381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57" name="TextBox 56"/>
          <p:cNvSpPr txBox="1"/>
          <p:nvPr/>
        </p:nvSpPr>
        <p:spPr>
          <a:xfrm>
            <a:off x="76200" y="1371600"/>
            <a:ext cx="2743200" cy="646331"/>
          </a:xfrm>
          <a:prstGeom prst="rect">
            <a:avLst/>
          </a:prstGeom>
          <a:noFill/>
        </p:spPr>
        <p:txBody>
          <a:bodyPr wrap="square" rtlCol="0">
            <a:spAutoFit/>
          </a:bodyPr>
          <a:lstStyle/>
          <a:p>
            <a:pPr algn="r"/>
            <a:r>
              <a:rPr lang="en-US" dirty="0" smtClean="0">
                <a:solidFill>
                  <a:srgbClr val="0000F2"/>
                </a:solidFill>
              </a:rPr>
              <a:t>Psychological stress, PTSD, evidence of substance abuse</a:t>
            </a:r>
            <a:endParaRPr lang="en-US" dirty="0">
              <a:solidFill>
                <a:srgbClr val="0000F2"/>
              </a:solidFill>
            </a:endParaRPr>
          </a:p>
        </p:txBody>
      </p:sp>
      <p:sp>
        <p:nvSpPr>
          <p:cNvPr id="60" name="Oval 59"/>
          <p:cNvSpPr/>
          <p:nvPr/>
        </p:nvSpPr>
        <p:spPr bwMode="auto">
          <a:xfrm>
            <a:off x="4572000" y="27432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61" name="Straight Connector 60"/>
          <p:cNvCxnSpPr>
            <a:stCxn id="60" idx="7"/>
            <a:endCxn id="62" idx="1"/>
          </p:cNvCxnSpPr>
          <p:nvPr/>
        </p:nvCxnSpPr>
        <p:spPr bwMode="auto">
          <a:xfrm flipV="1">
            <a:off x="4767122" y="2546866"/>
            <a:ext cx="1557478" cy="229812"/>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62" name="TextBox 61"/>
          <p:cNvSpPr txBox="1"/>
          <p:nvPr/>
        </p:nvSpPr>
        <p:spPr>
          <a:xfrm>
            <a:off x="6324600" y="2362200"/>
            <a:ext cx="2895600" cy="369332"/>
          </a:xfrm>
          <a:prstGeom prst="rect">
            <a:avLst/>
          </a:prstGeom>
          <a:noFill/>
        </p:spPr>
        <p:txBody>
          <a:bodyPr wrap="square" rtlCol="0">
            <a:spAutoFit/>
          </a:bodyPr>
          <a:lstStyle/>
          <a:p>
            <a:r>
              <a:rPr lang="en-US" dirty="0" smtClean="0">
                <a:solidFill>
                  <a:srgbClr val="0000F2"/>
                </a:solidFill>
              </a:rPr>
              <a:t>Tuberculosis</a:t>
            </a:r>
            <a:endParaRPr lang="en-US" dirty="0">
              <a:solidFill>
                <a:srgbClr val="0000F2"/>
              </a:solidFill>
            </a:endParaRPr>
          </a:p>
        </p:txBody>
      </p:sp>
      <p:sp>
        <p:nvSpPr>
          <p:cNvPr id="65" name="Oval 64"/>
          <p:cNvSpPr/>
          <p:nvPr/>
        </p:nvSpPr>
        <p:spPr bwMode="auto">
          <a:xfrm>
            <a:off x="3657600" y="26670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66" name="Straight Connector 65"/>
          <p:cNvCxnSpPr>
            <a:stCxn id="69" idx="3"/>
          </p:cNvCxnSpPr>
          <p:nvPr/>
        </p:nvCxnSpPr>
        <p:spPr bwMode="auto">
          <a:xfrm flipV="1">
            <a:off x="2514600" y="2743200"/>
            <a:ext cx="1176478" cy="32266"/>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69" name="TextBox 68"/>
          <p:cNvSpPr txBox="1"/>
          <p:nvPr/>
        </p:nvSpPr>
        <p:spPr>
          <a:xfrm>
            <a:off x="-228600" y="2590800"/>
            <a:ext cx="2743200" cy="369332"/>
          </a:xfrm>
          <a:prstGeom prst="rect">
            <a:avLst/>
          </a:prstGeom>
          <a:noFill/>
        </p:spPr>
        <p:txBody>
          <a:bodyPr wrap="square" rtlCol="0">
            <a:spAutoFit/>
          </a:bodyPr>
          <a:lstStyle/>
          <a:p>
            <a:pPr algn="r"/>
            <a:r>
              <a:rPr lang="en-US" dirty="0" smtClean="0">
                <a:solidFill>
                  <a:srgbClr val="0000F2"/>
                </a:solidFill>
              </a:rPr>
              <a:t>Lack of Immunization</a:t>
            </a:r>
            <a:endParaRPr lang="en-US" dirty="0">
              <a:solidFill>
                <a:srgbClr val="0000F2"/>
              </a:solidFill>
            </a:endParaRPr>
          </a:p>
        </p:txBody>
      </p:sp>
    </p:spTree>
    <p:extLst>
      <p:ext uri="{BB962C8B-B14F-4D97-AF65-F5344CB8AC3E}">
        <p14:creationId xmlns:p14="http://schemas.microsoft.com/office/powerpoint/2010/main" val="389913101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lumMod val="50000"/>
                  </a:schemeClr>
                </a:solidFill>
              </a:rPr>
              <a:t>Physical Indicators- Domestic</a:t>
            </a:r>
            <a:endParaRPr lang="en-US" dirty="0">
              <a:solidFill>
                <a:schemeClr val="tx2">
                  <a:lumMod val="50000"/>
                </a:schemeClr>
              </a:solidFill>
            </a:endParaRPr>
          </a:p>
        </p:txBody>
      </p:sp>
      <p:pic>
        <p:nvPicPr>
          <p:cNvPr id="9" name="Picture 8"/>
          <p:cNvPicPr>
            <a:picLocks noChangeAspect="1"/>
          </p:cNvPicPr>
          <p:nvPr/>
        </p:nvPicPr>
        <p:blipFill>
          <a:blip r:embed="rId2"/>
          <a:stretch>
            <a:fillRect/>
          </a:stretch>
        </p:blipFill>
        <p:spPr>
          <a:xfrm>
            <a:off x="2895600" y="1361155"/>
            <a:ext cx="3047999" cy="5492495"/>
          </a:xfrm>
          <a:prstGeom prst="rect">
            <a:avLst/>
          </a:prstGeom>
        </p:spPr>
      </p:pic>
      <p:sp>
        <p:nvSpPr>
          <p:cNvPr id="10" name="Oval 9"/>
          <p:cNvSpPr/>
          <p:nvPr/>
        </p:nvSpPr>
        <p:spPr bwMode="auto">
          <a:xfrm>
            <a:off x="4343400" y="40386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12" name="Straight Connector 11"/>
          <p:cNvCxnSpPr/>
          <p:nvPr/>
        </p:nvCxnSpPr>
        <p:spPr bwMode="auto">
          <a:xfrm>
            <a:off x="2667000" y="4038600"/>
            <a:ext cx="1676400" cy="1524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14" name="TextBox 13"/>
          <p:cNvSpPr txBox="1"/>
          <p:nvPr/>
        </p:nvSpPr>
        <p:spPr>
          <a:xfrm>
            <a:off x="152400" y="3810000"/>
            <a:ext cx="2743200" cy="369332"/>
          </a:xfrm>
          <a:prstGeom prst="rect">
            <a:avLst/>
          </a:prstGeom>
          <a:noFill/>
        </p:spPr>
        <p:txBody>
          <a:bodyPr wrap="square" rtlCol="0">
            <a:spAutoFit/>
          </a:bodyPr>
          <a:lstStyle/>
          <a:p>
            <a:r>
              <a:rPr lang="en-US" dirty="0" smtClean="0">
                <a:solidFill>
                  <a:srgbClr val="0000F2"/>
                </a:solidFill>
              </a:rPr>
              <a:t>STI’s including HIV/AIDS</a:t>
            </a:r>
            <a:endParaRPr lang="en-US" dirty="0">
              <a:solidFill>
                <a:srgbClr val="0000F2"/>
              </a:solidFill>
            </a:endParaRPr>
          </a:p>
        </p:txBody>
      </p:sp>
      <p:cxnSp>
        <p:nvCxnSpPr>
          <p:cNvPr id="17" name="Straight Connector 16"/>
          <p:cNvCxnSpPr/>
          <p:nvPr/>
        </p:nvCxnSpPr>
        <p:spPr bwMode="auto">
          <a:xfrm flipV="1">
            <a:off x="4572000" y="3886200"/>
            <a:ext cx="1600200" cy="3048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19" name="TextBox 18"/>
          <p:cNvSpPr txBox="1"/>
          <p:nvPr/>
        </p:nvSpPr>
        <p:spPr>
          <a:xfrm>
            <a:off x="6096000" y="3657600"/>
            <a:ext cx="2743200" cy="369332"/>
          </a:xfrm>
          <a:prstGeom prst="rect">
            <a:avLst/>
          </a:prstGeom>
          <a:noFill/>
        </p:spPr>
        <p:txBody>
          <a:bodyPr wrap="square" rtlCol="0">
            <a:spAutoFit/>
          </a:bodyPr>
          <a:lstStyle/>
          <a:p>
            <a:r>
              <a:rPr lang="en-US" dirty="0" smtClean="0">
                <a:solidFill>
                  <a:srgbClr val="0000F2"/>
                </a:solidFill>
              </a:rPr>
              <a:t>Evidence of sexual trauma</a:t>
            </a:r>
            <a:endParaRPr lang="en-US" dirty="0">
              <a:solidFill>
                <a:srgbClr val="0000F2"/>
              </a:solidFill>
            </a:endParaRPr>
          </a:p>
        </p:txBody>
      </p:sp>
      <p:sp>
        <p:nvSpPr>
          <p:cNvPr id="20" name="Oval 19"/>
          <p:cNvSpPr/>
          <p:nvPr/>
        </p:nvSpPr>
        <p:spPr bwMode="auto">
          <a:xfrm>
            <a:off x="5181600" y="35814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21" name="Straight Connector 20"/>
          <p:cNvCxnSpPr/>
          <p:nvPr/>
        </p:nvCxnSpPr>
        <p:spPr bwMode="auto">
          <a:xfrm flipV="1">
            <a:off x="5334000" y="3124200"/>
            <a:ext cx="990600" cy="5334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22" name="TextBox 21"/>
          <p:cNvSpPr txBox="1"/>
          <p:nvPr/>
        </p:nvSpPr>
        <p:spPr>
          <a:xfrm>
            <a:off x="6248400" y="2819400"/>
            <a:ext cx="2895600" cy="369332"/>
          </a:xfrm>
          <a:prstGeom prst="rect">
            <a:avLst/>
          </a:prstGeom>
          <a:noFill/>
        </p:spPr>
        <p:txBody>
          <a:bodyPr wrap="square" rtlCol="0">
            <a:spAutoFit/>
          </a:bodyPr>
          <a:lstStyle/>
          <a:p>
            <a:r>
              <a:rPr lang="en-US" dirty="0" smtClean="0">
                <a:solidFill>
                  <a:srgbClr val="0000F2"/>
                </a:solidFill>
              </a:rPr>
              <a:t>Physical trauma such as burns</a:t>
            </a:r>
            <a:endParaRPr lang="en-US" dirty="0">
              <a:solidFill>
                <a:srgbClr val="0000F2"/>
              </a:solidFill>
            </a:endParaRPr>
          </a:p>
        </p:txBody>
      </p:sp>
      <p:sp>
        <p:nvSpPr>
          <p:cNvPr id="24" name="Oval 23"/>
          <p:cNvSpPr/>
          <p:nvPr/>
        </p:nvSpPr>
        <p:spPr bwMode="auto">
          <a:xfrm>
            <a:off x="4343400" y="35052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25" name="Straight Connector 24"/>
          <p:cNvCxnSpPr/>
          <p:nvPr/>
        </p:nvCxnSpPr>
        <p:spPr bwMode="auto">
          <a:xfrm>
            <a:off x="2590800" y="3276600"/>
            <a:ext cx="1752600" cy="3048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26" name="TextBox 25"/>
          <p:cNvSpPr txBox="1"/>
          <p:nvPr/>
        </p:nvSpPr>
        <p:spPr>
          <a:xfrm>
            <a:off x="152400" y="3048000"/>
            <a:ext cx="2743200" cy="369332"/>
          </a:xfrm>
          <a:prstGeom prst="rect">
            <a:avLst/>
          </a:prstGeom>
          <a:noFill/>
        </p:spPr>
        <p:txBody>
          <a:bodyPr wrap="square" rtlCol="0">
            <a:spAutoFit/>
          </a:bodyPr>
          <a:lstStyle/>
          <a:p>
            <a:r>
              <a:rPr lang="en-US" dirty="0" smtClean="0">
                <a:solidFill>
                  <a:srgbClr val="0000F2"/>
                </a:solidFill>
              </a:rPr>
              <a:t>      GI Somatic complaints</a:t>
            </a:r>
            <a:endParaRPr lang="en-US" dirty="0">
              <a:solidFill>
                <a:srgbClr val="0000F2"/>
              </a:solidFill>
            </a:endParaRPr>
          </a:p>
        </p:txBody>
      </p:sp>
      <p:sp>
        <p:nvSpPr>
          <p:cNvPr id="31" name="Oval 30"/>
          <p:cNvSpPr/>
          <p:nvPr/>
        </p:nvSpPr>
        <p:spPr bwMode="auto">
          <a:xfrm>
            <a:off x="4343400" y="25146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32" name="Straight Connector 31"/>
          <p:cNvCxnSpPr/>
          <p:nvPr/>
        </p:nvCxnSpPr>
        <p:spPr bwMode="auto">
          <a:xfrm flipV="1">
            <a:off x="4572000" y="2133600"/>
            <a:ext cx="1676400" cy="4572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35" name="TextBox 34"/>
          <p:cNvSpPr txBox="1"/>
          <p:nvPr/>
        </p:nvSpPr>
        <p:spPr>
          <a:xfrm>
            <a:off x="6224247" y="1905000"/>
            <a:ext cx="2895600" cy="369332"/>
          </a:xfrm>
          <a:prstGeom prst="rect">
            <a:avLst/>
          </a:prstGeom>
          <a:noFill/>
        </p:spPr>
        <p:txBody>
          <a:bodyPr wrap="square" rtlCol="0">
            <a:spAutoFit/>
          </a:bodyPr>
          <a:lstStyle/>
          <a:p>
            <a:r>
              <a:rPr lang="en-US" dirty="0" smtClean="0">
                <a:solidFill>
                  <a:srgbClr val="0000F2"/>
                </a:solidFill>
              </a:rPr>
              <a:t>weight loss</a:t>
            </a:r>
            <a:endParaRPr lang="en-US" dirty="0">
              <a:solidFill>
                <a:srgbClr val="0000F2"/>
              </a:solidFill>
            </a:endParaRPr>
          </a:p>
        </p:txBody>
      </p:sp>
      <p:sp>
        <p:nvSpPr>
          <p:cNvPr id="36" name="Oval 35"/>
          <p:cNvSpPr/>
          <p:nvPr/>
        </p:nvSpPr>
        <p:spPr bwMode="auto">
          <a:xfrm>
            <a:off x="4876800" y="54102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37" name="Straight Connector 36"/>
          <p:cNvCxnSpPr/>
          <p:nvPr/>
        </p:nvCxnSpPr>
        <p:spPr bwMode="auto">
          <a:xfrm flipV="1">
            <a:off x="5105400" y="5257800"/>
            <a:ext cx="1371600" cy="2286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41" name="Oval 40"/>
          <p:cNvSpPr/>
          <p:nvPr/>
        </p:nvSpPr>
        <p:spPr bwMode="auto">
          <a:xfrm>
            <a:off x="4343400" y="20574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sp>
        <p:nvSpPr>
          <p:cNvPr id="43" name="TextBox 42"/>
          <p:cNvSpPr txBox="1"/>
          <p:nvPr/>
        </p:nvSpPr>
        <p:spPr>
          <a:xfrm>
            <a:off x="-5567" y="2057400"/>
            <a:ext cx="2743200" cy="369332"/>
          </a:xfrm>
          <a:prstGeom prst="rect">
            <a:avLst/>
          </a:prstGeom>
          <a:noFill/>
        </p:spPr>
        <p:txBody>
          <a:bodyPr wrap="square" rtlCol="0">
            <a:spAutoFit/>
          </a:bodyPr>
          <a:lstStyle/>
          <a:p>
            <a:pPr algn="r"/>
            <a:r>
              <a:rPr lang="en-US" dirty="0" smtClean="0">
                <a:solidFill>
                  <a:srgbClr val="0000F2"/>
                </a:solidFill>
              </a:rPr>
              <a:t>Dental trauma</a:t>
            </a:r>
            <a:endParaRPr lang="en-US" dirty="0">
              <a:solidFill>
                <a:srgbClr val="0000F2"/>
              </a:solidFill>
            </a:endParaRPr>
          </a:p>
        </p:txBody>
      </p:sp>
      <p:cxnSp>
        <p:nvCxnSpPr>
          <p:cNvPr id="47" name="Straight Connector 46"/>
          <p:cNvCxnSpPr>
            <a:stCxn id="43" idx="3"/>
            <a:endCxn id="41" idx="2"/>
          </p:cNvCxnSpPr>
          <p:nvPr/>
        </p:nvCxnSpPr>
        <p:spPr bwMode="auto">
          <a:xfrm flipV="1">
            <a:off x="2737633" y="2171700"/>
            <a:ext cx="1605767" cy="70366"/>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49" name="Oval 48"/>
          <p:cNvSpPr/>
          <p:nvPr/>
        </p:nvSpPr>
        <p:spPr bwMode="auto">
          <a:xfrm>
            <a:off x="4343400" y="1447800"/>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09" charset="0"/>
            </a:endParaRPr>
          </a:p>
        </p:txBody>
      </p:sp>
      <p:cxnSp>
        <p:nvCxnSpPr>
          <p:cNvPr id="50" name="Straight Connector 49"/>
          <p:cNvCxnSpPr>
            <a:stCxn id="49" idx="6"/>
          </p:cNvCxnSpPr>
          <p:nvPr/>
        </p:nvCxnSpPr>
        <p:spPr bwMode="auto">
          <a:xfrm>
            <a:off x="4572000" y="1562100"/>
            <a:ext cx="1752600" cy="381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52" name="TextBox 51"/>
          <p:cNvSpPr txBox="1"/>
          <p:nvPr/>
        </p:nvSpPr>
        <p:spPr>
          <a:xfrm>
            <a:off x="6400800" y="1371600"/>
            <a:ext cx="2895600" cy="369332"/>
          </a:xfrm>
          <a:prstGeom prst="rect">
            <a:avLst/>
          </a:prstGeom>
          <a:noFill/>
        </p:spPr>
        <p:txBody>
          <a:bodyPr wrap="square" rtlCol="0">
            <a:spAutoFit/>
          </a:bodyPr>
          <a:lstStyle/>
          <a:p>
            <a:r>
              <a:rPr lang="en-US" dirty="0" smtClean="0">
                <a:solidFill>
                  <a:srgbClr val="0000F2"/>
                </a:solidFill>
              </a:rPr>
              <a:t>Sleep deprivation</a:t>
            </a:r>
            <a:endParaRPr lang="en-US" dirty="0">
              <a:solidFill>
                <a:srgbClr val="0000F2"/>
              </a:solidFill>
            </a:endParaRPr>
          </a:p>
        </p:txBody>
      </p:sp>
      <p:cxnSp>
        <p:nvCxnSpPr>
          <p:cNvPr id="55" name="Straight Connector 54"/>
          <p:cNvCxnSpPr>
            <a:endCxn id="49" idx="2"/>
          </p:cNvCxnSpPr>
          <p:nvPr/>
        </p:nvCxnSpPr>
        <p:spPr bwMode="auto">
          <a:xfrm flipV="1">
            <a:off x="2819400" y="1562100"/>
            <a:ext cx="1524000" cy="3810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57" name="TextBox 56"/>
          <p:cNvSpPr txBox="1"/>
          <p:nvPr/>
        </p:nvSpPr>
        <p:spPr>
          <a:xfrm>
            <a:off x="76200" y="1371600"/>
            <a:ext cx="2743200" cy="646331"/>
          </a:xfrm>
          <a:prstGeom prst="rect">
            <a:avLst/>
          </a:prstGeom>
          <a:noFill/>
        </p:spPr>
        <p:txBody>
          <a:bodyPr wrap="square" rtlCol="0">
            <a:spAutoFit/>
          </a:bodyPr>
          <a:lstStyle/>
          <a:p>
            <a:pPr algn="r"/>
            <a:r>
              <a:rPr lang="en-US" dirty="0" smtClean="0">
                <a:solidFill>
                  <a:srgbClr val="0000F2"/>
                </a:solidFill>
              </a:rPr>
              <a:t>Psychological stress, PTSD, evidence of substance abuse</a:t>
            </a:r>
            <a:endParaRPr lang="en-US" dirty="0">
              <a:solidFill>
                <a:srgbClr val="0000F2"/>
              </a:solidFill>
            </a:endParaRPr>
          </a:p>
        </p:txBody>
      </p:sp>
      <p:pic>
        <p:nvPicPr>
          <p:cNvPr id="39" name="Content Placeholder 2" descr="Tattoo 2.jpg"/>
          <p:cNvPicPr>
            <a:picLocks noChangeAspect="1"/>
          </p:cNvPicPr>
          <p:nvPr/>
        </p:nvPicPr>
        <p:blipFill>
          <a:blip r:embed="rId3">
            <a:extLst>
              <a:ext uri="{28A0092B-C50C-407E-A947-70E740481C1C}">
                <a14:useLocalDpi xmlns:a14="http://schemas.microsoft.com/office/drawing/2010/main" val="0"/>
              </a:ext>
            </a:extLst>
          </a:blip>
          <a:srcRect t="10102" b="10102"/>
          <a:stretch>
            <a:fillRect/>
          </a:stretch>
        </p:blipFill>
        <p:spPr>
          <a:xfrm>
            <a:off x="6477000" y="4495800"/>
            <a:ext cx="1318814" cy="1477963"/>
          </a:xfrm>
          <a:prstGeom prst="rect">
            <a:avLst/>
          </a:prstGeom>
        </p:spPr>
      </p:pic>
      <p:sp>
        <p:nvSpPr>
          <p:cNvPr id="42" name="TextBox 41"/>
          <p:cNvSpPr txBox="1"/>
          <p:nvPr/>
        </p:nvSpPr>
        <p:spPr>
          <a:xfrm>
            <a:off x="5943600" y="6019800"/>
            <a:ext cx="3200400" cy="369332"/>
          </a:xfrm>
          <a:prstGeom prst="rect">
            <a:avLst/>
          </a:prstGeom>
          <a:noFill/>
        </p:spPr>
        <p:txBody>
          <a:bodyPr wrap="square" rtlCol="0">
            <a:spAutoFit/>
          </a:bodyPr>
          <a:lstStyle/>
          <a:p>
            <a:r>
              <a:rPr lang="en-US" dirty="0" smtClean="0">
                <a:solidFill>
                  <a:srgbClr val="0000F2"/>
                </a:solidFill>
              </a:rPr>
              <a:t>Tattoos signifying “property of”</a:t>
            </a:r>
            <a:endParaRPr lang="en-US" dirty="0">
              <a:solidFill>
                <a:srgbClr val="0000F2"/>
              </a:solidFill>
            </a:endParaRPr>
          </a:p>
        </p:txBody>
      </p:sp>
      <p:sp>
        <p:nvSpPr>
          <p:cNvPr id="44" name="TextBox 43"/>
          <p:cNvSpPr txBox="1"/>
          <p:nvPr/>
        </p:nvSpPr>
        <p:spPr>
          <a:xfrm>
            <a:off x="152400" y="4495800"/>
            <a:ext cx="2743200" cy="369332"/>
          </a:xfrm>
          <a:prstGeom prst="rect">
            <a:avLst/>
          </a:prstGeom>
          <a:noFill/>
        </p:spPr>
        <p:txBody>
          <a:bodyPr wrap="square" rtlCol="0">
            <a:spAutoFit/>
          </a:bodyPr>
          <a:lstStyle/>
          <a:p>
            <a:pPr algn="r"/>
            <a:r>
              <a:rPr lang="en-US" dirty="0" smtClean="0">
                <a:solidFill>
                  <a:srgbClr val="0000F2"/>
                </a:solidFill>
              </a:rPr>
              <a:t>Highly abnormal pap</a:t>
            </a:r>
            <a:endParaRPr lang="en-US" dirty="0">
              <a:solidFill>
                <a:srgbClr val="0000F2"/>
              </a:solidFill>
            </a:endParaRPr>
          </a:p>
        </p:txBody>
      </p:sp>
      <p:cxnSp>
        <p:nvCxnSpPr>
          <p:cNvPr id="45" name="Straight Connector 44"/>
          <p:cNvCxnSpPr>
            <a:endCxn id="10" idx="3"/>
          </p:cNvCxnSpPr>
          <p:nvPr/>
        </p:nvCxnSpPr>
        <p:spPr bwMode="auto">
          <a:xfrm flipV="1">
            <a:off x="2819400" y="4233722"/>
            <a:ext cx="1557478" cy="490678"/>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46" name="TextBox 45"/>
          <p:cNvSpPr txBox="1"/>
          <p:nvPr/>
        </p:nvSpPr>
        <p:spPr>
          <a:xfrm>
            <a:off x="152400" y="5334000"/>
            <a:ext cx="2743200" cy="646331"/>
          </a:xfrm>
          <a:prstGeom prst="rect">
            <a:avLst/>
          </a:prstGeom>
          <a:noFill/>
        </p:spPr>
        <p:txBody>
          <a:bodyPr wrap="square" rtlCol="0">
            <a:spAutoFit/>
          </a:bodyPr>
          <a:lstStyle/>
          <a:p>
            <a:pPr algn="r"/>
            <a:r>
              <a:rPr lang="en-US" dirty="0" smtClean="0">
                <a:solidFill>
                  <a:srgbClr val="0000F2"/>
                </a:solidFill>
              </a:rPr>
              <a:t>Frequent need for pregnancy test</a:t>
            </a:r>
            <a:endParaRPr lang="en-US" dirty="0">
              <a:solidFill>
                <a:srgbClr val="0000F2"/>
              </a:solidFill>
            </a:endParaRPr>
          </a:p>
        </p:txBody>
      </p:sp>
      <p:cxnSp>
        <p:nvCxnSpPr>
          <p:cNvPr id="48" name="Straight Connector 47"/>
          <p:cNvCxnSpPr>
            <a:endCxn id="10" idx="3"/>
          </p:cNvCxnSpPr>
          <p:nvPr/>
        </p:nvCxnSpPr>
        <p:spPr bwMode="auto">
          <a:xfrm flipV="1">
            <a:off x="2819400" y="4233722"/>
            <a:ext cx="1557478" cy="1252678"/>
          </a:xfrm>
          <a:prstGeom prst="line">
            <a:avLst/>
          </a:prstGeom>
          <a:solidFill>
            <a:schemeClr val="accent1"/>
          </a:solidFill>
          <a:ln w="9525" cap="flat" cmpd="sng" algn="ctr">
            <a:solidFill>
              <a:srgbClr val="0000FF"/>
            </a:solidFill>
            <a:prstDash val="solid"/>
            <a:round/>
            <a:headEnd type="none" w="med" len="med"/>
            <a:tailEnd type="none" w="med" len="med"/>
          </a:ln>
          <a:effectLst/>
        </p:spPr>
      </p:cxnSp>
    </p:spTree>
    <p:extLst>
      <p:ext uri="{BB962C8B-B14F-4D97-AF65-F5344CB8AC3E}">
        <p14:creationId xmlns:p14="http://schemas.microsoft.com/office/powerpoint/2010/main" val="6566096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3785652"/>
          </a:xfrm>
          <a:prstGeom prst="rect">
            <a:avLst/>
          </a:prstGeom>
          <a:noFill/>
        </p:spPr>
        <p:txBody>
          <a:bodyPr wrap="square" rtlCol="0">
            <a:spAutoFit/>
          </a:bodyPr>
          <a:lstStyle/>
          <a:p>
            <a:r>
              <a:rPr lang="en-US" sz="2400" b="1" u="sng" dirty="0" smtClean="0"/>
              <a:t>Physical examination of Jill reveals the following</a:t>
            </a:r>
            <a:r>
              <a:rPr lang="en-US" sz="2400" dirty="0" smtClean="0"/>
              <a:t>:</a:t>
            </a:r>
          </a:p>
          <a:p>
            <a:pPr marL="285750" indent="-285750">
              <a:buFont typeface="Arial"/>
              <a:buChar char="•"/>
            </a:pPr>
            <a:r>
              <a:rPr lang="en-US" sz="2400" dirty="0" smtClean="0"/>
              <a:t>Scars on both wrists and ankles</a:t>
            </a:r>
          </a:p>
          <a:p>
            <a:pPr marL="285750" indent="-285750">
              <a:buFont typeface="Arial"/>
              <a:buChar char="•"/>
            </a:pPr>
            <a:r>
              <a:rPr lang="en-US" sz="2400" dirty="0" smtClean="0"/>
              <a:t>Scar on her neck across her larynx</a:t>
            </a:r>
          </a:p>
          <a:p>
            <a:pPr marL="285750" indent="-285750">
              <a:buFont typeface="Arial"/>
              <a:buChar char="•"/>
            </a:pPr>
            <a:r>
              <a:rPr lang="en-US" sz="2400" dirty="0" smtClean="0"/>
              <a:t>Enlarged uterus</a:t>
            </a:r>
          </a:p>
          <a:p>
            <a:pPr marL="285750" indent="-285750">
              <a:buFont typeface="Arial"/>
              <a:buChar char="•"/>
            </a:pPr>
            <a:r>
              <a:rPr lang="en-US" sz="2400" dirty="0" smtClean="0"/>
              <a:t>Recent manipulation of the cervix</a:t>
            </a:r>
          </a:p>
          <a:p>
            <a:pPr marL="285750" indent="-285750">
              <a:buFont typeface="Arial"/>
              <a:buChar char="•"/>
            </a:pPr>
            <a:r>
              <a:rPr lang="en-US" sz="2400" dirty="0" smtClean="0"/>
              <a:t>Active uterine bleeding</a:t>
            </a:r>
          </a:p>
          <a:p>
            <a:pPr marL="285750" indent="-285750">
              <a:buFont typeface="Arial"/>
              <a:buChar char="•"/>
            </a:pPr>
            <a:endParaRPr lang="en-US" sz="2400" dirty="0"/>
          </a:p>
          <a:p>
            <a:r>
              <a:rPr lang="en-US" sz="2400" b="1" u="sng" dirty="0" smtClean="0"/>
              <a:t>Laboratory evaluation reveals the following</a:t>
            </a:r>
            <a:r>
              <a:rPr lang="en-US" sz="2400" dirty="0" smtClean="0"/>
              <a:t>:</a:t>
            </a:r>
          </a:p>
          <a:p>
            <a:pPr marL="285750" indent="-285750">
              <a:buFont typeface="Arial"/>
              <a:buChar char="•"/>
            </a:pPr>
            <a:r>
              <a:rPr lang="en-US" sz="2400" dirty="0" smtClean="0"/>
              <a:t>+ HCG</a:t>
            </a:r>
          </a:p>
          <a:p>
            <a:pPr marL="285750" indent="-285750">
              <a:buFont typeface="Arial"/>
              <a:buChar char="•"/>
            </a:pPr>
            <a:r>
              <a:rPr lang="en-US" sz="2400" dirty="0" smtClean="0"/>
              <a:t>Anemia </a:t>
            </a:r>
            <a:endParaRPr lang="en-US" sz="2400" dirty="0"/>
          </a:p>
        </p:txBody>
      </p:sp>
    </p:spTree>
    <p:extLst>
      <p:ext uri="{BB962C8B-B14F-4D97-AF65-F5344CB8AC3E}">
        <p14:creationId xmlns:p14="http://schemas.microsoft.com/office/powerpoint/2010/main" val="185610625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2677656"/>
          </a:xfrm>
          <a:prstGeom prst="rect">
            <a:avLst/>
          </a:prstGeom>
          <a:noFill/>
        </p:spPr>
        <p:txBody>
          <a:bodyPr wrap="square" rtlCol="0">
            <a:spAutoFit/>
          </a:bodyPr>
          <a:lstStyle/>
          <a:p>
            <a:r>
              <a:rPr lang="en-US" sz="2400" b="1" dirty="0" smtClean="0"/>
              <a:t>All of the following physical findings suggest trafficking </a:t>
            </a:r>
            <a:r>
              <a:rPr lang="en-US" sz="2400" b="1" u="sng" dirty="0" smtClean="0"/>
              <a:t>except</a:t>
            </a:r>
            <a:r>
              <a:rPr lang="en-US" sz="2400" b="1" dirty="0" smtClean="0"/>
              <a:t>:</a:t>
            </a:r>
            <a:endParaRPr lang="en-US" sz="2400" dirty="0" smtClean="0"/>
          </a:p>
          <a:p>
            <a:endParaRPr lang="en-US" sz="2400" dirty="0"/>
          </a:p>
          <a:p>
            <a:pPr marL="457200" indent="-457200">
              <a:buAutoNum type="arabicPeriod"/>
            </a:pPr>
            <a:r>
              <a:rPr lang="en-US" sz="2400" dirty="0" smtClean="0"/>
              <a:t>Scars on wrists and ankles</a:t>
            </a:r>
          </a:p>
          <a:p>
            <a:pPr marL="457200" indent="-457200">
              <a:buAutoNum type="arabicPeriod"/>
            </a:pPr>
            <a:r>
              <a:rPr lang="en-US" sz="2400" dirty="0" smtClean="0"/>
              <a:t>Scar on the neck</a:t>
            </a:r>
          </a:p>
          <a:p>
            <a:pPr marL="457200" indent="-457200">
              <a:buAutoNum type="arabicPeriod"/>
            </a:pPr>
            <a:r>
              <a:rPr lang="en-US" sz="2400" dirty="0" smtClean="0"/>
              <a:t>Recent trauma/manipulation of cervix</a:t>
            </a:r>
          </a:p>
          <a:p>
            <a:pPr marL="457200" indent="-457200">
              <a:buAutoNum type="arabicPeriod"/>
            </a:pPr>
            <a:r>
              <a:rPr lang="en-US" sz="2400" dirty="0" smtClean="0"/>
              <a:t>Enlarged uterus</a:t>
            </a:r>
          </a:p>
          <a:p>
            <a:pPr marL="457200" indent="-457200">
              <a:buAutoNum type="arabicPeriod"/>
            </a:pPr>
            <a:endParaRPr lang="en-US" sz="2400" dirty="0"/>
          </a:p>
        </p:txBody>
      </p:sp>
    </p:spTree>
    <p:extLst>
      <p:ext uri="{BB962C8B-B14F-4D97-AF65-F5344CB8AC3E}">
        <p14:creationId xmlns:p14="http://schemas.microsoft.com/office/powerpoint/2010/main" val="315181341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2677656"/>
          </a:xfrm>
          <a:prstGeom prst="rect">
            <a:avLst/>
          </a:prstGeom>
          <a:noFill/>
        </p:spPr>
        <p:txBody>
          <a:bodyPr wrap="square" rtlCol="0">
            <a:spAutoFit/>
          </a:bodyPr>
          <a:lstStyle/>
          <a:p>
            <a:r>
              <a:rPr lang="en-US" sz="2400" b="1" dirty="0" smtClean="0"/>
              <a:t>All of the following physical findings suggest trafficking </a:t>
            </a:r>
            <a:r>
              <a:rPr lang="en-US" sz="2400" b="1" u="sng" dirty="0" smtClean="0"/>
              <a:t>except</a:t>
            </a:r>
            <a:r>
              <a:rPr lang="en-US" sz="2400" b="1" dirty="0" smtClean="0"/>
              <a:t>:</a:t>
            </a:r>
            <a:endParaRPr lang="en-US" sz="2400" dirty="0" smtClean="0"/>
          </a:p>
          <a:p>
            <a:endParaRPr lang="en-US" sz="2400" dirty="0"/>
          </a:p>
          <a:p>
            <a:pPr marL="457200" indent="-457200">
              <a:buAutoNum type="arabicPeriod"/>
            </a:pPr>
            <a:r>
              <a:rPr lang="en-US" sz="2400" dirty="0" smtClean="0"/>
              <a:t>Scars on wrists and ankles</a:t>
            </a:r>
          </a:p>
          <a:p>
            <a:pPr marL="457200" indent="-457200">
              <a:buAutoNum type="arabicPeriod"/>
            </a:pPr>
            <a:r>
              <a:rPr lang="en-US" sz="2400" dirty="0" smtClean="0"/>
              <a:t>Scar on the neck</a:t>
            </a:r>
          </a:p>
          <a:p>
            <a:pPr marL="457200" indent="-457200">
              <a:buAutoNum type="arabicPeriod"/>
            </a:pPr>
            <a:r>
              <a:rPr lang="en-US" sz="2400" dirty="0" smtClean="0"/>
              <a:t>Recent trauma/manipulation of cervix</a:t>
            </a:r>
          </a:p>
          <a:p>
            <a:pPr marL="457200" indent="-457200">
              <a:buAutoNum type="arabicPeriod"/>
            </a:pPr>
            <a:r>
              <a:rPr lang="en-US" sz="2400" b="1" dirty="0" smtClean="0"/>
              <a:t>Enlarged uterus Correct answer</a:t>
            </a:r>
          </a:p>
          <a:p>
            <a:pPr marL="457200" indent="-457200">
              <a:buAutoNum type="arabicPeriod"/>
            </a:pPr>
            <a:endParaRPr lang="en-US" sz="2400" dirty="0"/>
          </a:p>
        </p:txBody>
      </p:sp>
    </p:spTree>
    <p:extLst>
      <p:ext uri="{BB962C8B-B14F-4D97-AF65-F5344CB8AC3E}">
        <p14:creationId xmlns:p14="http://schemas.microsoft.com/office/powerpoint/2010/main" val="242980552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3416320"/>
          </a:xfrm>
          <a:prstGeom prst="rect">
            <a:avLst/>
          </a:prstGeom>
          <a:noFill/>
        </p:spPr>
        <p:txBody>
          <a:bodyPr wrap="square" rtlCol="0">
            <a:spAutoFit/>
          </a:bodyPr>
          <a:lstStyle/>
          <a:p>
            <a:r>
              <a:rPr lang="en-US" sz="2400" dirty="0" smtClean="0"/>
              <a:t>A tentative diagnosis of retained products of conception following attempted abortion is made.</a:t>
            </a:r>
          </a:p>
          <a:p>
            <a:endParaRPr lang="en-US" sz="2400" dirty="0"/>
          </a:p>
          <a:p>
            <a:r>
              <a:rPr lang="en-US" sz="2400" dirty="0" smtClean="0"/>
              <a:t>Jill is taken to the OR, D &amp; C performed along with blood transfusions.</a:t>
            </a:r>
          </a:p>
          <a:p>
            <a:endParaRPr lang="en-US" sz="2400" dirty="0"/>
          </a:p>
          <a:p>
            <a:r>
              <a:rPr lang="en-US" sz="2400" dirty="0" smtClean="0"/>
              <a:t>Due to profound anemia, Jill is left in hospital overnight.</a:t>
            </a:r>
          </a:p>
          <a:p>
            <a:endParaRPr lang="en-US" sz="2400" dirty="0"/>
          </a:p>
          <a:p>
            <a:endParaRPr lang="en-US" sz="2400" dirty="0"/>
          </a:p>
        </p:txBody>
      </p:sp>
    </p:spTree>
    <p:extLst>
      <p:ext uri="{BB962C8B-B14F-4D97-AF65-F5344CB8AC3E}">
        <p14:creationId xmlns:p14="http://schemas.microsoft.com/office/powerpoint/2010/main" val="136247664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dirty="0" smtClean="0"/>
              <a:t>What do you do if you suspicions increase after the exam?</a:t>
            </a:r>
            <a:endParaRPr lang="en-US" dirty="0"/>
          </a:p>
        </p:txBody>
      </p:sp>
      <p:sp>
        <p:nvSpPr>
          <p:cNvPr id="5" name="Subtitle 4"/>
          <p:cNvSpPr>
            <a:spLocks noGrp="1"/>
          </p:cNvSpPr>
          <p:nvPr>
            <p:ph type="subTitle" sz="quarter"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pPr>
              <a:buNone/>
            </a:pPr>
            <a:r>
              <a:rPr lang="en-US" sz="6000" dirty="0"/>
              <a:t>S</a:t>
            </a:r>
            <a:r>
              <a:rPr lang="en-US" sz="6000" dirty="0" smtClean="0"/>
              <a:t>: </a:t>
            </a:r>
            <a:r>
              <a:rPr lang="en-US" sz="4000" dirty="0" smtClean="0"/>
              <a:t>Stop</a:t>
            </a:r>
          </a:p>
          <a:p>
            <a:pPr>
              <a:buNone/>
            </a:pPr>
            <a:r>
              <a:rPr lang="en-US" sz="6000" dirty="0"/>
              <a:t>O</a:t>
            </a:r>
            <a:r>
              <a:rPr lang="en-US" sz="6000" dirty="0" smtClean="0"/>
              <a:t>: </a:t>
            </a:r>
            <a:r>
              <a:rPr lang="en-US" sz="4000" dirty="0" smtClean="0"/>
              <a:t>Observe</a:t>
            </a:r>
          </a:p>
          <a:p>
            <a:pPr>
              <a:buNone/>
            </a:pPr>
            <a:r>
              <a:rPr lang="en-US" sz="6000" b="1" dirty="0" smtClean="0"/>
              <a:t>A: </a:t>
            </a:r>
            <a:r>
              <a:rPr lang="en-US" sz="4000" b="1" dirty="0" smtClean="0"/>
              <a:t>Ask </a:t>
            </a:r>
          </a:p>
          <a:p>
            <a:pPr>
              <a:buNone/>
            </a:pPr>
            <a:r>
              <a:rPr lang="en-US" sz="6000" dirty="0" smtClean="0"/>
              <a:t>R: </a:t>
            </a:r>
            <a:r>
              <a:rPr lang="en-US" sz="4000" dirty="0" smtClean="0"/>
              <a:t>Respond</a:t>
            </a:r>
            <a:endParaRPr lang="en-US" sz="4000" dirty="0"/>
          </a:p>
        </p:txBody>
      </p:sp>
      <p:sp>
        <p:nvSpPr>
          <p:cNvPr id="2" name="TextBox 1"/>
          <p:cNvSpPr txBox="1"/>
          <p:nvPr/>
        </p:nvSpPr>
        <p:spPr>
          <a:xfrm>
            <a:off x="4267200" y="4953000"/>
            <a:ext cx="4495800" cy="1200329"/>
          </a:xfrm>
          <a:prstGeom prst="rect">
            <a:avLst/>
          </a:prstGeom>
          <a:noFill/>
        </p:spPr>
        <p:txBody>
          <a:bodyPr wrap="square" rtlCol="0">
            <a:spAutoFit/>
          </a:bodyPr>
          <a:lstStyle/>
          <a:p>
            <a:r>
              <a:rPr lang="en-US" b="1" u="sng" dirty="0" smtClean="0"/>
              <a:t>SOAR to Health and Wellness Training</a:t>
            </a:r>
          </a:p>
          <a:p>
            <a:r>
              <a:rPr lang="en-US" dirty="0" smtClean="0"/>
              <a:t>HHS</a:t>
            </a:r>
          </a:p>
          <a:p>
            <a:r>
              <a:rPr lang="en-US" dirty="0" smtClean="0"/>
              <a:t>Office of Women’s Health</a:t>
            </a:r>
          </a:p>
          <a:p>
            <a:r>
              <a:rPr lang="en-US" dirty="0" smtClean="0"/>
              <a:t>Administration of Children &amp; Families</a:t>
            </a:r>
            <a:endParaRPr lang="en-US" dirty="0"/>
          </a:p>
        </p:txBody>
      </p:sp>
    </p:spTree>
    <p:extLst>
      <p:ext uri="{BB962C8B-B14F-4D97-AF65-F5344CB8AC3E}">
        <p14:creationId xmlns:p14="http://schemas.microsoft.com/office/powerpoint/2010/main" val="15680601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sz="quarter"/>
          </p:nvPr>
        </p:nvSpPr>
        <p:spPr/>
        <p:txBody>
          <a:bodyPr/>
          <a:lstStyle/>
          <a:p>
            <a:r>
              <a:rPr lang="en-US" dirty="0" smtClean="0"/>
              <a:t>Separate the Patient from the Potential Trafficker</a:t>
            </a:r>
            <a:endParaRPr lang="en-US" dirty="0"/>
          </a:p>
        </p:txBody>
      </p:sp>
      <p:sp>
        <p:nvSpPr>
          <p:cNvPr id="9" name="Subtitle 8"/>
          <p:cNvSpPr>
            <a:spLocks noGrp="1"/>
          </p:cNvSpPr>
          <p:nvPr>
            <p:ph type="subTitle" sz="quarter" idx="1"/>
          </p:nvPr>
        </p:nvSpPr>
        <p:spPr/>
        <p:txBody>
          <a:bodyPr/>
          <a:lstStyle/>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48356890"/>
              </p:ext>
            </p:extLst>
          </p:nvPr>
        </p:nvGraphicFramePr>
        <p:xfrm>
          <a:off x="0" y="333745"/>
          <a:ext cx="9144000" cy="5127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Preparations to Ask</a:t>
            </a:r>
            <a:endParaRPr lang="en-US" dirty="0"/>
          </a:p>
        </p:txBody>
      </p:sp>
      <p:sp>
        <p:nvSpPr>
          <p:cNvPr id="9" name="Subtitle 8"/>
          <p:cNvSpPr>
            <a:spLocks noGrp="1"/>
          </p:cNvSpPr>
          <p:nvPr>
            <p:ph idx="1"/>
          </p:nvPr>
        </p:nvSpPr>
        <p:spPr/>
        <p:txBody>
          <a:bodyPr/>
          <a:lstStyle/>
          <a:p>
            <a:endParaRPr lang="en-US" dirty="0" smtClean="0"/>
          </a:p>
          <a:p>
            <a:r>
              <a:rPr lang="en-US" dirty="0" smtClean="0"/>
              <a:t>If </a:t>
            </a:r>
            <a:r>
              <a:rPr lang="en-US" dirty="0" smtClean="0"/>
              <a:t>the patient is a victim of trafficking, they are probably highly traumatized, requiring:</a:t>
            </a:r>
          </a:p>
          <a:p>
            <a:pPr lvl="1"/>
            <a:r>
              <a:rPr lang="en-US" dirty="0" smtClean="0"/>
              <a:t>Trauma-informed staff to establish trust</a:t>
            </a:r>
          </a:p>
          <a:p>
            <a:pPr lvl="1"/>
            <a:r>
              <a:rPr lang="en-US" dirty="0" smtClean="0"/>
              <a:t>Staff to take whatever time possible</a:t>
            </a:r>
          </a:p>
          <a:p>
            <a:r>
              <a:rPr lang="en-US" dirty="0" smtClean="0"/>
              <a:t>Provide translation as necessary</a:t>
            </a:r>
          </a:p>
        </p:txBody>
      </p:sp>
    </p:spTree>
    <p:extLst>
      <p:ext uri="{BB962C8B-B14F-4D97-AF65-F5344CB8AC3E}">
        <p14:creationId xmlns:p14="http://schemas.microsoft.com/office/powerpoint/2010/main" val="347824220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Preparations to Ask</a:t>
            </a:r>
            <a:endParaRPr lang="en-US" dirty="0"/>
          </a:p>
        </p:txBody>
      </p:sp>
      <p:sp>
        <p:nvSpPr>
          <p:cNvPr id="9" name="Subtitle 8"/>
          <p:cNvSpPr>
            <a:spLocks noGrp="1"/>
          </p:cNvSpPr>
          <p:nvPr>
            <p:ph idx="1"/>
          </p:nvPr>
        </p:nvSpPr>
        <p:spPr/>
        <p:txBody>
          <a:bodyPr/>
          <a:lstStyle/>
          <a:p>
            <a:endParaRPr lang="en-US" dirty="0" smtClean="0"/>
          </a:p>
          <a:p>
            <a:endParaRPr lang="en-US" dirty="0"/>
          </a:p>
          <a:p>
            <a:r>
              <a:rPr lang="en-US" dirty="0" smtClean="0"/>
              <a:t>Trauma-informed personnel to consider:</a:t>
            </a:r>
          </a:p>
          <a:p>
            <a:pPr lvl="1"/>
            <a:r>
              <a:rPr lang="en-US" dirty="0" smtClean="0"/>
              <a:t>Hospital social worker</a:t>
            </a:r>
          </a:p>
          <a:p>
            <a:pPr lvl="1"/>
            <a:r>
              <a:rPr lang="en-US" dirty="0" smtClean="0"/>
              <a:t>SANE/SAFE nurse</a:t>
            </a:r>
          </a:p>
          <a:p>
            <a:pPr lvl="1"/>
            <a:r>
              <a:rPr lang="en-US" dirty="0" smtClean="0"/>
              <a:t>Specially trained trauma nurse</a:t>
            </a:r>
          </a:p>
        </p:txBody>
      </p:sp>
    </p:spTree>
    <p:extLst>
      <p:ext uri="{BB962C8B-B14F-4D97-AF65-F5344CB8AC3E}">
        <p14:creationId xmlns:p14="http://schemas.microsoft.com/office/powerpoint/2010/main" val="258634516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rrowheads="1"/>
          </p:cNvSpPr>
          <p:nvPr>
            <p:ph type="title"/>
          </p:nvPr>
        </p:nvSpPr>
        <p:spPr/>
        <p:txBody>
          <a:bodyPr/>
          <a:lstStyle/>
          <a:p>
            <a:pPr eaLnBrk="1" hangingPunct="1"/>
            <a:r>
              <a:rPr lang="en-US" sz="3600" u="sng" dirty="0" smtClean="0">
                <a:ea typeface="ＭＳ Ｐゴシック" charset="-128"/>
                <a:cs typeface="ＭＳ Ｐゴシック" charset="-128"/>
              </a:rPr>
              <a:t>International</a:t>
            </a:r>
            <a:r>
              <a:rPr lang="en-US" sz="3600" b="0" dirty="0" smtClean="0">
                <a:ea typeface="ＭＳ Ｐゴシック" charset="-128"/>
                <a:cs typeface="ＭＳ Ｐゴシック" charset="-128"/>
              </a:rPr>
              <a:t> Human </a:t>
            </a:r>
            <a:r>
              <a:rPr lang="en-US" sz="3600" b="0" dirty="0">
                <a:ea typeface="ＭＳ Ｐゴシック" charset="-128"/>
                <a:cs typeface="ＭＳ Ｐゴシック" charset="-128"/>
              </a:rPr>
              <a:t>Trafficking: Questions</a:t>
            </a:r>
          </a:p>
        </p:txBody>
      </p:sp>
      <p:sp>
        <p:nvSpPr>
          <p:cNvPr id="125955" name="Rectangle 3"/>
          <p:cNvSpPr>
            <a:spLocks noGrp="1" noChangeArrowheads="1"/>
          </p:cNvSpPr>
          <p:nvPr>
            <p:ph type="body" idx="1"/>
          </p:nvPr>
        </p:nvSpPr>
        <p:spPr>
          <a:xfrm>
            <a:off x="990600" y="2133600"/>
            <a:ext cx="7162800" cy="3957638"/>
          </a:xfrm>
        </p:spPr>
        <p:txBody>
          <a:bodyPr/>
          <a:lstStyle/>
          <a:p>
            <a:pPr marL="693738" eaLnBrk="1" hangingPunct="1">
              <a:lnSpc>
                <a:spcPct val="90000"/>
              </a:lnSpc>
            </a:pPr>
            <a:r>
              <a:rPr lang="en-US" sz="3100">
                <a:ea typeface="ＭＳ Ｐゴシック" charset="-128"/>
                <a:cs typeface="ＭＳ Ｐゴシック" charset="-128"/>
              </a:rPr>
              <a:t>Can you leave your work or job situation if you want?</a:t>
            </a:r>
          </a:p>
          <a:p>
            <a:pPr marL="693738" eaLnBrk="1" hangingPunct="1">
              <a:lnSpc>
                <a:spcPct val="90000"/>
              </a:lnSpc>
            </a:pPr>
            <a:r>
              <a:rPr lang="en-US" sz="3100">
                <a:ea typeface="ＭＳ Ｐゴシック" charset="-128"/>
                <a:cs typeface="ＭＳ Ｐゴシック" charset="-128"/>
              </a:rPr>
              <a:t>When you are not working, can you come and go as you please?</a:t>
            </a:r>
          </a:p>
          <a:p>
            <a:pPr marL="693738" eaLnBrk="1" hangingPunct="1">
              <a:lnSpc>
                <a:spcPct val="90000"/>
              </a:lnSpc>
            </a:pPr>
            <a:r>
              <a:rPr lang="en-US" sz="3100">
                <a:ea typeface="ＭＳ Ｐゴシック" charset="-128"/>
                <a:cs typeface="ＭＳ Ｐゴシック" charset="-128"/>
              </a:rPr>
              <a:t>Have you been threatened with harm if you try to quit?</a:t>
            </a:r>
          </a:p>
          <a:p>
            <a:pPr marL="693738" eaLnBrk="1" hangingPunct="1">
              <a:lnSpc>
                <a:spcPct val="90000"/>
              </a:lnSpc>
            </a:pPr>
            <a:r>
              <a:rPr lang="en-US" sz="3100">
                <a:ea typeface="ＭＳ Ｐゴシック" charset="-128"/>
                <a:cs typeface="ＭＳ Ｐゴシック" charset="-128"/>
              </a:rPr>
              <a:t>Has anyone threatened your family?</a:t>
            </a:r>
          </a:p>
          <a:p>
            <a:pPr marL="693738" eaLnBrk="1" hangingPunct="1">
              <a:lnSpc>
                <a:spcPct val="90000"/>
              </a:lnSpc>
            </a:pPr>
            <a:endParaRPr lang="en-US" sz="3100">
              <a:ea typeface="ＭＳ Ｐゴシック" charset="-128"/>
              <a:cs typeface="ＭＳ Ｐゴシック" charset="-128"/>
            </a:endParaRPr>
          </a:p>
          <a:p>
            <a:pPr marL="1144588" lvl="1" eaLnBrk="1" hangingPunct="1">
              <a:lnSpc>
                <a:spcPct val="90000"/>
              </a:lnSpc>
            </a:pPr>
            <a:endParaRPr lang="en-US" sz="31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p:txBody>
          <a:bodyPr/>
          <a:lstStyle/>
          <a:p>
            <a:pPr eaLnBrk="1" hangingPunct="1"/>
            <a:r>
              <a:rPr lang="en-US" sz="3600" u="sng" dirty="0" smtClean="0">
                <a:ea typeface="ＭＳ Ｐゴシック" charset="-128"/>
                <a:cs typeface="ＭＳ Ｐゴシック" charset="-128"/>
              </a:rPr>
              <a:t>International</a:t>
            </a:r>
            <a:r>
              <a:rPr lang="en-US" sz="3600" b="0" dirty="0" smtClean="0">
                <a:ea typeface="ＭＳ Ｐゴシック" charset="-128"/>
                <a:cs typeface="ＭＳ Ｐゴシック" charset="-128"/>
              </a:rPr>
              <a:t> Human Trafficking: Questions</a:t>
            </a:r>
            <a:endParaRPr lang="en-US" sz="3600" b="0" dirty="0">
              <a:ea typeface="ＭＳ Ｐゴシック" charset="-128"/>
              <a:cs typeface="ＭＳ Ｐゴシック" charset="-128"/>
            </a:endParaRPr>
          </a:p>
        </p:txBody>
      </p:sp>
      <p:sp>
        <p:nvSpPr>
          <p:cNvPr id="128003" name="Rectangle 3"/>
          <p:cNvSpPr>
            <a:spLocks noGrp="1" noChangeArrowheads="1"/>
          </p:cNvSpPr>
          <p:nvPr>
            <p:ph type="body" idx="1"/>
          </p:nvPr>
        </p:nvSpPr>
        <p:spPr>
          <a:xfrm>
            <a:off x="990600" y="2057400"/>
            <a:ext cx="7162800" cy="3957638"/>
          </a:xfrm>
        </p:spPr>
        <p:txBody>
          <a:bodyPr/>
          <a:lstStyle/>
          <a:p>
            <a:pPr marL="693738" eaLnBrk="1" hangingPunct="1"/>
            <a:r>
              <a:rPr lang="en-US" sz="3100">
                <a:ea typeface="ＭＳ Ｐゴシック" charset="-128"/>
                <a:cs typeface="ＭＳ Ｐゴシック" charset="-128"/>
              </a:rPr>
              <a:t>What are your working or living conditions like?</a:t>
            </a:r>
          </a:p>
          <a:p>
            <a:pPr marL="693738" eaLnBrk="1" hangingPunct="1"/>
            <a:r>
              <a:rPr lang="en-US" sz="3100">
                <a:ea typeface="ＭＳ Ｐゴシック" charset="-128"/>
                <a:cs typeface="ＭＳ Ｐゴシック" charset="-128"/>
              </a:rPr>
              <a:t>Where do you sleep and eat?</a:t>
            </a:r>
          </a:p>
          <a:p>
            <a:pPr marL="693738" eaLnBrk="1" hangingPunct="1"/>
            <a:r>
              <a:rPr lang="en-US" sz="3100">
                <a:ea typeface="ＭＳ Ｐゴシック" charset="-128"/>
                <a:cs typeface="ＭＳ Ｐゴシック" charset="-128"/>
              </a:rPr>
              <a:t>Do you have to ask permission to eat, sleep or go to the bathroom?</a:t>
            </a:r>
          </a:p>
          <a:p>
            <a:pPr marL="693738" eaLnBrk="1" hangingPunct="1"/>
            <a:r>
              <a:rPr lang="en-US" sz="3100">
                <a:ea typeface="ＭＳ Ｐゴシック" charset="-128"/>
                <a:cs typeface="ＭＳ Ｐゴシック" charset="-128"/>
              </a:rPr>
              <a:t>Is there a lock on your door or windows so you cannot get out?</a:t>
            </a:r>
          </a:p>
          <a:p>
            <a:pPr marL="1144588" lvl="1" eaLnBrk="1" hangingPunct="1"/>
            <a:endParaRPr lang="en-US" sz="310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p:txBody>
          <a:bodyPr/>
          <a:lstStyle/>
          <a:p>
            <a:pPr eaLnBrk="1" hangingPunct="1"/>
            <a:r>
              <a:rPr lang="en-US" sz="3600" u="sng" dirty="0" smtClean="0">
                <a:ea typeface="ＭＳ Ｐゴシック" charset="-128"/>
                <a:cs typeface="ＭＳ Ｐゴシック" charset="-128"/>
              </a:rPr>
              <a:t>Domestic</a:t>
            </a:r>
            <a:r>
              <a:rPr lang="en-US" sz="3600" b="0" dirty="0" smtClean="0">
                <a:ea typeface="ＭＳ Ｐゴシック" charset="-128"/>
                <a:cs typeface="ＭＳ Ｐゴシック" charset="-128"/>
              </a:rPr>
              <a:t> </a:t>
            </a:r>
            <a:r>
              <a:rPr lang="en-US" sz="3600" b="0" dirty="0">
                <a:ea typeface="ＭＳ Ｐゴシック" charset="-128"/>
                <a:cs typeface="ＭＳ Ｐゴシック" charset="-128"/>
              </a:rPr>
              <a:t>Human Trafficking: Questions</a:t>
            </a:r>
          </a:p>
        </p:txBody>
      </p:sp>
      <p:sp>
        <p:nvSpPr>
          <p:cNvPr id="128003" name="Rectangle 3"/>
          <p:cNvSpPr>
            <a:spLocks noGrp="1" noChangeArrowheads="1"/>
          </p:cNvSpPr>
          <p:nvPr>
            <p:ph type="body" idx="1"/>
          </p:nvPr>
        </p:nvSpPr>
        <p:spPr>
          <a:xfrm>
            <a:off x="990600" y="2057400"/>
            <a:ext cx="7162800" cy="3957638"/>
          </a:xfrm>
        </p:spPr>
        <p:txBody>
          <a:bodyPr/>
          <a:lstStyle/>
          <a:p>
            <a:pPr marL="693738" eaLnBrk="1" hangingPunct="1"/>
            <a:r>
              <a:rPr lang="en-US" sz="3100" dirty="0" smtClean="0">
                <a:ea typeface="ＭＳ Ｐゴシック" charset="-128"/>
                <a:cs typeface="ＭＳ Ｐゴシック" charset="-128"/>
              </a:rPr>
              <a:t>Have you been asked to have sex with multiple men each night?</a:t>
            </a:r>
          </a:p>
          <a:p>
            <a:pPr marL="693738" eaLnBrk="1" hangingPunct="1"/>
            <a:r>
              <a:rPr lang="en-US" sz="3100" dirty="0" smtClean="0">
                <a:ea typeface="ＭＳ Ｐゴシック" charset="-128"/>
                <a:cs typeface="ＭＳ Ｐゴシック" charset="-128"/>
              </a:rPr>
              <a:t>Do you have to meet a quota of money before you can safely return home?</a:t>
            </a:r>
          </a:p>
          <a:p>
            <a:pPr marL="693738" eaLnBrk="1" hangingPunct="1"/>
            <a:r>
              <a:rPr lang="en-US" sz="3100" dirty="0" smtClean="0">
                <a:ea typeface="ＭＳ Ｐゴシック" charset="-128"/>
                <a:cs typeface="ＭＳ Ｐゴシック" charset="-128"/>
              </a:rPr>
              <a:t>Has someone forced you to perform sexually before a camera?</a:t>
            </a:r>
          </a:p>
          <a:p>
            <a:pPr marL="693738" eaLnBrk="1" hangingPunct="1"/>
            <a:r>
              <a:rPr lang="en-US" sz="3100" dirty="0" smtClean="0">
                <a:ea typeface="ＭＳ Ｐゴシック" charset="-128"/>
                <a:cs typeface="ＭＳ Ｐゴシック" charset="-128"/>
              </a:rPr>
              <a:t>Has anyone taken sexually suggestive photo’s of you to post on the Internet?</a:t>
            </a:r>
          </a:p>
          <a:p>
            <a:pPr marL="693738" eaLnBrk="1" hangingPunct="1"/>
            <a:endParaRPr lang="en-US" sz="3100" dirty="0" smtClean="0">
              <a:ea typeface="ＭＳ Ｐゴシック" charset="-128"/>
              <a:cs typeface="ＭＳ Ｐゴシック" charset="-128"/>
            </a:endParaRPr>
          </a:p>
          <a:p>
            <a:pPr marL="1144588" lvl="1" eaLnBrk="1" hangingPunct="1"/>
            <a:endParaRPr lang="en-US" sz="31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r>
              <a:rPr lang="en-US" smtClean="0">
                <a:ea typeface="ＭＳ Ｐゴシック" charset="-128"/>
                <a:cs typeface="ＭＳ Ｐゴシック" charset="-128"/>
              </a:rPr>
              <a:t>What do you do if you discover someone who may be a  victim of trafficking?</a:t>
            </a:r>
          </a:p>
        </p:txBody>
      </p:sp>
      <p:sp>
        <p:nvSpPr>
          <p:cNvPr id="4" name="Subtitle 3"/>
          <p:cNvSpPr>
            <a:spLocks noGrp="1"/>
          </p:cNvSpPr>
          <p:nvPr>
            <p:ph type="subTitle" sz="quarter" idx="1"/>
          </p:nvPr>
        </p:nvSpPr>
        <p:spPr/>
        <p:txBody>
          <a:bodyPr/>
          <a:lstStyle/>
          <a:p>
            <a:pPr>
              <a:buFont typeface="Wingdings" charset="2"/>
              <a:buNone/>
            </a:pPr>
            <a:endParaRPr lang="en-US">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pPr>
              <a:buNone/>
            </a:pPr>
            <a:r>
              <a:rPr lang="en-US" sz="6000" dirty="0"/>
              <a:t>S</a:t>
            </a:r>
            <a:r>
              <a:rPr lang="en-US" sz="6000" dirty="0" smtClean="0"/>
              <a:t>: </a:t>
            </a:r>
            <a:r>
              <a:rPr lang="en-US" sz="4000" dirty="0" smtClean="0"/>
              <a:t>Stop</a:t>
            </a:r>
          </a:p>
          <a:p>
            <a:pPr>
              <a:buNone/>
            </a:pPr>
            <a:r>
              <a:rPr lang="en-US" sz="6000" dirty="0"/>
              <a:t>O</a:t>
            </a:r>
            <a:r>
              <a:rPr lang="en-US" sz="6000" dirty="0" smtClean="0"/>
              <a:t>: </a:t>
            </a:r>
            <a:r>
              <a:rPr lang="en-US" sz="4000" dirty="0" smtClean="0"/>
              <a:t>Observe</a:t>
            </a:r>
          </a:p>
          <a:p>
            <a:pPr>
              <a:buNone/>
            </a:pPr>
            <a:r>
              <a:rPr lang="en-US" sz="6000" dirty="0" smtClean="0"/>
              <a:t>A: </a:t>
            </a:r>
            <a:r>
              <a:rPr lang="en-US" sz="4000" dirty="0" smtClean="0"/>
              <a:t>Ask </a:t>
            </a:r>
          </a:p>
          <a:p>
            <a:pPr>
              <a:buNone/>
            </a:pPr>
            <a:r>
              <a:rPr lang="en-US" sz="6000" b="1" dirty="0" smtClean="0"/>
              <a:t>R: </a:t>
            </a:r>
            <a:r>
              <a:rPr lang="en-US" sz="4000" b="1" dirty="0" smtClean="0"/>
              <a:t>Respond</a:t>
            </a:r>
            <a:endParaRPr lang="en-US" sz="4000" b="1" dirty="0"/>
          </a:p>
        </p:txBody>
      </p:sp>
      <p:sp>
        <p:nvSpPr>
          <p:cNvPr id="2" name="TextBox 1"/>
          <p:cNvSpPr txBox="1"/>
          <p:nvPr/>
        </p:nvSpPr>
        <p:spPr>
          <a:xfrm>
            <a:off x="4267200" y="4953000"/>
            <a:ext cx="4495800" cy="1200329"/>
          </a:xfrm>
          <a:prstGeom prst="rect">
            <a:avLst/>
          </a:prstGeom>
          <a:noFill/>
        </p:spPr>
        <p:txBody>
          <a:bodyPr wrap="square" rtlCol="0">
            <a:spAutoFit/>
          </a:bodyPr>
          <a:lstStyle/>
          <a:p>
            <a:r>
              <a:rPr lang="en-US" b="1" u="sng" dirty="0" smtClean="0"/>
              <a:t>SOAR to Health and Wellness Training</a:t>
            </a:r>
          </a:p>
          <a:p>
            <a:r>
              <a:rPr lang="en-US" dirty="0" smtClean="0"/>
              <a:t>HHS</a:t>
            </a:r>
          </a:p>
          <a:p>
            <a:r>
              <a:rPr lang="en-US" dirty="0" smtClean="0"/>
              <a:t>Office of Women’s Health</a:t>
            </a:r>
          </a:p>
          <a:p>
            <a:r>
              <a:rPr lang="en-US" dirty="0" smtClean="0"/>
              <a:t>Administration of Children &amp; Families</a:t>
            </a:r>
            <a:endParaRPr lang="en-US" dirty="0"/>
          </a:p>
        </p:txBody>
      </p:sp>
    </p:spTree>
    <p:extLst>
      <p:ext uri="{BB962C8B-B14F-4D97-AF65-F5344CB8AC3E}">
        <p14:creationId xmlns:p14="http://schemas.microsoft.com/office/powerpoint/2010/main" val="176821790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smtClean="0"/>
              <a:t>To respond properly, you need to prepare in advance</a:t>
            </a:r>
            <a:endParaRPr lang="en-US" dirty="0"/>
          </a:p>
        </p:txBody>
      </p:sp>
      <p:sp>
        <p:nvSpPr>
          <p:cNvPr id="4" name="Subtitle 3"/>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81587667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304800" y="762000"/>
            <a:ext cx="8686800" cy="990600"/>
          </a:xfrm>
        </p:spPr>
        <p:txBody>
          <a:bodyPr/>
          <a:lstStyle/>
          <a:p>
            <a:pPr eaLnBrk="1" hangingPunct="1"/>
            <a:r>
              <a:rPr lang="en-US" sz="3600" dirty="0" smtClean="0">
                <a:ea typeface="ＭＳ Ｐゴシック" charset="-128"/>
                <a:cs typeface="ＭＳ Ｐゴシック" charset="-128"/>
              </a:rPr>
              <a:t>Step 1- Local Research</a:t>
            </a:r>
            <a:endParaRPr lang="en-US" sz="3600" dirty="0">
              <a:ea typeface="ＭＳ Ｐゴシック" charset="-128"/>
              <a:cs typeface="ＭＳ Ｐゴシック" charset="-128"/>
            </a:endParaRPr>
          </a:p>
        </p:txBody>
      </p:sp>
      <p:sp>
        <p:nvSpPr>
          <p:cNvPr id="136195" name="Rectangle 3"/>
          <p:cNvSpPr>
            <a:spLocks noGrp="1" noChangeArrowheads="1"/>
          </p:cNvSpPr>
          <p:nvPr>
            <p:ph type="body" idx="1"/>
          </p:nvPr>
        </p:nvSpPr>
        <p:spPr>
          <a:xfrm>
            <a:off x="914400" y="1828800"/>
            <a:ext cx="7543800" cy="3957638"/>
          </a:xfrm>
          <a:noFill/>
          <a:ln>
            <a:noFill/>
          </a:ln>
        </p:spPr>
        <p:txBody>
          <a:bodyPr/>
          <a:lstStyle/>
          <a:p>
            <a:pPr eaLnBrk="1" hangingPunct="1">
              <a:lnSpc>
                <a:spcPct val="90000"/>
              </a:lnSpc>
              <a:buClr>
                <a:srgbClr val="FFC616"/>
              </a:buClr>
            </a:pPr>
            <a:r>
              <a:rPr lang="en-US" b="1" dirty="0" smtClean="0">
                <a:ea typeface="ＭＳ Ｐゴシック" charset="-128"/>
                <a:cs typeface="ＭＳ Ｐゴシック" charset="-128"/>
              </a:rPr>
              <a:t>Research </a:t>
            </a:r>
            <a:r>
              <a:rPr lang="en-US" b="1" dirty="0">
                <a:ea typeface="ＭＳ Ｐゴシック" charset="-128"/>
                <a:cs typeface="ＭＳ Ｐゴシック" charset="-128"/>
              </a:rPr>
              <a:t>local anti-trafficking contacts</a:t>
            </a:r>
            <a:endParaRPr lang="en-US" b="1" dirty="0" smtClean="0">
              <a:ea typeface="Times New Roman" charset="0"/>
              <a:cs typeface="Times New Roman" charset="0"/>
            </a:endParaRPr>
          </a:p>
          <a:p>
            <a:pPr lvl="1" eaLnBrk="1" hangingPunct="1">
              <a:lnSpc>
                <a:spcPct val="90000"/>
              </a:lnSpc>
              <a:buClr>
                <a:srgbClr val="FFC616"/>
              </a:buClr>
            </a:pPr>
            <a:r>
              <a:rPr lang="en-US" dirty="0" smtClean="0">
                <a:ea typeface="Times New Roman" charset="0"/>
                <a:cs typeface="Times New Roman" charset="0"/>
              </a:rPr>
              <a:t>Call the Trafficking </a:t>
            </a:r>
            <a:r>
              <a:rPr lang="en-US" dirty="0">
                <a:ea typeface="Times New Roman" charset="0"/>
                <a:cs typeface="Times New Roman" charset="0"/>
              </a:rPr>
              <a:t>Information and Referral Hotline </a:t>
            </a:r>
            <a:r>
              <a:rPr lang="en-US" b="1" dirty="0">
                <a:ea typeface="Times New Roman" charset="0"/>
                <a:cs typeface="Times New Roman" charset="0"/>
              </a:rPr>
              <a:t>	1.888.3737.888</a:t>
            </a:r>
            <a:r>
              <a:rPr lang="en-US" dirty="0">
                <a:ea typeface="Times New Roman" charset="0"/>
                <a:cs typeface="Times New Roman" charset="0"/>
              </a:rPr>
              <a:t>.  </a:t>
            </a:r>
            <a:endParaRPr lang="en-US" dirty="0" smtClean="0">
              <a:ea typeface="Times New Roman" charset="0"/>
              <a:cs typeface="Times New Roman" charset="0"/>
            </a:endParaRPr>
          </a:p>
          <a:p>
            <a:pPr lvl="1" eaLnBrk="1" hangingPunct="1">
              <a:lnSpc>
                <a:spcPct val="90000"/>
              </a:lnSpc>
              <a:buClr>
                <a:srgbClr val="FFC616"/>
              </a:buClr>
            </a:pPr>
            <a:r>
              <a:rPr lang="en-US" u="sng" dirty="0" smtClean="0">
                <a:ea typeface="Times New Roman" charset="0"/>
                <a:cs typeface="Times New Roman" charset="0"/>
              </a:rPr>
              <a:t>Local </a:t>
            </a:r>
            <a:r>
              <a:rPr lang="en-US" u="sng" dirty="0">
                <a:ea typeface="Times New Roman" charset="0"/>
                <a:cs typeface="Times New Roman" charset="0"/>
              </a:rPr>
              <a:t>community resources</a:t>
            </a:r>
            <a:r>
              <a:rPr lang="en-US" dirty="0">
                <a:ea typeface="Times New Roman" charset="0"/>
                <a:cs typeface="Times New Roman" charset="0"/>
              </a:rPr>
              <a:t> </a:t>
            </a:r>
            <a:r>
              <a:rPr lang="en-US" dirty="0" smtClean="0">
                <a:ea typeface="Times New Roman" charset="0"/>
                <a:cs typeface="Times New Roman" charset="0"/>
              </a:rPr>
              <a:t>working specifically to </a:t>
            </a:r>
            <a:r>
              <a:rPr lang="en-US" dirty="0">
                <a:ea typeface="Times New Roman" charset="0"/>
                <a:cs typeface="Times New Roman" charset="0"/>
              </a:rPr>
              <a:t>help </a:t>
            </a:r>
            <a:r>
              <a:rPr lang="en-US" dirty="0" smtClean="0">
                <a:ea typeface="Times New Roman" charset="0"/>
                <a:cs typeface="Times New Roman" charset="0"/>
              </a:rPr>
              <a:t>victims of trafficking</a:t>
            </a:r>
          </a:p>
          <a:p>
            <a:pPr lvl="1" eaLnBrk="1" hangingPunct="1">
              <a:lnSpc>
                <a:spcPct val="90000"/>
              </a:lnSpc>
              <a:buClr>
                <a:srgbClr val="FFC616"/>
              </a:buClr>
            </a:pPr>
            <a:r>
              <a:rPr lang="en-US" dirty="0" smtClean="0">
                <a:ea typeface="Times New Roman" charset="0"/>
                <a:cs typeface="Times New Roman" charset="0"/>
              </a:rPr>
              <a:t>Contact these local agencies and find out about local </a:t>
            </a:r>
            <a:r>
              <a:rPr lang="en-US" u="sng" dirty="0" smtClean="0">
                <a:ea typeface="Times New Roman" charset="0"/>
                <a:cs typeface="Times New Roman" charset="0"/>
              </a:rPr>
              <a:t>law enforcement</a:t>
            </a:r>
          </a:p>
          <a:p>
            <a:pPr lvl="1" eaLnBrk="1" hangingPunct="1">
              <a:lnSpc>
                <a:spcPct val="90000"/>
              </a:lnSpc>
              <a:buClr>
                <a:srgbClr val="FFC616"/>
              </a:buClr>
            </a:pPr>
            <a:r>
              <a:rPr lang="en-US" dirty="0">
                <a:ea typeface="Times New Roman" charset="0"/>
                <a:cs typeface="Times New Roman" charset="0"/>
              </a:rPr>
              <a:t>Call the Department of Homeland Security Hotline at: </a:t>
            </a:r>
            <a:r>
              <a:rPr lang="en-US" b="1" dirty="0">
                <a:ea typeface="Times New Roman" charset="0"/>
                <a:cs typeface="Times New Roman" charset="0"/>
              </a:rPr>
              <a:t>866-347-2423</a:t>
            </a:r>
            <a:r>
              <a:rPr lang="en-US" dirty="0">
                <a:ea typeface="Times New Roman" charset="0"/>
                <a:cs typeface="Times New Roman" charset="0"/>
              </a:rPr>
              <a:t> </a:t>
            </a:r>
          </a:p>
          <a:p>
            <a:pPr lvl="1" eaLnBrk="1" hangingPunct="1">
              <a:lnSpc>
                <a:spcPct val="90000"/>
              </a:lnSpc>
              <a:buClr>
                <a:srgbClr val="FFC616"/>
              </a:buClr>
            </a:pPr>
            <a:endParaRPr lang="en-US" u="sng" dirty="0">
              <a:ea typeface="Times New Roman" charset="0"/>
              <a:cs typeface="Times New Roman" charset="0"/>
            </a:endParaRPr>
          </a:p>
          <a:p>
            <a:pPr marL="0" indent="0" eaLnBrk="1" hangingPunct="1">
              <a:lnSpc>
                <a:spcPct val="90000"/>
              </a:lnSpc>
              <a:buClr>
                <a:schemeClr val="tx1"/>
              </a:buClr>
              <a:buNone/>
            </a:pPr>
            <a:endParaRPr lang="en-US" sz="1800" dirty="0">
              <a:ea typeface="ＭＳ Ｐゴシック" charset="-128"/>
              <a:cs typeface="ＭＳ Ｐゴシック" charset="-128"/>
            </a:endParaRPr>
          </a:p>
          <a:p>
            <a:pPr algn="ctr" eaLnBrk="1" hangingPunct="1">
              <a:lnSpc>
                <a:spcPct val="90000"/>
              </a:lnSpc>
              <a:buFont typeface="Wingdings" charset="2"/>
              <a:buNone/>
            </a:pPr>
            <a:endParaRPr lang="en-US" sz="2400" b="1" i="1" dirty="0">
              <a:ea typeface="ＭＳ Ｐゴシック" charset="-128"/>
              <a:cs typeface="ＭＳ Ｐゴシック" charset="-128"/>
            </a:endParaRPr>
          </a:p>
        </p:txBody>
      </p:sp>
    </p:spTree>
    <p:extLst>
      <p:ext uri="{BB962C8B-B14F-4D97-AF65-F5344CB8AC3E}">
        <p14:creationId xmlns:p14="http://schemas.microsoft.com/office/powerpoint/2010/main" val="19155103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1"/>
          </p:nvPr>
        </p:nvSpPr>
        <p:spPr>
          <a:xfrm>
            <a:off x="914400" y="1828800"/>
            <a:ext cx="7543800" cy="3957638"/>
          </a:xfrm>
        </p:spPr>
        <p:txBody>
          <a:bodyPr/>
          <a:lstStyle/>
          <a:p>
            <a:pPr marL="0" indent="0" eaLnBrk="1" hangingPunct="1">
              <a:lnSpc>
                <a:spcPct val="90000"/>
              </a:lnSpc>
              <a:buClr>
                <a:schemeClr val="tx1"/>
              </a:buClr>
              <a:buNone/>
            </a:pPr>
            <a:endParaRPr lang="en-US" sz="2000" b="1" dirty="0" smtClean="0">
              <a:ea typeface="Times New Roman" charset="0"/>
              <a:cs typeface="Times New Roman" charset="0"/>
            </a:endParaRPr>
          </a:p>
          <a:p>
            <a:pPr eaLnBrk="1" hangingPunct="1">
              <a:lnSpc>
                <a:spcPct val="90000"/>
              </a:lnSpc>
              <a:buClr>
                <a:srgbClr val="FFC616"/>
              </a:buClr>
            </a:pPr>
            <a:r>
              <a:rPr lang="en-US" sz="2800" b="1" dirty="0" smtClean="0">
                <a:ea typeface="Times New Roman" charset="0"/>
                <a:cs typeface="Times New Roman" charset="0"/>
              </a:rPr>
              <a:t>Assign a member of the staff to interface with:</a:t>
            </a:r>
          </a:p>
          <a:p>
            <a:pPr lvl="1" eaLnBrk="1" hangingPunct="1">
              <a:lnSpc>
                <a:spcPct val="90000"/>
              </a:lnSpc>
            </a:pPr>
            <a:r>
              <a:rPr lang="en-US" dirty="0" smtClean="0">
                <a:ea typeface="Times New Roman" charset="0"/>
                <a:cs typeface="Times New Roman" charset="0"/>
              </a:rPr>
              <a:t>Local, state, and federal law enforcement</a:t>
            </a:r>
          </a:p>
          <a:p>
            <a:pPr lvl="1" eaLnBrk="1" hangingPunct="1">
              <a:lnSpc>
                <a:spcPct val="90000"/>
              </a:lnSpc>
            </a:pPr>
            <a:r>
              <a:rPr lang="en-US" dirty="0" smtClean="0">
                <a:ea typeface="Times New Roman" charset="0"/>
                <a:cs typeface="Times New Roman" charset="0"/>
              </a:rPr>
              <a:t>Local community service providers</a:t>
            </a:r>
          </a:p>
          <a:p>
            <a:pPr lvl="1" eaLnBrk="1" hangingPunct="1">
              <a:lnSpc>
                <a:spcPct val="90000"/>
              </a:lnSpc>
            </a:pPr>
            <a:r>
              <a:rPr lang="en-US" dirty="0">
                <a:ea typeface="Times New Roman" charset="0"/>
                <a:cs typeface="Times New Roman" charset="0"/>
              </a:rPr>
              <a:t>C</a:t>
            </a:r>
            <a:r>
              <a:rPr lang="en-US" dirty="0" smtClean="0">
                <a:ea typeface="Times New Roman" charset="0"/>
                <a:cs typeface="Times New Roman" charset="0"/>
              </a:rPr>
              <a:t>hild protective services</a:t>
            </a:r>
          </a:p>
          <a:p>
            <a:pPr eaLnBrk="1" hangingPunct="1">
              <a:lnSpc>
                <a:spcPct val="90000"/>
              </a:lnSpc>
              <a:buClr>
                <a:srgbClr val="FFC616"/>
              </a:buClr>
            </a:pPr>
            <a:r>
              <a:rPr lang="en-US" sz="2800" b="1" dirty="0" smtClean="0">
                <a:ea typeface="Times New Roman" charset="0"/>
                <a:cs typeface="Times New Roman" charset="0"/>
              </a:rPr>
              <a:t>Gather information on the local trafficking problem</a:t>
            </a:r>
          </a:p>
          <a:p>
            <a:pPr marL="457200" lvl="1" indent="0" eaLnBrk="1" hangingPunct="1">
              <a:lnSpc>
                <a:spcPct val="90000"/>
              </a:lnSpc>
              <a:buClr>
                <a:srgbClr val="FFC616"/>
              </a:buClr>
              <a:buNone/>
            </a:pPr>
            <a:endParaRPr lang="en-US" dirty="0">
              <a:ea typeface="Times New Roman" charset="0"/>
              <a:cs typeface="Times New Roman" charset="0"/>
            </a:endParaRPr>
          </a:p>
          <a:p>
            <a:pPr algn="ctr" eaLnBrk="1" hangingPunct="1">
              <a:lnSpc>
                <a:spcPct val="90000"/>
              </a:lnSpc>
              <a:buFont typeface="Wingdings" charset="2"/>
              <a:buNone/>
            </a:pPr>
            <a:endParaRPr lang="en-US" sz="2400" b="1" dirty="0">
              <a:ea typeface="ＭＳ Ｐゴシック" charset="-128"/>
              <a:cs typeface="ＭＳ Ｐゴシック" charset="-128"/>
            </a:endParaRPr>
          </a:p>
          <a:p>
            <a:pPr eaLnBrk="1" hangingPunct="1">
              <a:lnSpc>
                <a:spcPct val="90000"/>
              </a:lnSpc>
              <a:buFont typeface="Wingdings" charset="2"/>
              <a:buNone/>
            </a:pPr>
            <a:endParaRPr lang="en-US" sz="2400" dirty="0">
              <a:ea typeface="ＭＳ Ｐゴシック" charset="-128"/>
              <a:cs typeface="ＭＳ Ｐゴシック" charset="-128"/>
            </a:endParaRPr>
          </a:p>
          <a:p>
            <a:pPr eaLnBrk="1" hangingPunct="1">
              <a:lnSpc>
                <a:spcPct val="90000"/>
              </a:lnSpc>
            </a:pPr>
            <a:endParaRPr lang="en-US" sz="2400" dirty="0">
              <a:ea typeface="ＭＳ Ｐゴシック" charset="-128"/>
              <a:cs typeface="ＭＳ Ｐゴシック" charset="-128"/>
            </a:endParaRPr>
          </a:p>
        </p:txBody>
      </p:sp>
      <p:sp>
        <p:nvSpPr>
          <p:cNvPr id="5" name="Rectangle 2"/>
          <p:cNvSpPr txBox="1">
            <a:spLocks noRot="1" noChangeArrowheads="1"/>
          </p:cNvSpPr>
          <p:nvPr/>
        </p:nvSpPr>
        <p:spPr bwMode="auto">
          <a:xfrm>
            <a:off x="228600" y="762000"/>
            <a:ext cx="86868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9pPr>
          </a:lstStyle>
          <a:p>
            <a:pPr eaLnBrk="1" hangingPunct="1"/>
            <a:r>
              <a:rPr lang="en-US" sz="3600" dirty="0" smtClean="0">
                <a:ea typeface="ＭＳ Ｐゴシック" charset="-128"/>
                <a:cs typeface="ＭＳ Ｐゴシック" charset="-128"/>
              </a:rPr>
              <a:t>Step 2- Designate personnel</a:t>
            </a:r>
            <a:endParaRPr lang="en-US" sz="3600" dirty="0">
              <a:ea typeface="ＭＳ Ｐゴシック" charset="-128"/>
              <a:cs typeface="ＭＳ Ｐゴシック" charset="-128"/>
            </a:endParaRPr>
          </a:p>
        </p:txBody>
      </p:sp>
    </p:spTree>
    <p:extLst>
      <p:ext uri="{BB962C8B-B14F-4D97-AF65-F5344CB8AC3E}">
        <p14:creationId xmlns:p14="http://schemas.microsoft.com/office/powerpoint/2010/main" val="5672943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241188338"/>
              </p:ext>
            </p:extLst>
          </p:nvPr>
        </p:nvGraphicFramePr>
        <p:xfrm>
          <a:off x="0" y="333745"/>
          <a:ext cx="9144000" cy="5127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520928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1"/>
          </p:nvPr>
        </p:nvSpPr>
        <p:spPr>
          <a:xfrm>
            <a:off x="914400" y="1828800"/>
            <a:ext cx="7543800" cy="3957638"/>
          </a:xfrm>
        </p:spPr>
        <p:txBody>
          <a:bodyPr/>
          <a:lstStyle/>
          <a:p>
            <a:pPr marL="0" indent="0" eaLnBrk="1" hangingPunct="1">
              <a:lnSpc>
                <a:spcPct val="90000"/>
              </a:lnSpc>
              <a:buClr>
                <a:schemeClr val="tx1"/>
              </a:buClr>
              <a:buNone/>
            </a:pPr>
            <a:endParaRPr lang="en-US" sz="2000" b="1" dirty="0" smtClean="0">
              <a:ea typeface="Times New Roman" charset="0"/>
              <a:cs typeface="Times New Roman" charset="0"/>
            </a:endParaRPr>
          </a:p>
          <a:p>
            <a:pPr eaLnBrk="1" hangingPunct="1">
              <a:lnSpc>
                <a:spcPct val="90000"/>
              </a:lnSpc>
              <a:buClr>
                <a:srgbClr val="FFC616"/>
              </a:buClr>
            </a:pPr>
            <a:r>
              <a:rPr lang="en-US" sz="2800" b="1" dirty="0">
                <a:ea typeface="Times New Roman" charset="0"/>
                <a:cs typeface="Times New Roman" charset="0"/>
              </a:rPr>
              <a:t>L</a:t>
            </a:r>
            <a:r>
              <a:rPr lang="en-US" sz="2800" b="1" dirty="0" smtClean="0">
                <a:ea typeface="Times New Roman" charset="0"/>
                <a:cs typeface="Times New Roman" charset="0"/>
              </a:rPr>
              <a:t>ocal trafficking problem</a:t>
            </a:r>
          </a:p>
          <a:p>
            <a:pPr lvl="1" eaLnBrk="1" hangingPunct="1">
              <a:lnSpc>
                <a:spcPct val="90000"/>
              </a:lnSpc>
              <a:buClr>
                <a:srgbClr val="FFC616"/>
              </a:buClr>
            </a:pPr>
            <a:r>
              <a:rPr lang="en-US" sz="2400" b="1" dirty="0" smtClean="0">
                <a:ea typeface="Times New Roman" charset="0"/>
                <a:cs typeface="Times New Roman" charset="0"/>
              </a:rPr>
              <a:t>International</a:t>
            </a:r>
          </a:p>
          <a:p>
            <a:pPr lvl="1" eaLnBrk="1" hangingPunct="1">
              <a:lnSpc>
                <a:spcPct val="90000"/>
              </a:lnSpc>
              <a:buClr>
                <a:srgbClr val="FFC616"/>
              </a:buClr>
            </a:pPr>
            <a:r>
              <a:rPr lang="en-US" sz="2400" b="1" dirty="0" smtClean="0">
                <a:ea typeface="Times New Roman" charset="0"/>
                <a:cs typeface="Times New Roman" charset="0"/>
              </a:rPr>
              <a:t>Domestic</a:t>
            </a:r>
          </a:p>
          <a:p>
            <a:pPr eaLnBrk="1" hangingPunct="1">
              <a:lnSpc>
                <a:spcPct val="90000"/>
              </a:lnSpc>
              <a:buClr>
                <a:srgbClr val="FFC616"/>
              </a:buClr>
            </a:pPr>
            <a:r>
              <a:rPr lang="en-US" sz="2800" b="1" dirty="0" smtClean="0">
                <a:ea typeface="Times New Roman" charset="0"/>
                <a:cs typeface="Times New Roman" charset="0"/>
              </a:rPr>
              <a:t>Local law enforcement response capability</a:t>
            </a:r>
          </a:p>
          <a:p>
            <a:pPr eaLnBrk="1" hangingPunct="1">
              <a:lnSpc>
                <a:spcPct val="90000"/>
              </a:lnSpc>
              <a:buClr>
                <a:srgbClr val="FFC616"/>
              </a:buClr>
            </a:pPr>
            <a:r>
              <a:rPr lang="en-US" sz="2800" b="1" dirty="0">
                <a:ea typeface="Times New Roman" charset="0"/>
                <a:cs typeface="Times New Roman" charset="0"/>
              </a:rPr>
              <a:t>H</a:t>
            </a:r>
            <a:r>
              <a:rPr lang="en-US" sz="2800" b="1" dirty="0" smtClean="0">
                <a:ea typeface="Times New Roman" charset="0"/>
                <a:cs typeface="Times New Roman" charset="0"/>
              </a:rPr>
              <a:t>ow they suggest you </a:t>
            </a:r>
            <a:r>
              <a:rPr lang="en-US" sz="2800" b="1" u="sng" dirty="0" smtClean="0">
                <a:ea typeface="Times New Roman" charset="0"/>
                <a:cs typeface="Times New Roman" charset="0"/>
              </a:rPr>
              <a:t>respond</a:t>
            </a:r>
            <a:r>
              <a:rPr lang="en-US" sz="2800" b="1" dirty="0" smtClean="0">
                <a:ea typeface="Times New Roman" charset="0"/>
                <a:cs typeface="Times New Roman" charset="0"/>
              </a:rPr>
              <a:t> and </a:t>
            </a:r>
            <a:r>
              <a:rPr lang="en-US" sz="2800" b="1" u="sng" dirty="0" smtClean="0">
                <a:ea typeface="Times New Roman" charset="0"/>
                <a:cs typeface="Times New Roman" charset="0"/>
              </a:rPr>
              <a:t>report</a:t>
            </a:r>
            <a:r>
              <a:rPr lang="en-US" sz="2800" b="1" dirty="0" smtClean="0">
                <a:ea typeface="Times New Roman" charset="0"/>
                <a:cs typeface="Times New Roman" charset="0"/>
              </a:rPr>
              <a:t> to them</a:t>
            </a:r>
          </a:p>
          <a:p>
            <a:pPr lvl="1" eaLnBrk="1" hangingPunct="1">
              <a:lnSpc>
                <a:spcPct val="90000"/>
              </a:lnSpc>
              <a:buClr>
                <a:srgbClr val="FFC616"/>
              </a:buClr>
            </a:pPr>
            <a:endParaRPr lang="en-US" dirty="0">
              <a:ea typeface="Times New Roman" charset="0"/>
              <a:cs typeface="Times New Roman" charset="0"/>
            </a:endParaRPr>
          </a:p>
          <a:p>
            <a:pPr algn="ctr" eaLnBrk="1" hangingPunct="1">
              <a:lnSpc>
                <a:spcPct val="90000"/>
              </a:lnSpc>
              <a:buFont typeface="Wingdings" charset="2"/>
              <a:buNone/>
            </a:pPr>
            <a:endParaRPr lang="en-US" sz="2400" b="1" dirty="0">
              <a:ea typeface="ＭＳ Ｐゴシック" charset="-128"/>
              <a:cs typeface="ＭＳ Ｐゴシック" charset="-128"/>
            </a:endParaRPr>
          </a:p>
          <a:p>
            <a:pPr eaLnBrk="1" hangingPunct="1">
              <a:lnSpc>
                <a:spcPct val="90000"/>
              </a:lnSpc>
              <a:buFont typeface="Wingdings" charset="2"/>
              <a:buNone/>
            </a:pPr>
            <a:endParaRPr lang="en-US" sz="2400" dirty="0">
              <a:ea typeface="ＭＳ Ｐゴシック" charset="-128"/>
              <a:cs typeface="ＭＳ Ｐゴシック" charset="-128"/>
            </a:endParaRPr>
          </a:p>
          <a:p>
            <a:pPr eaLnBrk="1" hangingPunct="1">
              <a:lnSpc>
                <a:spcPct val="90000"/>
              </a:lnSpc>
            </a:pPr>
            <a:endParaRPr lang="en-US" sz="2400" dirty="0">
              <a:ea typeface="ＭＳ Ｐゴシック" charset="-128"/>
              <a:cs typeface="ＭＳ Ｐゴシック" charset="-128"/>
            </a:endParaRPr>
          </a:p>
        </p:txBody>
      </p:sp>
      <p:sp>
        <p:nvSpPr>
          <p:cNvPr id="5" name="Rectangle 2"/>
          <p:cNvSpPr txBox="1">
            <a:spLocks noRot="1" noChangeArrowheads="1"/>
          </p:cNvSpPr>
          <p:nvPr/>
        </p:nvSpPr>
        <p:spPr bwMode="auto">
          <a:xfrm>
            <a:off x="228600" y="762000"/>
            <a:ext cx="86868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9"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9" charset="0"/>
              </a:defRPr>
            </a:lvl9pPr>
          </a:lstStyle>
          <a:p>
            <a:pPr eaLnBrk="1" hangingPunct="1"/>
            <a:r>
              <a:rPr lang="en-US" sz="3600" dirty="0" smtClean="0">
                <a:ea typeface="ＭＳ Ｐゴシック" charset="-128"/>
                <a:cs typeface="ＭＳ Ｐゴシック" charset="-128"/>
              </a:rPr>
              <a:t>Step </a:t>
            </a:r>
            <a:r>
              <a:rPr lang="en-US" sz="3600" dirty="0">
                <a:ea typeface="ＭＳ Ｐゴシック" charset="-128"/>
                <a:cs typeface="ＭＳ Ｐゴシック" charset="-128"/>
              </a:rPr>
              <a:t>3</a:t>
            </a:r>
            <a:r>
              <a:rPr lang="en-US" sz="3600" dirty="0" smtClean="0">
                <a:ea typeface="ＭＳ Ｐゴシック" charset="-128"/>
                <a:cs typeface="ＭＳ Ｐゴシック" charset="-128"/>
              </a:rPr>
              <a:t>- Gather information</a:t>
            </a:r>
            <a:endParaRPr lang="en-US" sz="3600" dirty="0">
              <a:ea typeface="ＭＳ Ｐゴシック" charset="-128"/>
              <a:cs typeface="ＭＳ Ｐゴシック" charset="-128"/>
            </a:endParaRPr>
          </a:p>
        </p:txBody>
      </p:sp>
    </p:spTree>
    <p:extLst>
      <p:ext uri="{BB962C8B-B14F-4D97-AF65-F5344CB8AC3E}">
        <p14:creationId xmlns:p14="http://schemas.microsoft.com/office/powerpoint/2010/main" val="1093591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685800" y="762000"/>
            <a:ext cx="7772400" cy="990600"/>
          </a:xfrm>
        </p:spPr>
        <p:txBody>
          <a:bodyPr/>
          <a:lstStyle/>
          <a:p>
            <a:pPr eaLnBrk="1" hangingPunct="1"/>
            <a:r>
              <a:rPr lang="en-US" sz="3600" dirty="0" smtClean="0">
                <a:ea typeface="ＭＳ Ｐゴシック" charset="-128"/>
                <a:cs typeface="ＭＳ Ｐゴシック" charset="-128"/>
              </a:rPr>
              <a:t>Step 4- Condense into a protocol</a:t>
            </a:r>
            <a:endParaRPr lang="en-US" sz="3600" dirty="0">
              <a:ea typeface="ＭＳ Ｐゴシック" charset="-128"/>
              <a:cs typeface="ＭＳ Ｐゴシック" charset="-128"/>
            </a:endParaRPr>
          </a:p>
        </p:txBody>
      </p:sp>
      <p:sp>
        <p:nvSpPr>
          <p:cNvPr id="136195" name="Rectangle 3"/>
          <p:cNvSpPr>
            <a:spLocks noGrp="1" noChangeArrowheads="1"/>
          </p:cNvSpPr>
          <p:nvPr>
            <p:ph type="body" idx="1"/>
          </p:nvPr>
        </p:nvSpPr>
        <p:spPr>
          <a:xfrm>
            <a:off x="914400" y="1828800"/>
            <a:ext cx="8001000" cy="3957638"/>
          </a:xfrm>
        </p:spPr>
        <p:txBody>
          <a:bodyPr/>
          <a:lstStyle/>
          <a:p>
            <a:pPr eaLnBrk="1" hangingPunct="1">
              <a:lnSpc>
                <a:spcPct val="90000"/>
              </a:lnSpc>
            </a:pPr>
            <a:r>
              <a:rPr lang="en-US" dirty="0" smtClean="0">
                <a:ea typeface="Times New Roman" charset="0"/>
                <a:cs typeface="Times New Roman" charset="0"/>
              </a:rPr>
              <a:t>List of local trafficking indicators</a:t>
            </a:r>
          </a:p>
          <a:p>
            <a:pPr eaLnBrk="1" hangingPunct="1">
              <a:lnSpc>
                <a:spcPct val="90000"/>
              </a:lnSpc>
            </a:pPr>
            <a:r>
              <a:rPr lang="en-US" dirty="0" smtClean="0">
                <a:ea typeface="Times New Roman" charset="0"/>
                <a:cs typeface="Times New Roman" charset="0"/>
              </a:rPr>
              <a:t>How to separate potential victim and trafficker</a:t>
            </a:r>
          </a:p>
          <a:p>
            <a:pPr eaLnBrk="1" hangingPunct="1">
              <a:lnSpc>
                <a:spcPct val="90000"/>
              </a:lnSpc>
            </a:pPr>
            <a:r>
              <a:rPr lang="en-US" dirty="0" smtClean="0">
                <a:ea typeface="Times New Roman" charset="0"/>
                <a:cs typeface="Times New Roman" charset="0"/>
              </a:rPr>
              <a:t>Designated interviewer</a:t>
            </a:r>
          </a:p>
          <a:p>
            <a:pPr eaLnBrk="1" hangingPunct="1">
              <a:lnSpc>
                <a:spcPct val="90000"/>
              </a:lnSpc>
            </a:pPr>
            <a:r>
              <a:rPr lang="en-US" dirty="0" smtClean="0">
                <a:ea typeface="Times New Roman" charset="0"/>
                <a:cs typeface="Times New Roman" charset="0"/>
              </a:rPr>
              <a:t>Provision of interpreting services</a:t>
            </a:r>
          </a:p>
          <a:p>
            <a:pPr eaLnBrk="1" hangingPunct="1">
              <a:lnSpc>
                <a:spcPct val="90000"/>
              </a:lnSpc>
            </a:pPr>
            <a:r>
              <a:rPr lang="en-US" dirty="0" smtClean="0">
                <a:ea typeface="Times New Roman" charset="0"/>
                <a:cs typeface="Times New Roman" charset="0"/>
              </a:rPr>
              <a:t>Steps to ensure security/safety of victim</a:t>
            </a:r>
          </a:p>
          <a:p>
            <a:pPr eaLnBrk="1" hangingPunct="1">
              <a:lnSpc>
                <a:spcPct val="90000"/>
              </a:lnSpc>
            </a:pPr>
            <a:r>
              <a:rPr lang="en-US" dirty="0">
                <a:ea typeface="Times New Roman" charset="0"/>
                <a:cs typeface="Times New Roman" charset="0"/>
              </a:rPr>
              <a:t>Guidelines for when to intervene</a:t>
            </a:r>
          </a:p>
          <a:p>
            <a:pPr eaLnBrk="1" hangingPunct="1">
              <a:lnSpc>
                <a:spcPct val="90000"/>
              </a:lnSpc>
            </a:pPr>
            <a:r>
              <a:rPr lang="en-US" dirty="0">
                <a:ea typeface="Times New Roman" charset="0"/>
                <a:cs typeface="Times New Roman" charset="0"/>
              </a:rPr>
              <a:t>Protocol for when patient refuses intervention</a:t>
            </a:r>
          </a:p>
          <a:p>
            <a:pPr eaLnBrk="1" hangingPunct="1">
              <a:lnSpc>
                <a:spcPct val="90000"/>
              </a:lnSpc>
            </a:pPr>
            <a:endParaRPr lang="en-US" dirty="0" smtClean="0">
              <a:ea typeface="Times New Roman" charset="0"/>
              <a:cs typeface="Times New Roman" charset="0"/>
            </a:endParaRPr>
          </a:p>
          <a:p>
            <a:pPr eaLnBrk="1" hangingPunct="1">
              <a:lnSpc>
                <a:spcPct val="90000"/>
              </a:lnSpc>
            </a:pPr>
            <a:endParaRPr lang="en-US" dirty="0" smtClean="0">
              <a:ea typeface="Times New Roman" charset="0"/>
              <a:cs typeface="Times New Roman" charset="0"/>
            </a:endParaRPr>
          </a:p>
          <a:p>
            <a:pPr marL="0" indent="0" eaLnBrk="1" hangingPunct="1">
              <a:lnSpc>
                <a:spcPct val="90000"/>
              </a:lnSpc>
              <a:buNone/>
            </a:pPr>
            <a:endParaRPr lang="en-US" sz="2400" b="1" dirty="0" smtClean="0">
              <a:ea typeface="Times New Roman" charset="0"/>
              <a:cs typeface="Times New Roman" charset="0"/>
            </a:endParaRPr>
          </a:p>
          <a:p>
            <a:pPr lvl="1" eaLnBrk="1" hangingPunct="1">
              <a:lnSpc>
                <a:spcPct val="90000"/>
              </a:lnSpc>
            </a:pPr>
            <a:endParaRPr lang="en-US" sz="2400" b="1" dirty="0" smtClean="0">
              <a:ea typeface="Times New Roman" charset="0"/>
              <a:cs typeface="Times New Roman" charset="0"/>
            </a:endParaRPr>
          </a:p>
          <a:p>
            <a:pPr lvl="1" eaLnBrk="1" hangingPunct="1">
              <a:lnSpc>
                <a:spcPct val="90000"/>
              </a:lnSpc>
              <a:buClr>
                <a:srgbClr val="FFC616"/>
              </a:buClr>
            </a:pPr>
            <a:endParaRPr lang="en-US" dirty="0">
              <a:ea typeface="Times New Roman" charset="0"/>
              <a:cs typeface="Times New Roman" charset="0"/>
            </a:endParaRPr>
          </a:p>
          <a:p>
            <a:pPr algn="ctr" eaLnBrk="1" hangingPunct="1">
              <a:lnSpc>
                <a:spcPct val="90000"/>
              </a:lnSpc>
              <a:buFont typeface="Wingdings" charset="2"/>
              <a:buNone/>
            </a:pPr>
            <a:endParaRPr lang="en-US" sz="2400" b="1" dirty="0">
              <a:ea typeface="ＭＳ Ｐゴシック" charset="-128"/>
              <a:cs typeface="ＭＳ Ｐゴシック" charset="-128"/>
            </a:endParaRPr>
          </a:p>
          <a:p>
            <a:pPr eaLnBrk="1" hangingPunct="1">
              <a:lnSpc>
                <a:spcPct val="90000"/>
              </a:lnSpc>
              <a:buFont typeface="Wingdings" charset="2"/>
              <a:buNone/>
            </a:pPr>
            <a:endParaRPr lang="en-US" sz="2400" dirty="0">
              <a:ea typeface="ＭＳ Ｐゴシック" charset="-128"/>
              <a:cs typeface="ＭＳ Ｐゴシック" charset="-128"/>
            </a:endParaRPr>
          </a:p>
          <a:p>
            <a:pPr eaLnBrk="1" hangingPunct="1">
              <a:lnSpc>
                <a:spcPct val="90000"/>
              </a:lnSpc>
            </a:pPr>
            <a:endParaRPr lang="en-US" sz="2400" dirty="0">
              <a:ea typeface="ＭＳ Ｐゴシック" charset="-128"/>
              <a:cs typeface="ＭＳ Ｐゴシック" charset="-128"/>
            </a:endParaRPr>
          </a:p>
        </p:txBody>
      </p:sp>
    </p:spTree>
    <p:extLst>
      <p:ext uri="{BB962C8B-B14F-4D97-AF65-F5344CB8AC3E}">
        <p14:creationId xmlns:p14="http://schemas.microsoft.com/office/powerpoint/2010/main" val="4097218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ctrTitle" sz="quarter"/>
          </p:nvPr>
        </p:nvSpPr>
        <p:spPr/>
        <p:txBody>
          <a:bodyPr/>
          <a:lstStyle/>
          <a:p>
            <a:pPr eaLnBrk="1" hangingPunct="1"/>
            <a:r>
              <a:rPr lang="en-US" sz="3600" dirty="0">
                <a:ea typeface="ＭＳ Ｐゴシック" charset="-128"/>
                <a:cs typeface="ＭＳ Ｐゴシック" charset="-128"/>
              </a:rPr>
              <a:t>Step </a:t>
            </a:r>
            <a:r>
              <a:rPr lang="en-US" sz="3600" dirty="0" smtClean="0">
                <a:ea typeface="ＭＳ Ｐゴシック" charset="-128"/>
                <a:cs typeface="ＭＳ Ｐゴシック" charset="-128"/>
              </a:rPr>
              <a:t>5-Train your staff</a:t>
            </a:r>
            <a:endParaRPr lang="en-US" sz="3600" dirty="0">
              <a:ea typeface="ＭＳ Ｐゴシック" charset="-128"/>
              <a:cs typeface="ＭＳ Ｐゴシック" charset="-128"/>
            </a:endParaRPr>
          </a:p>
        </p:txBody>
      </p:sp>
      <p:sp>
        <p:nvSpPr>
          <p:cNvPr id="136195" name="Rectangle 3"/>
          <p:cNvSpPr>
            <a:spLocks noGrp="1" noChangeArrowheads="1"/>
          </p:cNvSpPr>
          <p:nvPr>
            <p:ph type="subTitle" sz="quarter" idx="1"/>
          </p:nvPr>
        </p:nvSpPr>
        <p:spPr/>
        <p:txBody>
          <a:bodyPr/>
          <a:lstStyle/>
          <a:p>
            <a:pPr marL="0" indent="0" eaLnBrk="1" hangingPunct="1">
              <a:lnSpc>
                <a:spcPct val="90000"/>
              </a:lnSpc>
              <a:buClr>
                <a:schemeClr val="tx1"/>
              </a:buClr>
              <a:buNone/>
            </a:pPr>
            <a:endParaRPr lang="en-US" sz="2000" b="1" dirty="0" smtClean="0">
              <a:ea typeface="Times New Roman" charset="0"/>
              <a:cs typeface="Times New Roman" charset="0"/>
            </a:endParaRPr>
          </a:p>
          <a:p>
            <a:pPr lvl="1" eaLnBrk="1" hangingPunct="1">
              <a:lnSpc>
                <a:spcPct val="90000"/>
              </a:lnSpc>
              <a:buClr>
                <a:srgbClr val="FFC616"/>
              </a:buClr>
            </a:pPr>
            <a:endParaRPr lang="en-US" dirty="0" smtClean="0">
              <a:ea typeface="Times New Roman" charset="0"/>
              <a:cs typeface="Times New Roman" charset="0"/>
            </a:endParaRPr>
          </a:p>
          <a:p>
            <a:pPr lvl="1" eaLnBrk="1" hangingPunct="1">
              <a:lnSpc>
                <a:spcPct val="90000"/>
              </a:lnSpc>
              <a:buClr>
                <a:srgbClr val="FFC616"/>
              </a:buClr>
            </a:pPr>
            <a:endParaRPr lang="en-US" dirty="0">
              <a:ea typeface="Times New Roman" charset="0"/>
              <a:cs typeface="Times New Roman" charset="0"/>
            </a:endParaRPr>
          </a:p>
          <a:p>
            <a:pPr algn="ctr" eaLnBrk="1" hangingPunct="1">
              <a:lnSpc>
                <a:spcPct val="90000"/>
              </a:lnSpc>
              <a:buFont typeface="Wingdings" charset="2"/>
              <a:buNone/>
            </a:pPr>
            <a:endParaRPr lang="en-US" sz="2400" b="1" dirty="0">
              <a:ea typeface="ＭＳ Ｐゴシック" charset="-128"/>
              <a:cs typeface="ＭＳ Ｐゴシック" charset="-128"/>
            </a:endParaRPr>
          </a:p>
          <a:p>
            <a:pPr eaLnBrk="1" hangingPunct="1">
              <a:lnSpc>
                <a:spcPct val="90000"/>
              </a:lnSpc>
              <a:buFont typeface="Wingdings" charset="2"/>
              <a:buNone/>
            </a:pPr>
            <a:endParaRPr lang="en-US" sz="2400" dirty="0">
              <a:ea typeface="ＭＳ Ｐゴシック" charset="-128"/>
              <a:cs typeface="ＭＳ Ｐゴシック" charset="-128"/>
            </a:endParaRPr>
          </a:p>
          <a:p>
            <a:pPr eaLnBrk="1" hangingPunct="1">
              <a:lnSpc>
                <a:spcPct val="90000"/>
              </a:lnSpc>
            </a:pPr>
            <a:endParaRPr lang="en-US" sz="2400" dirty="0">
              <a:ea typeface="ＭＳ Ｐゴシック" charset="-128"/>
              <a:cs typeface="ＭＳ Ｐゴシック" charset="-128"/>
            </a:endParaRPr>
          </a:p>
        </p:txBody>
      </p:sp>
    </p:spTree>
    <p:extLst>
      <p:ext uri="{BB962C8B-B14F-4D97-AF65-F5344CB8AC3E}">
        <p14:creationId xmlns:p14="http://schemas.microsoft.com/office/powerpoint/2010/main" val="831865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3816430"/>
          </a:xfrm>
          <a:prstGeom prst="rect">
            <a:avLst/>
          </a:prstGeom>
          <a:noFill/>
        </p:spPr>
        <p:txBody>
          <a:bodyPr wrap="square" rtlCol="0">
            <a:spAutoFit/>
          </a:bodyPr>
          <a:lstStyle/>
          <a:p>
            <a:r>
              <a:rPr lang="en-US" sz="2800" dirty="0" smtClean="0"/>
              <a:t>All of the following are reasonable responses to Jill’s situation at this point except:</a:t>
            </a:r>
          </a:p>
          <a:p>
            <a:endParaRPr lang="en-US" sz="2800" dirty="0"/>
          </a:p>
          <a:p>
            <a:pPr marL="342900" indent="-342900">
              <a:buAutoNum type="arabicPeriod"/>
            </a:pPr>
            <a:r>
              <a:rPr lang="en-US" sz="2800" dirty="0" smtClean="0"/>
              <a:t>Obtain a psychiatric consult</a:t>
            </a:r>
          </a:p>
          <a:p>
            <a:pPr marL="342900" indent="-342900">
              <a:buAutoNum type="arabicPeriod"/>
            </a:pPr>
            <a:r>
              <a:rPr lang="en-US" sz="2800" dirty="0" smtClean="0"/>
              <a:t>Have social services interview Jill</a:t>
            </a:r>
          </a:p>
          <a:p>
            <a:pPr marL="342900" indent="-342900">
              <a:buAutoNum type="arabicPeriod"/>
            </a:pPr>
            <a:r>
              <a:rPr lang="en-US" sz="2800" dirty="0" smtClean="0"/>
              <a:t>Dial 911</a:t>
            </a:r>
          </a:p>
          <a:p>
            <a:pPr marL="342900" indent="-342900">
              <a:buAutoNum type="arabicPeriod"/>
            </a:pPr>
            <a:r>
              <a:rPr lang="en-US" sz="2800" dirty="0" smtClean="0"/>
              <a:t>Notify a local anti-trafficking service provider</a:t>
            </a:r>
          </a:p>
          <a:p>
            <a:endParaRPr lang="en-US" sz="2800" dirty="0" smtClean="0"/>
          </a:p>
          <a:p>
            <a:pPr marL="342900" indent="-342900">
              <a:buAutoNum type="arabicPeriod"/>
            </a:pPr>
            <a:endParaRPr lang="en-US" dirty="0"/>
          </a:p>
        </p:txBody>
      </p:sp>
    </p:spTree>
    <p:extLst>
      <p:ext uri="{BB962C8B-B14F-4D97-AF65-F5344CB8AC3E}">
        <p14:creationId xmlns:p14="http://schemas.microsoft.com/office/powerpoint/2010/main" val="146640933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r>
              <a:rPr lang="en-US" dirty="0" smtClean="0">
                <a:ea typeface="ＭＳ Ｐゴシック" charset="-128"/>
                <a:cs typeface="ＭＳ Ｐゴシック" charset="-128"/>
              </a:rPr>
              <a:t>Clinical Presentations- Jill</a:t>
            </a:r>
            <a:endParaRPr lang="en-US" dirty="0">
              <a:ea typeface="ＭＳ Ｐゴシック" charset="-128"/>
              <a:cs typeface="ＭＳ Ｐゴシック" charset="-128"/>
            </a:endParaRPr>
          </a:p>
        </p:txBody>
      </p:sp>
      <p:sp>
        <p:nvSpPr>
          <p:cNvPr id="3" name="TextBox 2"/>
          <p:cNvSpPr txBox="1"/>
          <p:nvPr/>
        </p:nvSpPr>
        <p:spPr>
          <a:xfrm>
            <a:off x="381000" y="1676400"/>
            <a:ext cx="8458200" cy="3816430"/>
          </a:xfrm>
          <a:prstGeom prst="rect">
            <a:avLst/>
          </a:prstGeom>
          <a:noFill/>
        </p:spPr>
        <p:txBody>
          <a:bodyPr wrap="square" rtlCol="0">
            <a:spAutoFit/>
          </a:bodyPr>
          <a:lstStyle/>
          <a:p>
            <a:r>
              <a:rPr lang="en-US" sz="2800" dirty="0" smtClean="0"/>
              <a:t>All of the following are reasonable responses to Jill’s situation at this point except:</a:t>
            </a:r>
          </a:p>
          <a:p>
            <a:endParaRPr lang="en-US" sz="2800" dirty="0"/>
          </a:p>
          <a:p>
            <a:pPr marL="342900" indent="-342900">
              <a:buAutoNum type="arabicPeriod"/>
            </a:pPr>
            <a:r>
              <a:rPr lang="en-US" sz="2800" dirty="0" smtClean="0"/>
              <a:t>Obtain a psychiatric consult</a:t>
            </a:r>
          </a:p>
          <a:p>
            <a:pPr marL="342900" indent="-342900">
              <a:buAutoNum type="arabicPeriod"/>
            </a:pPr>
            <a:r>
              <a:rPr lang="en-US" sz="2800" dirty="0" smtClean="0"/>
              <a:t>Have social services interview Jill</a:t>
            </a:r>
          </a:p>
          <a:p>
            <a:pPr marL="342900" indent="-342900">
              <a:buAutoNum type="arabicPeriod"/>
            </a:pPr>
            <a:r>
              <a:rPr lang="en-US" sz="2800" b="1" dirty="0" smtClean="0"/>
              <a:t>Dial 911</a:t>
            </a:r>
          </a:p>
          <a:p>
            <a:pPr marL="342900" indent="-342900">
              <a:buAutoNum type="arabicPeriod"/>
            </a:pPr>
            <a:r>
              <a:rPr lang="en-US" sz="2800" dirty="0" smtClean="0"/>
              <a:t>Notify a local anti-trafficking service provider</a:t>
            </a:r>
          </a:p>
          <a:p>
            <a:endParaRPr lang="en-US" sz="2800" dirty="0" smtClean="0"/>
          </a:p>
          <a:p>
            <a:pPr marL="342900" indent="-342900">
              <a:buAutoNum type="arabicPeriod"/>
            </a:pPr>
            <a:endParaRPr lang="en-US" dirty="0"/>
          </a:p>
        </p:txBody>
      </p:sp>
    </p:spTree>
    <p:extLst>
      <p:ext uri="{BB962C8B-B14F-4D97-AF65-F5344CB8AC3E}">
        <p14:creationId xmlns:p14="http://schemas.microsoft.com/office/powerpoint/2010/main" val="753441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p:txBody>
          <a:bodyPr/>
          <a:lstStyle/>
          <a:p>
            <a:r>
              <a:rPr lang="en-US" sz="4800" dirty="0" smtClean="0">
                <a:ea typeface="Times New Roman" charset="0"/>
                <a:cs typeface="Times New Roman" charset="0"/>
              </a:rPr>
              <a:t>Hope For Justice </a:t>
            </a:r>
            <a:br>
              <a:rPr lang="en-US" sz="4800" dirty="0" smtClean="0">
                <a:ea typeface="Times New Roman" charset="0"/>
                <a:cs typeface="Times New Roman" charset="0"/>
              </a:rPr>
            </a:br>
            <a:r>
              <a:rPr lang="en-US" sz="4800" dirty="0" smtClean="0">
                <a:ea typeface="Times New Roman" charset="0"/>
                <a:cs typeface="Times New Roman" charset="0"/>
              </a:rPr>
              <a:t>is </a:t>
            </a:r>
            <a:r>
              <a:rPr lang="en-US" sz="4800" dirty="0">
                <a:ea typeface="Times New Roman" charset="0"/>
                <a:cs typeface="Times New Roman" charset="0"/>
              </a:rPr>
              <a:t>available to assist hospitals and clinics in their efforts to develop a response protocol</a:t>
            </a:r>
            <a:br>
              <a:rPr lang="en-US" sz="4800" dirty="0">
                <a:ea typeface="Times New Roman" charset="0"/>
                <a:cs typeface="Times New Roman" charset="0"/>
              </a:rPr>
            </a:br>
            <a:endParaRPr lang="en-US" sz="4800" dirty="0"/>
          </a:p>
        </p:txBody>
      </p:sp>
      <p:sp>
        <p:nvSpPr>
          <p:cNvPr id="5" name="Subtitle 4"/>
          <p:cNvSpPr>
            <a:spLocks noGrp="1"/>
          </p:cNvSpPr>
          <p:nvPr>
            <p:ph type="subTitle" sz="quarter" idx="1"/>
          </p:nvPr>
        </p:nvSpPr>
        <p:spPr/>
        <p:txBody>
          <a:bodyPr/>
          <a:lstStyle/>
          <a:p>
            <a:endParaRPr lang="en-US" dirty="0"/>
          </a:p>
        </p:txBody>
      </p:sp>
    </p:spTree>
    <p:extLst>
      <p:ext uri="{BB962C8B-B14F-4D97-AF65-F5344CB8AC3E}">
        <p14:creationId xmlns:p14="http://schemas.microsoft.com/office/powerpoint/2010/main" val="262987707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38400" y="381000"/>
            <a:ext cx="3581400" cy="523220"/>
          </a:xfrm>
          <a:prstGeom prst="rect">
            <a:avLst/>
          </a:prstGeom>
          <a:noFill/>
        </p:spPr>
        <p:txBody>
          <a:bodyPr wrap="square" rtlCol="0">
            <a:spAutoFit/>
          </a:bodyPr>
          <a:lstStyle/>
          <a:p>
            <a:pPr algn="ctr"/>
            <a:r>
              <a:rPr lang="en-US" sz="2800" dirty="0" err="1" smtClean="0"/>
              <a:t>www.cmda.org</a:t>
            </a:r>
            <a:r>
              <a:rPr lang="en-US" sz="2800" dirty="0" smtClean="0"/>
              <a:t>/tip</a:t>
            </a:r>
            <a:endParaRPr lang="en-US" sz="2800" dirty="0"/>
          </a:p>
        </p:txBody>
      </p:sp>
      <p:pic>
        <p:nvPicPr>
          <p:cNvPr id="6" name="Content Placeholder 3"/>
          <p:cNvPicPr>
            <a:picLocks noChangeAspect="1"/>
          </p:cNvPicPr>
          <p:nvPr/>
        </p:nvPicPr>
        <p:blipFill>
          <a:blip r:embed="rId2"/>
          <a:srcRect l="-23204" r="-23204"/>
          <a:stretch>
            <a:fillRect/>
          </a:stretch>
        </p:blipFill>
        <p:spPr>
          <a:xfrm>
            <a:off x="-228600" y="914400"/>
            <a:ext cx="9544010" cy="5254360"/>
          </a:xfrm>
          <a:prstGeom prst="rect">
            <a:avLst/>
          </a:prstGeom>
        </p:spPr>
      </p:pic>
    </p:spTree>
    <p:extLst>
      <p:ext uri="{BB962C8B-B14F-4D97-AF65-F5344CB8AC3E}">
        <p14:creationId xmlns:p14="http://schemas.microsoft.com/office/powerpoint/2010/main" val="318648866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228600"/>
            <a:ext cx="6019800" cy="523220"/>
          </a:xfrm>
          <a:prstGeom prst="rect">
            <a:avLst/>
          </a:prstGeom>
          <a:noFill/>
        </p:spPr>
        <p:txBody>
          <a:bodyPr wrap="square" rtlCol="0">
            <a:spAutoFit/>
          </a:bodyPr>
          <a:lstStyle/>
          <a:p>
            <a:pPr algn="ctr"/>
            <a:r>
              <a:rPr lang="en-US" sz="2800" dirty="0" err="1" smtClean="0"/>
              <a:t>Hopeforjustice.org</a:t>
            </a:r>
            <a:r>
              <a:rPr lang="en-US" sz="2800" dirty="0" smtClean="0"/>
              <a:t>/training</a:t>
            </a:r>
            <a:endParaRPr lang="en-US" sz="2800" dirty="0"/>
          </a:p>
        </p:txBody>
      </p:sp>
      <p:pic>
        <p:nvPicPr>
          <p:cNvPr id="2" name="Picture 1"/>
          <p:cNvPicPr>
            <a:picLocks noChangeAspect="1"/>
          </p:cNvPicPr>
          <p:nvPr/>
        </p:nvPicPr>
        <p:blipFill>
          <a:blip r:embed="rId2"/>
          <a:stretch>
            <a:fillRect/>
          </a:stretch>
        </p:blipFill>
        <p:spPr>
          <a:xfrm>
            <a:off x="0" y="799152"/>
            <a:ext cx="9144000" cy="6037444"/>
          </a:xfrm>
          <a:prstGeom prst="rect">
            <a:avLst/>
          </a:prstGeom>
        </p:spPr>
      </p:pic>
    </p:spTree>
    <p:extLst>
      <p:ext uri="{BB962C8B-B14F-4D97-AF65-F5344CB8AC3E}">
        <p14:creationId xmlns:p14="http://schemas.microsoft.com/office/powerpoint/2010/main" val="121892737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sunset"/>
          <p:cNvPicPr>
            <a:picLocks noGrp="1" noChangeAspect="1" noChangeArrowheads="1"/>
          </p:cNvPicPr>
          <p:nvPr>
            <p:ph/>
          </p:nvPr>
        </p:nvPicPr>
        <p:blipFill>
          <a:blip r:embed="rId3"/>
          <a:srcRect/>
          <a:stretch>
            <a:fillRect/>
          </a:stretch>
        </p:blipFill>
        <p:spPr>
          <a:xfrm>
            <a:off x="0" y="0"/>
            <a:ext cx="9144000" cy="81534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333745"/>
          <a:ext cx="9144000" cy="5127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348676"/>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09"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35645</TotalTime>
  <Words>3791</Words>
  <Application>Microsoft Macintosh PowerPoint</Application>
  <PresentationFormat>On-screen Show (4:3)</PresentationFormat>
  <Paragraphs>615</Paragraphs>
  <Slides>88</Slides>
  <Notes>40</Notes>
  <HiddenSlides>0</HiddenSlides>
  <MMClips>3</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Stream</vt:lpstr>
      <vt:lpstr>Trafficking in Persons: A Primer for  Healthcare Professionals </vt:lpstr>
      <vt:lpstr>Disclosure Information Trafficking in Persons: A Primer for Healthcare Professionals Dr. Jeff Barrows</vt:lpstr>
      <vt:lpstr>Educational Objectives</vt:lpstr>
      <vt:lpstr>Human Trafficking:  Legal Definition</vt:lpstr>
      <vt:lpstr>United States- TVPA To be convicted of HT</vt:lpstr>
      <vt:lpstr>One Exception: Minor &lt;18 in commercial sex</vt:lpstr>
      <vt:lpstr>PowerPoint Presentation</vt:lpstr>
      <vt:lpstr>PowerPoint Presentation</vt:lpstr>
      <vt:lpstr>PowerPoint Presentation</vt:lpstr>
      <vt:lpstr>PowerPoint Presentation</vt:lpstr>
      <vt:lpstr>PowerPoint Presentation</vt:lpstr>
      <vt:lpstr>PowerPoint Presentation</vt:lpstr>
      <vt:lpstr>Worldwide Scope of Trafficking</vt:lpstr>
      <vt:lpstr>PowerPoint Presentation</vt:lpstr>
      <vt:lpstr>International Trafficking  within the U.S. </vt:lpstr>
      <vt:lpstr>PowerPoint Presentation</vt:lpstr>
      <vt:lpstr>U.S. Estimate</vt:lpstr>
      <vt:lpstr>Location of Potential Trafficking Cases</vt:lpstr>
      <vt:lpstr> International Sex Trafficking Venues:</vt:lpstr>
      <vt:lpstr>International labor trafficking venues:</vt:lpstr>
      <vt:lpstr>PowerPoint Presentation</vt:lpstr>
      <vt:lpstr>International Traffickers: The Profile</vt:lpstr>
      <vt:lpstr>Domestic Trafficking</vt:lpstr>
      <vt:lpstr>Domestic Trafficking</vt:lpstr>
      <vt:lpstr>Domestic Sex Trafficking Venues:</vt:lpstr>
      <vt:lpstr>Domestic Minor Sex Trafficking</vt:lpstr>
      <vt:lpstr>PowerPoint Presentation</vt:lpstr>
      <vt:lpstr>Vulnerable Youth</vt:lpstr>
      <vt:lpstr>So why is this such a HUGE problem?</vt:lpstr>
      <vt:lpstr>Who are the traffickers?</vt:lpstr>
      <vt:lpstr>Recruitment- Gorilla Pimp</vt:lpstr>
      <vt:lpstr>Recruitment- Finesse Pimp</vt:lpstr>
      <vt:lpstr>“You promise a girl heaven, and she’ll follow you to hell”</vt:lpstr>
      <vt:lpstr>PowerPoint Presentation</vt:lpstr>
      <vt:lpstr>Where are the girls/women sold?</vt:lpstr>
      <vt:lpstr>PowerPoint Presentation</vt:lpstr>
      <vt:lpstr>Male Victims</vt:lpstr>
      <vt:lpstr>Role of  Healthcare Professionals</vt:lpstr>
      <vt:lpstr>International Sex Trafficking and Healthcare</vt:lpstr>
      <vt:lpstr>Domestic Sex Trafficking and Healthcare</vt:lpstr>
      <vt:lpstr>Where victims are seen  for healthcare</vt:lpstr>
      <vt:lpstr>Sexually Exploited Youth</vt:lpstr>
      <vt:lpstr>ED Personnel knowledge  of trafficking</vt:lpstr>
      <vt:lpstr>ED Personnel knowledge  of trafficking</vt:lpstr>
      <vt:lpstr>ED Personnel knowledge  of trafficking</vt:lpstr>
      <vt:lpstr>How to Identify and Treat Victims of Trafficking</vt:lpstr>
      <vt:lpstr>How might a victim present?</vt:lpstr>
      <vt:lpstr>PowerPoint Presentation</vt:lpstr>
      <vt:lpstr>PowerPoint Presentation</vt:lpstr>
      <vt:lpstr>PowerPoint Presentation</vt:lpstr>
      <vt:lpstr>3 Categories of Indicators</vt:lpstr>
      <vt:lpstr>Indicators of Control</vt:lpstr>
      <vt:lpstr>Indicators of Control</vt:lpstr>
      <vt:lpstr>Indicators of Control</vt:lpstr>
      <vt:lpstr>Suspicious Red Flags</vt:lpstr>
      <vt:lpstr>Suspicious Red Flags</vt:lpstr>
      <vt:lpstr>Clinical Presentations- Jill</vt:lpstr>
      <vt:lpstr>Clinical Presentations- Jill</vt:lpstr>
      <vt:lpstr>Clinical Presentations- Jill</vt:lpstr>
      <vt:lpstr>PowerPoint Presentation</vt:lpstr>
      <vt:lpstr>Physical Indicators- International</vt:lpstr>
      <vt:lpstr>Physical Indicators- Domestic</vt:lpstr>
      <vt:lpstr>Clinical Presentations- Jill</vt:lpstr>
      <vt:lpstr>Clinical Presentations- Jill</vt:lpstr>
      <vt:lpstr>Clinical Presentations- Jill</vt:lpstr>
      <vt:lpstr>Clinical Presentations- Jill</vt:lpstr>
      <vt:lpstr>What do you do if you suspicions increase after the exam?</vt:lpstr>
      <vt:lpstr>PowerPoint Presentation</vt:lpstr>
      <vt:lpstr>Separate the Patient from the Potential Trafficker</vt:lpstr>
      <vt:lpstr>Preparations to Ask</vt:lpstr>
      <vt:lpstr>Preparations to Ask</vt:lpstr>
      <vt:lpstr>International Human Trafficking: Questions</vt:lpstr>
      <vt:lpstr>International Human Trafficking: Questions</vt:lpstr>
      <vt:lpstr>Domestic Human Trafficking: Questions</vt:lpstr>
      <vt:lpstr>What do you do if you discover someone who may be a  victim of trafficking?</vt:lpstr>
      <vt:lpstr>PowerPoint Presentation</vt:lpstr>
      <vt:lpstr>To respond properly, you need to prepare in advance</vt:lpstr>
      <vt:lpstr>Step 1- Local Research</vt:lpstr>
      <vt:lpstr>PowerPoint Presentation</vt:lpstr>
      <vt:lpstr>PowerPoint Presentation</vt:lpstr>
      <vt:lpstr>Step 4- Condense into a protocol</vt:lpstr>
      <vt:lpstr>Step 5-Train your staff</vt:lpstr>
      <vt:lpstr>Clinical Presentations- Jill</vt:lpstr>
      <vt:lpstr>Clinical Presentations- Jill</vt:lpstr>
      <vt:lpstr>Hope For Justice  is available to assist hospitals and clinics in their efforts to develop a response protocol </vt:lpstr>
      <vt:lpstr>PowerPoint Presentation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Victims of Human Trafficking in Healthcare settings</dc:title>
  <dc:creator>Dr. Jeffrey Barrows</dc:creator>
  <cp:lastModifiedBy>Jeffrey Barrows</cp:lastModifiedBy>
  <cp:revision>418</cp:revision>
  <dcterms:created xsi:type="dcterms:W3CDTF">2012-01-18T19:44:11Z</dcterms:created>
  <dcterms:modified xsi:type="dcterms:W3CDTF">2014-10-20T13:43:00Z</dcterms:modified>
</cp:coreProperties>
</file>