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7" r:id="rId2"/>
    <p:sldId id="258" r:id="rId3"/>
    <p:sldId id="311" r:id="rId4"/>
    <p:sldId id="284" r:id="rId5"/>
    <p:sldId id="282" r:id="rId6"/>
    <p:sldId id="280" r:id="rId7"/>
    <p:sldId id="278" r:id="rId8"/>
    <p:sldId id="279" r:id="rId9"/>
    <p:sldId id="312" r:id="rId10"/>
    <p:sldId id="294" r:id="rId11"/>
    <p:sldId id="283" r:id="rId12"/>
    <p:sldId id="281" r:id="rId13"/>
    <p:sldId id="286" r:id="rId14"/>
    <p:sldId id="310" r:id="rId15"/>
    <p:sldId id="287" r:id="rId16"/>
    <p:sldId id="295" r:id="rId17"/>
    <p:sldId id="296" r:id="rId18"/>
    <p:sldId id="297" r:id="rId19"/>
    <p:sldId id="298" r:id="rId20"/>
    <p:sldId id="288" r:id="rId21"/>
    <p:sldId id="299" r:id="rId22"/>
    <p:sldId id="300" r:id="rId23"/>
    <p:sldId id="285" r:id="rId24"/>
    <p:sldId id="303" r:id="rId25"/>
    <p:sldId id="304" r:id="rId26"/>
    <p:sldId id="301" r:id="rId27"/>
    <p:sldId id="302" r:id="rId28"/>
    <p:sldId id="289" r:id="rId29"/>
    <p:sldId id="308" r:id="rId30"/>
    <p:sldId id="290" r:id="rId31"/>
    <p:sldId id="292" r:id="rId32"/>
    <p:sldId id="291" r:id="rId33"/>
    <p:sldId id="307" r:id="rId34"/>
    <p:sldId id="266" r:id="rId35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000000"/>
    <a:srgbClr val="003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354" autoAdjust="0"/>
    <p:restoredTop sz="94673" autoAdjust="0"/>
  </p:normalViewPr>
  <p:slideViewPr>
    <p:cSldViewPr snapToGrid="0">
      <p:cViewPr varScale="1">
        <p:scale>
          <a:sx n="74" d="100"/>
          <a:sy n="74" d="100"/>
        </p:scale>
        <p:origin x="-1362" y="-90"/>
      </p:cViewPr>
      <p:guideLst>
        <p:guide orient="horz" pos="432"/>
        <p:guide orient="horz" pos="3888"/>
        <p:guide orient="horz" pos="3456"/>
        <p:guide orient="horz" pos="864"/>
        <p:guide orient="horz" pos="1728"/>
        <p:guide orient="horz" pos="2592"/>
        <p:guide pos="416"/>
        <p:guide pos="5344"/>
        <p:guide pos="4939"/>
        <p:guide pos="821"/>
        <p:guide pos="1648"/>
        <p:guide pos="4112"/>
        <p:guide pos="3296"/>
        <p:guide pos="2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54"/>
    </p:cViewPr>
  </p:sorter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CF0454D-96E9-4115-B8BD-78044CBA294D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D2ACFEE-355D-445A-96A3-A1EAC1D4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C35CAF4-D5C3-488B-A0D3-6AD90372929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88C03AA-59EF-47EA-B3B2-D6A9A009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2" cy="68574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558971"/>
            <a:ext cx="7738146" cy="620486"/>
          </a:xfrm>
        </p:spPr>
        <p:txBody>
          <a:bodyPr lIns="0" tIns="137160" r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5632" y="6528816"/>
            <a:ext cx="658368" cy="10972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73747-A128-4228-B214-6925C22DAEDD}" type="datetime1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0400" y="6181344"/>
            <a:ext cx="7734128" cy="4572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©2014 MFMER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11" y="2267857"/>
            <a:ext cx="41957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4891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3976914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0B3B-0DC1-4686-8412-9905BD07F3E5}" type="datetime1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3497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50512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DC66-6894-454A-A3E1-49647E31301F}" type="datetime1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0400" y="5003799"/>
            <a:ext cx="7823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69209"/>
            <a:ext cx="9143245" cy="6887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©2014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6DF-8098-494E-B98F-70830A7595F3}" type="datetime1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937794" y="681038"/>
            <a:ext cx="1266825" cy="1381125"/>
            <a:chOff x="3937794" y="681038"/>
            <a:chExt cx="1266825" cy="1381125"/>
          </a:xfrm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4126707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4196557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4407694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4547394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4853782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4972844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3937794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4037807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4372769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4590257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4839494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567713" y="5969680"/>
            <a:ext cx="1944915" cy="142023"/>
            <a:chOff x="4186238" y="2268538"/>
            <a:chExt cx="4195762" cy="306387"/>
          </a:xfrm>
          <a:solidFill>
            <a:srgbClr val="0046AD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4186238" y="2271713"/>
              <a:ext cx="236537" cy="236537"/>
            </a:xfrm>
            <a:custGeom>
              <a:avLst/>
              <a:gdLst>
                <a:gd name="T0" fmla="*/ 0 w 149"/>
                <a:gd name="T1" fmla="*/ 0 h 149"/>
                <a:gd name="T2" fmla="*/ 28 w 149"/>
                <a:gd name="T3" fmla="*/ 0 h 149"/>
                <a:gd name="T4" fmla="*/ 73 w 149"/>
                <a:gd name="T5" fmla="*/ 125 h 149"/>
                <a:gd name="T6" fmla="*/ 120 w 149"/>
                <a:gd name="T7" fmla="*/ 0 h 149"/>
                <a:gd name="T8" fmla="*/ 149 w 149"/>
                <a:gd name="T9" fmla="*/ 0 h 149"/>
                <a:gd name="T10" fmla="*/ 149 w 149"/>
                <a:gd name="T11" fmla="*/ 149 h 149"/>
                <a:gd name="T12" fmla="*/ 130 w 149"/>
                <a:gd name="T13" fmla="*/ 149 h 149"/>
                <a:gd name="T14" fmla="*/ 130 w 149"/>
                <a:gd name="T15" fmla="*/ 26 h 149"/>
                <a:gd name="T16" fmla="*/ 130 w 149"/>
                <a:gd name="T17" fmla="*/ 26 h 149"/>
                <a:gd name="T18" fmla="*/ 83 w 149"/>
                <a:gd name="T19" fmla="*/ 149 h 149"/>
                <a:gd name="T20" fmla="*/ 66 w 149"/>
                <a:gd name="T21" fmla="*/ 149 h 149"/>
                <a:gd name="T22" fmla="*/ 19 w 149"/>
                <a:gd name="T23" fmla="*/ 26 h 149"/>
                <a:gd name="T24" fmla="*/ 19 w 149"/>
                <a:gd name="T25" fmla="*/ 26 h 149"/>
                <a:gd name="T26" fmla="*/ 19 w 149"/>
                <a:gd name="T27" fmla="*/ 149 h 149"/>
                <a:gd name="T28" fmla="*/ 0 w 149"/>
                <a:gd name="T29" fmla="*/ 149 h 149"/>
                <a:gd name="T30" fmla="*/ 0 w 149"/>
                <a:gd name="T3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9">
                  <a:moveTo>
                    <a:pt x="0" y="0"/>
                  </a:moveTo>
                  <a:lnTo>
                    <a:pt x="28" y="0"/>
                  </a:lnTo>
                  <a:lnTo>
                    <a:pt x="73" y="125"/>
                  </a:lnTo>
                  <a:lnTo>
                    <a:pt x="120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130" y="149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83" y="149"/>
                  </a:lnTo>
                  <a:lnTo>
                    <a:pt x="66" y="149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4456113" y="2332038"/>
              <a:ext cx="161925" cy="179387"/>
            </a:xfrm>
            <a:custGeom>
              <a:avLst/>
              <a:gdLst>
                <a:gd name="T0" fmla="*/ 43 w 43"/>
                <a:gd name="T1" fmla="*/ 47 h 48"/>
                <a:gd name="T2" fmla="*/ 37 w 43"/>
                <a:gd name="T3" fmla="*/ 48 h 48"/>
                <a:gd name="T4" fmla="*/ 31 w 43"/>
                <a:gd name="T5" fmla="*/ 41 h 48"/>
                <a:gd name="T6" fmla="*/ 15 w 43"/>
                <a:gd name="T7" fmla="*/ 48 h 48"/>
                <a:gd name="T8" fmla="*/ 0 w 43"/>
                <a:gd name="T9" fmla="*/ 35 h 48"/>
                <a:gd name="T10" fmla="*/ 15 w 43"/>
                <a:gd name="T11" fmla="*/ 21 h 48"/>
                <a:gd name="T12" fmla="*/ 31 w 43"/>
                <a:gd name="T13" fmla="*/ 15 h 48"/>
                <a:gd name="T14" fmla="*/ 21 w 43"/>
                <a:gd name="T15" fmla="*/ 7 h 48"/>
                <a:gd name="T16" fmla="*/ 9 w 43"/>
                <a:gd name="T17" fmla="*/ 16 h 48"/>
                <a:gd name="T18" fmla="*/ 2 w 43"/>
                <a:gd name="T19" fmla="*/ 16 h 48"/>
                <a:gd name="T20" fmla="*/ 21 w 43"/>
                <a:gd name="T21" fmla="*/ 0 h 48"/>
                <a:gd name="T22" fmla="*/ 38 w 43"/>
                <a:gd name="T23" fmla="*/ 13 h 48"/>
                <a:gd name="T24" fmla="*/ 38 w 43"/>
                <a:gd name="T25" fmla="*/ 36 h 48"/>
                <a:gd name="T26" fmla="*/ 40 w 43"/>
                <a:gd name="T27" fmla="*/ 41 h 48"/>
                <a:gd name="T28" fmla="*/ 43 w 43"/>
                <a:gd name="T29" fmla="*/ 41 h 48"/>
                <a:gd name="T30" fmla="*/ 43 w 43"/>
                <a:gd name="T31" fmla="*/ 47 h 48"/>
                <a:gd name="T32" fmla="*/ 31 w 43"/>
                <a:gd name="T33" fmla="*/ 23 h 48"/>
                <a:gd name="T34" fmla="*/ 17 w 43"/>
                <a:gd name="T35" fmla="*/ 26 h 48"/>
                <a:gd name="T36" fmla="*/ 8 w 43"/>
                <a:gd name="T37" fmla="*/ 35 h 48"/>
                <a:gd name="T38" fmla="*/ 17 w 43"/>
                <a:gd name="T39" fmla="*/ 41 h 48"/>
                <a:gd name="T40" fmla="*/ 31 w 43"/>
                <a:gd name="T41" fmla="*/ 31 h 48"/>
                <a:gd name="T42" fmla="*/ 31 w 43"/>
                <a:gd name="T4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8">
                  <a:moveTo>
                    <a:pt x="43" y="47"/>
                  </a:moveTo>
                  <a:cubicBezTo>
                    <a:pt x="41" y="48"/>
                    <a:pt x="40" y="48"/>
                    <a:pt x="37" y="48"/>
                  </a:cubicBezTo>
                  <a:cubicBezTo>
                    <a:pt x="33" y="48"/>
                    <a:pt x="31" y="46"/>
                    <a:pt x="31" y="41"/>
                  </a:cubicBezTo>
                  <a:cubicBezTo>
                    <a:pt x="27" y="46"/>
                    <a:pt x="21" y="48"/>
                    <a:pt x="15" y="48"/>
                  </a:cubicBezTo>
                  <a:cubicBezTo>
                    <a:pt x="7" y="48"/>
                    <a:pt x="0" y="44"/>
                    <a:pt x="0" y="35"/>
                  </a:cubicBezTo>
                  <a:cubicBezTo>
                    <a:pt x="0" y="25"/>
                    <a:pt x="8" y="23"/>
                    <a:pt x="15" y="21"/>
                  </a:cubicBezTo>
                  <a:cubicBezTo>
                    <a:pt x="24" y="20"/>
                    <a:pt x="31" y="20"/>
                    <a:pt x="31" y="15"/>
                  </a:cubicBezTo>
                  <a:cubicBezTo>
                    <a:pt x="31" y="8"/>
                    <a:pt x="25" y="7"/>
                    <a:pt x="21" y="7"/>
                  </a:cubicBezTo>
                  <a:cubicBezTo>
                    <a:pt x="14" y="7"/>
                    <a:pt x="10" y="9"/>
                    <a:pt x="9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4"/>
                    <a:pt x="11" y="0"/>
                    <a:pt x="21" y="0"/>
                  </a:cubicBezTo>
                  <a:cubicBezTo>
                    <a:pt x="29" y="0"/>
                    <a:pt x="38" y="2"/>
                    <a:pt x="38" y="13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40"/>
                    <a:pt x="38" y="41"/>
                    <a:pt x="40" y="41"/>
                  </a:cubicBezTo>
                  <a:cubicBezTo>
                    <a:pt x="41" y="41"/>
                    <a:pt x="42" y="41"/>
                    <a:pt x="43" y="41"/>
                  </a:cubicBezTo>
                  <a:lnTo>
                    <a:pt x="43" y="47"/>
                  </a:lnTo>
                  <a:close/>
                  <a:moveTo>
                    <a:pt x="31" y="23"/>
                  </a:moveTo>
                  <a:cubicBezTo>
                    <a:pt x="28" y="26"/>
                    <a:pt x="22" y="26"/>
                    <a:pt x="17" y="26"/>
                  </a:cubicBezTo>
                  <a:cubicBezTo>
                    <a:pt x="12" y="27"/>
                    <a:pt x="8" y="29"/>
                    <a:pt x="8" y="35"/>
                  </a:cubicBezTo>
                  <a:cubicBezTo>
                    <a:pt x="8" y="40"/>
                    <a:pt x="12" y="41"/>
                    <a:pt x="17" y="41"/>
                  </a:cubicBezTo>
                  <a:cubicBezTo>
                    <a:pt x="27" y="41"/>
                    <a:pt x="31" y="35"/>
                    <a:pt x="31" y="31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621213" y="2336800"/>
              <a:ext cx="157162" cy="238125"/>
            </a:xfrm>
            <a:custGeom>
              <a:avLst/>
              <a:gdLst>
                <a:gd name="T0" fmla="*/ 22 w 42"/>
                <a:gd name="T1" fmla="*/ 52 h 64"/>
                <a:gd name="T2" fmla="*/ 9 w 42"/>
                <a:gd name="T3" fmla="*/ 64 h 64"/>
                <a:gd name="T4" fmla="*/ 4 w 42"/>
                <a:gd name="T5" fmla="*/ 63 h 64"/>
                <a:gd name="T6" fmla="*/ 4 w 42"/>
                <a:gd name="T7" fmla="*/ 56 h 64"/>
                <a:gd name="T8" fmla="*/ 8 w 42"/>
                <a:gd name="T9" fmla="*/ 58 h 64"/>
                <a:gd name="T10" fmla="*/ 15 w 42"/>
                <a:gd name="T11" fmla="*/ 53 h 64"/>
                <a:gd name="T12" fmla="*/ 18 w 42"/>
                <a:gd name="T13" fmla="*/ 46 h 64"/>
                <a:gd name="T14" fmla="*/ 0 w 42"/>
                <a:gd name="T15" fmla="*/ 0 h 64"/>
                <a:gd name="T16" fmla="*/ 8 w 42"/>
                <a:gd name="T17" fmla="*/ 0 h 64"/>
                <a:gd name="T18" fmla="*/ 21 w 42"/>
                <a:gd name="T19" fmla="*/ 38 h 64"/>
                <a:gd name="T20" fmla="*/ 22 w 42"/>
                <a:gd name="T21" fmla="*/ 38 h 64"/>
                <a:gd name="T22" fmla="*/ 34 w 42"/>
                <a:gd name="T23" fmla="*/ 0 h 64"/>
                <a:gd name="T24" fmla="*/ 42 w 42"/>
                <a:gd name="T25" fmla="*/ 0 h 64"/>
                <a:gd name="T26" fmla="*/ 22 w 42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64">
                  <a:moveTo>
                    <a:pt x="22" y="52"/>
                  </a:moveTo>
                  <a:cubicBezTo>
                    <a:pt x="19" y="61"/>
                    <a:pt x="16" y="64"/>
                    <a:pt x="9" y="64"/>
                  </a:cubicBezTo>
                  <a:cubicBezTo>
                    <a:pt x="8" y="64"/>
                    <a:pt x="6" y="64"/>
                    <a:pt x="4" y="63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6" y="57"/>
                    <a:pt x="7" y="58"/>
                    <a:pt x="8" y="58"/>
                  </a:cubicBezTo>
                  <a:cubicBezTo>
                    <a:pt x="12" y="58"/>
                    <a:pt x="13" y="56"/>
                    <a:pt x="15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4789488" y="2332038"/>
              <a:ext cx="165100" cy="179387"/>
            </a:xfrm>
            <a:custGeom>
              <a:avLst/>
              <a:gdLst>
                <a:gd name="T0" fmla="*/ 22 w 44"/>
                <a:gd name="T1" fmla="*/ 0 h 48"/>
                <a:gd name="T2" fmla="*/ 44 w 44"/>
                <a:gd name="T3" fmla="*/ 24 h 48"/>
                <a:gd name="T4" fmla="*/ 22 w 44"/>
                <a:gd name="T5" fmla="*/ 48 h 48"/>
                <a:gd name="T6" fmla="*/ 0 w 44"/>
                <a:gd name="T7" fmla="*/ 24 h 48"/>
                <a:gd name="T8" fmla="*/ 22 w 44"/>
                <a:gd name="T9" fmla="*/ 0 h 48"/>
                <a:gd name="T10" fmla="*/ 22 w 44"/>
                <a:gd name="T11" fmla="*/ 41 h 48"/>
                <a:gd name="T12" fmla="*/ 36 w 44"/>
                <a:gd name="T13" fmla="*/ 24 h 48"/>
                <a:gd name="T14" fmla="*/ 22 w 44"/>
                <a:gd name="T15" fmla="*/ 7 h 48"/>
                <a:gd name="T16" fmla="*/ 8 w 44"/>
                <a:gd name="T17" fmla="*/ 24 h 48"/>
                <a:gd name="T18" fmla="*/ 22 w 44"/>
                <a:gd name="T19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8">
                  <a:moveTo>
                    <a:pt x="22" y="0"/>
                  </a:moveTo>
                  <a:cubicBezTo>
                    <a:pt x="37" y="0"/>
                    <a:pt x="44" y="11"/>
                    <a:pt x="44" y="24"/>
                  </a:cubicBezTo>
                  <a:cubicBezTo>
                    <a:pt x="44" y="37"/>
                    <a:pt x="37" y="48"/>
                    <a:pt x="22" y="48"/>
                  </a:cubicBezTo>
                  <a:cubicBezTo>
                    <a:pt x="8" y="48"/>
                    <a:pt x="0" y="37"/>
                    <a:pt x="0" y="24"/>
                  </a:cubicBezTo>
                  <a:cubicBezTo>
                    <a:pt x="0" y="11"/>
                    <a:pt x="8" y="0"/>
                    <a:pt x="22" y="0"/>
                  </a:cubicBezTo>
                  <a:close/>
                  <a:moveTo>
                    <a:pt x="22" y="41"/>
                  </a:moveTo>
                  <a:cubicBezTo>
                    <a:pt x="30" y="41"/>
                    <a:pt x="36" y="35"/>
                    <a:pt x="36" y="24"/>
                  </a:cubicBezTo>
                  <a:cubicBezTo>
                    <a:pt x="36" y="13"/>
                    <a:pt x="30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5067300" y="2268538"/>
              <a:ext cx="209550" cy="242887"/>
            </a:xfrm>
            <a:custGeom>
              <a:avLst/>
              <a:gdLst>
                <a:gd name="T0" fmla="*/ 47 w 56"/>
                <a:gd name="T1" fmla="*/ 20 h 65"/>
                <a:gd name="T2" fmla="*/ 29 w 56"/>
                <a:gd name="T3" fmla="*/ 7 h 65"/>
                <a:gd name="T4" fmla="*/ 8 w 56"/>
                <a:gd name="T5" fmla="*/ 32 h 65"/>
                <a:gd name="T6" fmla="*/ 29 w 56"/>
                <a:gd name="T7" fmla="*/ 58 h 65"/>
                <a:gd name="T8" fmla="*/ 47 w 56"/>
                <a:gd name="T9" fmla="*/ 40 h 65"/>
                <a:gd name="T10" fmla="*/ 56 w 56"/>
                <a:gd name="T11" fmla="*/ 40 h 65"/>
                <a:gd name="T12" fmla="*/ 29 w 56"/>
                <a:gd name="T13" fmla="*/ 65 h 65"/>
                <a:gd name="T14" fmla="*/ 0 w 56"/>
                <a:gd name="T15" fmla="*/ 33 h 65"/>
                <a:gd name="T16" fmla="*/ 29 w 56"/>
                <a:gd name="T17" fmla="*/ 0 h 65"/>
                <a:gd name="T18" fmla="*/ 55 w 56"/>
                <a:gd name="T19" fmla="*/ 20 h 65"/>
                <a:gd name="T20" fmla="*/ 47 w 56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5">
                  <a:moveTo>
                    <a:pt x="47" y="20"/>
                  </a:moveTo>
                  <a:cubicBezTo>
                    <a:pt x="45" y="11"/>
                    <a:pt x="38" y="7"/>
                    <a:pt x="29" y="7"/>
                  </a:cubicBezTo>
                  <a:cubicBezTo>
                    <a:pt x="14" y="7"/>
                    <a:pt x="8" y="19"/>
                    <a:pt x="8" y="32"/>
                  </a:cubicBezTo>
                  <a:cubicBezTo>
                    <a:pt x="8" y="46"/>
                    <a:pt x="14" y="58"/>
                    <a:pt x="29" y="58"/>
                  </a:cubicBezTo>
                  <a:cubicBezTo>
                    <a:pt x="40" y="58"/>
                    <a:pt x="47" y="51"/>
                    <a:pt x="47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56"/>
                    <a:pt x="44" y="65"/>
                    <a:pt x="29" y="65"/>
                  </a:cubicBezTo>
                  <a:cubicBezTo>
                    <a:pt x="9" y="65"/>
                    <a:pt x="0" y="51"/>
                    <a:pt x="0" y="33"/>
                  </a:cubicBezTo>
                  <a:cubicBezTo>
                    <a:pt x="0" y="14"/>
                    <a:pt x="10" y="0"/>
                    <a:pt x="29" y="0"/>
                  </a:cubicBezTo>
                  <a:cubicBezTo>
                    <a:pt x="42" y="0"/>
                    <a:pt x="53" y="7"/>
                    <a:pt x="55" y="20"/>
                  </a:cubicBezTo>
                  <a:lnTo>
                    <a:pt x="4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5307013" y="2271713"/>
              <a:ext cx="30162" cy="2365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378450" y="2271713"/>
              <a:ext cx="26987" cy="236537"/>
            </a:xfrm>
            <a:custGeom>
              <a:avLst/>
              <a:gdLst>
                <a:gd name="T0" fmla="*/ 17 w 17"/>
                <a:gd name="T1" fmla="*/ 22 h 149"/>
                <a:gd name="T2" fmla="*/ 0 w 17"/>
                <a:gd name="T3" fmla="*/ 22 h 149"/>
                <a:gd name="T4" fmla="*/ 0 w 17"/>
                <a:gd name="T5" fmla="*/ 0 h 149"/>
                <a:gd name="T6" fmla="*/ 17 w 17"/>
                <a:gd name="T7" fmla="*/ 0 h 149"/>
                <a:gd name="T8" fmla="*/ 17 w 17"/>
                <a:gd name="T9" fmla="*/ 22 h 149"/>
                <a:gd name="T10" fmla="*/ 0 w 17"/>
                <a:gd name="T11" fmla="*/ 41 h 149"/>
                <a:gd name="T12" fmla="*/ 17 w 17"/>
                <a:gd name="T13" fmla="*/ 41 h 149"/>
                <a:gd name="T14" fmla="*/ 17 w 17"/>
                <a:gd name="T15" fmla="*/ 149 h 149"/>
                <a:gd name="T16" fmla="*/ 0 w 17"/>
                <a:gd name="T17" fmla="*/ 149 h 149"/>
                <a:gd name="T18" fmla="*/ 0 w 17"/>
                <a:gd name="T1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49">
                  <a:moveTo>
                    <a:pt x="1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2"/>
                  </a:lnTo>
                  <a:close/>
                  <a:moveTo>
                    <a:pt x="0" y="41"/>
                  </a:moveTo>
                  <a:lnTo>
                    <a:pt x="17" y="41"/>
                  </a:lnTo>
                  <a:lnTo>
                    <a:pt x="17" y="149"/>
                  </a:lnTo>
                  <a:lnTo>
                    <a:pt x="0" y="1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5446713" y="2332038"/>
              <a:ext cx="141287" cy="176212"/>
            </a:xfrm>
            <a:custGeom>
              <a:avLst/>
              <a:gdLst>
                <a:gd name="T0" fmla="*/ 0 w 38"/>
                <a:gd name="T1" fmla="*/ 1 h 47"/>
                <a:gd name="T2" fmla="*/ 7 w 38"/>
                <a:gd name="T3" fmla="*/ 1 h 47"/>
                <a:gd name="T4" fmla="*/ 7 w 38"/>
                <a:gd name="T5" fmla="*/ 9 h 47"/>
                <a:gd name="T6" fmla="*/ 7 w 38"/>
                <a:gd name="T7" fmla="*/ 9 h 47"/>
                <a:gd name="T8" fmla="*/ 22 w 38"/>
                <a:gd name="T9" fmla="*/ 0 h 47"/>
                <a:gd name="T10" fmla="*/ 38 w 38"/>
                <a:gd name="T11" fmla="*/ 17 h 47"/>
                <a:gd name="T12" fmla="*/ 38 w 38"/>
                <a:gd name="T13" fmla="*/ 47 h 47"/>
                <a:gd name="T14" fmla="*/ 30 w 38"/>
                <a:gd name="T15" fmla="*/ 47 h 47"/>
                <a:gd name="T16" fmla="*/ 30 w 38"/>
                <a:gd name="T17" fmla="*/ 16 h 47"/>
                <a:gd name="T18" fmla="*/ 21 w 38"/>
                <a:gd name="T19" fmla="*/ 7 h 47"/>
                <a:gd name="T20" fmla="*/ 7 w 38"/>
                <a:gd name="T21" fmla="*/ 21 h 47"/>
                <a:gd name="T22" fmla="*/ 7 w 38"/>
                <a:gd name="T23" fmla="*/ 47 h 47"/>
                <a:gd name="T24" fmla="*/ 0 w 38"/>
                <a:gd name="T25" fmla="*/ 47 h 47"/>
                <a:gd name="T26" fmla="*/ 0 w 38"/>
                <a:gd name="T2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4" y="0"/>
                    <a:pt x="38" y="7"/>
                    <a:pt x="38" y="1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1"/>
                    <a:pt x="27" y="7"/>
                    <a:pt x="21" y="7"/>
                  </a:cubicBezTo>
                  <a:cubicBezTo>
                    <a:pt x="12" y="7"/>
                    <a:pt x="7" y="13"/>
                    <a:pt x="7" y="21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5626100" y="2271713"/>
              <a:ext cx="30162" cy="236537"/>
            </a:xfrm>
            <a:custGeom>
              <a:avLst/>
              <a:gdLst>
                <a:gd name="T0" fmla="*/ 19 w 19"/>
                <a:gd name="T1" fmla="*/ 22 h 149"/>
                <a:gd name="T2" fmla="*/ 0 w 19"/>
                <a:gd name="T3" fmla="*/ 22 h 149"/>
                <a:gd name="T4" fmla="*/ 0 w 19"/>
                <a:gd name="T5" fmla="*/ 0 h 149"/>
                <a:gd name="T6" fmla="*/ 19 w 19"/>
                <a:gd name="T7" fmla="*/ 0 h 149"/>
                <a:gd name="T8" fmla="*/ 19 w 19"/>
                <a:gd name="T9" fmla="*/ 22 h 149"/>
                <a:gd name="T10" fmla="*/ 0 w 19"/>
                <a:gd name="T11" fmla="*/ 41 h 149"/>
                <a:gd name="T12" fmla="*/ 19 w 19"/>
                <a:gd name="T13" fmla="*/ 41 h 149"/>
                <a:gd name="T14" fmla="*/ 19 w 19"/>
                <a:gd name="T15" fmla="*/ 149 h 149"/>
                <a:gd name="T16" fmla="*/ 0 w 19"/>
                <a:gd name="T17" fmla="*/ 149 h 149"/>
                <a:gd name="T18" fmla="*/ 0 w 19"/>
                <a:gd name="T1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9">
                  <a:moveTo>
                    <a:pt x="19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2"/>
                  </a:lnTo>
                  <a:close/>
                  <a:moveTo>
                    <a:pt x="0" y="41"/>
                  </a:moveTo>
                  <a:lnTo>
                    <a:pt x="19" y="41"/>
                  </a:lnTo>
                  <a:lnTo>
                    <a:pt x="19" y="149"/>
                  </a:lnTo>
                  <a:lnTo>
                    <a:pt x="0" y="1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5686425" y="2332038"/>
              <a:ext cx="153987" cy="179387"/>
            </a:xfrm>
            <a:custGeom>
              <a:avLst/>
              <a:gdLst>
                <a:gd name="T0" fmla="*/ 33 w 41"/>
                <a:gd name="T1" fmla="*/ 16 h 48"/>
                <a:gd name="T2" fmla="*/ 22 w 41"/>
                <a:gd name="T3" fmla="*/ 7 h 48"/>
                <a:gd name="T4" fmla="*/ 8 w 41"/>
                <a:gd name="T5" fmla="*/ 25 h 48"/>
                <a:gd name="T6" fmla="*/ 21 w 41"/>
                <a:gd name="T7" fmla="*/ 41 h 48"/>
                <a:gd name="T8" fmla="*/ 33 w 41"/>
                <a:gd name="T9" fmla="*/ 30 h 48"/>
                <a:gd name="T10" fmla="*/ 41 w 41"/>
                <a:gd name="T11" fmla="*/ 30 h 48"/>
                <a:gd name="T12" fmla="*/ 21 w 41"/>
                <a:gd name="T13" fmla="*/ 48 h 48"/>
                <a:gd name="T14" fmla="*/ 0 w 41"/>
                <a:gd name="T15" fmla="*/ 25 h 48"/>
                <a:gd name="T16" fmla="*/ 21 w 41"/>
                <a:gd name="T17" fmla="*/ 0 h 48"/>
                <a:gd name="T18" fmla="*/ 41 w 41"/>
                <a:gd name="T19" fmla="*/ 16 h 48"/>
                <a:gd name="T20" fmla="*/ 33 w 41"/>
                <a:gd name="T2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8">
                  <a:moveTo>
                    <a:pt x="33" y="16"/>
                  </a:moveTo>
                  <a:cubicBezTo>
                    <a:pt x="32" y="10"/>
                    <a:pt x="28" y="7"/>
                    <a:pt x="22" y="7"/>
                  </a:cubicBezTo>
                  <a:cubicBezTo>
                    <a:pt x="11" y="7"/>
                    <a:pt x="8" y="15"/>
                    <a:pt x="8" y="25"/>
                  </a:cubicBezTo>
                  <a:cubicBezTo>
                    <a:pt x="8" y="33"/>
                    <a:pt x="11" y="41"/>
                    <a:pt x="21" y="41"/>
                  </a:cubicBezTo>
                  <a:cubicBezTo>
                    <a:pt x="28" y="41"/>
                    <a:pt x="32" y="37"/>
                    <a:pt x="3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9" y="41"/>
                    <a:pt x="32" y="48"/>
                    <a:pt x="21" y="48"/>
                  </a:cubicBezTo>
                  <a:cubicBezTo>
                    <a:pt x="7" y="48"/>
                    <a:pt x="0" y="38"/>
                    <a:pt x="0" y="25"/>
                  </a:cubicBezTo>
                  <a:cubicBezTo>
                    <a:pt x="0" y="11"/>
                    <a:pt x="7" y="0"/>
                    <a:pt x="21" y="0"/>
                  </a:cubicBezTo>
                  <a:cubicBezTo>
                    <a:pt x="32" y="0"/>
                    <a:pt x="40" y="5"/>
                    <a:pt x="41" y="16"/>
                  </a:cubicBez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5"/>
            <p:cNvSpPr>
              <a:spLocks/>
            </p:cNvSpPr>
            <p:nvPr userDrawn="1"/>
          </p:nvSpPr>
          <p:spPr bwMode="auto">
            <a:xfrm>
              <a:off x="5948363" y="2268538"/>
              <a:ext cx="209550" cy="242887"/>
            </a:xfrm>
            <a:custGeom>
              <a:avLst/>
              <a:gdLst>
                <a:gd name="T0" fmla="*/ 47 w 56"/>
                <a:gd name="T1" fmla="*/ 20 h 65"/>
                <a:gd name="T2" fmla="*/ 30 w 56"/>
                <a:gd name="T3" fmla="*/ 7 h 65"/>
                <a:gd name="T4" fmla="*/ 8 w 56"/>
                <a:gd name="T5" fmla="*/ 32 h 65"/>
                <a:gd name="T6" fmla="*/ 30 w 56"/>
                <a:gd name="T7" fmla="*/ 58 h 65"/>
                <a:gd name="T8" fmla="*/ 48 w 56"/>
                <a:gd name="T9" fmla="*/ 40 h 65"/>
                <a:gd name="T10" fmla="*/ 56 w 56"/>
                <a:gd name="T11" fmla="*/ 40 h 65"/>
                <a:gd name="T12" fmla="*/ 29 w 56"/>
                <a:gd name="T13" fmla="*/ 65 h 65"/>
                <a:gd name="T14" fmla="*/ 0 w 56"/>
                <a:gd name="T15" fmla="*/ 33 h 65"/>
                <a:gd name="T16" fmla="*/ 30 w 56"/>
                <a:gd name="T17" fmla="*/ 0 h 65"/>
                <a:gd name="T18" fmla="*/ 56 w 56"/>
                <a:gd name="T19" fmla="*/ 20 h 65"/>
                <a:gd name="T20" fmla="*/ 47 w 56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5">
                  <a:moveTo>
                    <a:pt x="47" y="20"/>
                  </a:moveTo>
                  <a:cubicBezTo>
                    <a:pt x="45" y="11"/>
                    <a:pt x="38" y="7"/>
                    <a:pt x="30" y="7"/>
                  </a:cubicBezTo>
                  <a:cubicBezTo>
                    <a:pt x="15" y="7"/>
                    <a:pt x="8" y="19"/>
                    <a:pt x="8" y="32"/>
                  </a:cubicBezTo>
                  <a:cubicBezTo>
                    <a:pt x="8" y="46"/>
                    <a:pt x="15" y="58"/>
                    <a:pt x="30" y="58"/>
                  </a:cubicBezTo>
                  <a:cubicBezTo>
                    <a:pt x="41" y="58"/>
                    <a:pt x="47" y="51"/>
                    <a:pt x="4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56"/>
                    <a:pt x="45" y="65"/>
                    <a:pt x="29" y="65"/>
                  </a:cubicBezTo>
                  <a:cubicBezTo>
                    <a:pt x="9" y="65"/>
                    <a:pt x="0" y="51"/>
                    <a:pt x="0" y="33"/>
                  </a:cubicBezTo>
                  <a:cubicBezTo>
                    <a:pt x="0" y="14"/>
                    <a:pt x="10" y="0"/>
                    <a:pt x="30" y="0"/>
                  </a:cubicBezTo>
                  <a:cubicBezTo>
                    <a:pt x="43" y="0"/>
                    <a:pt x="54" y="7"/>
                    <a:pt x="56" y="20"/>
                  </a:cubicBezTo>
                  <a:lnTo>
                    <a:pt x="4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auto">
            <a:xfrm>
              <a:off x="6188075" y="2271713"/>
              <a:ext cx="142875" cy="236537"/>
            </a:xfrm>
            <a:custGeom>
              <a:avLst/>
              <a:gdLst>
                <a:gd name="T0" fmla="*/ 0 w 38"/>
                <a:gd name="T1" fmla="*/ 0 h 63"/>
                <a:gd name="T2" fmla="*/ 8 w 38"/>
                <a:gd name="T3" fmla="*/ 0 h 63"/>
                <a:gd name="T4" fmla="*/ 8 w 38"/>
                <a:gd name="T5" fmla="*/ 24 h 63"/>
                <a:gd name="T6" fmla="*/ 8 w 38"/>
                <a:gd name="T7" fmla="*/ 24 h 63"/>
                <a:gd name="T8" fmla="*/ 22 w 38"/>
                <a:gd name="T9" fmla="*/ 16 h 63"/>
                <a:gd name="T10" fmla="*/ 38 w 38"/>
                <a:gd name="T11" fmla="*/ 33 h 63"/>
                <a:gd name="T12" fmla="*/ 38 w 38"/>
                <a:gd name="T13" fmla="*/ 63 h 63"/>
                <a:gd name="T14" fmla="*/ 30 w 38"/>
                <a:gd name="T15" fmla="*/ 63 h 63"/>
                <a:gd name="T16" fmla="*/ 30 w 38"/>
                <a:gd name="T17" fmla="*/ 32 h 63"/>
                <a:gd name="T18" fmla="*/ 21 w 38"/>
                <a:gd name="T19" fmla="*/ 23 h 63"/>
                <a:gd name="T20" fmla="*/ 8 w 38"/>
                <a:gd name="T21" fmla="*/ 37 h 63"/>
                <a:gd name="T22" fmla="*/ 8 w 38"/>
                <a:gd name="T23" fmla="*/ 63 h 63"/>
                <a:gd name="T24" fmla="*/ 0 w 38"/>
                <a:gd name="T25" fmla="*/ 63 h 63"/>
                <a:gd name="T26" fmla="*/ 0 w 38"/>
                <a:gd name="T2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63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" y="19"/>
                    <a:pt x="17" y="16"/>
                    <a:pt x="22" y="16"/>
                  </a:cubicBezTo>
                  <a:cubicBezTo>
                    <a:pt x="34" y="16"/>
                    <a:pt x="38" y="23"/>
                    <a:pt x="38" y="3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27"/>
                    <a:pt x="27" y="23"/>
                    <a:pt x="21" y="23"/>
                  </a:cubicBezTo>
                  <a:cubicBezTo>
                    <a:pt x="12" y="23"/>
                    <a:pt x="8" y="29"/>
                    <a:pt x="8" y="3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auto">
            <a:xfrm>
              <a:off x="6372225" y="2271713"/>
              <a:ext cx="26987" cy="236537"/>
            </a:xfrm>
            <a:custGeom>
              <a:avLst/>
              <a:gdLst>
                <a:gd name="T0" fmla="*/ 17 w 17"/>
                <a:gd name="T1" fmla="*/ 22 h 149"/>
                <a:gd name="T2" fmla="*/ 0 w 17"/>
                <a:gd name="T3" fmla="*/ 22 h 149"/>
                <a:gd name="T4" fmla="*/ 0 w 17"/>
                <a:gd name="T5" fmla="*/ 0 h 149"/>
                <a:gd name="T6" fmla="*/ 17 w 17"/>
                <a:gd name="T7" fmla="*/ 0 h 149"/>
                <a:gd name="T8" fmla="*/ 17 w 17"/>
                <a:gd name="T9" fmla="*/ 22 h 149"/>
                <a:gd name="T10" fmla="*/ 0 w 17"/>
                <a:gd name="T11" fmla="*/ 41 h 149"/>
                <a:gd name="T12" fmla="*/ 17 w 17"/>
                <a:gd name="T13" fmla="*/ 41 h 149"/>
                <a:gd name="T14" fmla="*/ 17 w 17"/>
                <a:gd name="T15" fmla="*/ 149 h 149"/>
                <a:gd name="T16" fmla="*/ 0 w 17"/>
                <a:gd name="T17" fmla="*/ 149 h 149"/>
                <a:gd name="T18" fmla="*/ 0 w 17"/>
                <a:gd name="T1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49">
                  <a:moveTo>
                    <a:pt x="1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2"/>
                  </a:lnTo>
                  <a:close/>
                  <a:moveTo>
                    <a:pt x="0" y="41"/>
                  </a:moveTo>
                  <a:lnTo>
                    <a:pt x="17" y="41"/>
                  </a:lnTo>
                  <a:lnTo>
                    <a:pt x="17" y="149"/>
                  </a:lnTo>
                  <a:lnTo>
                    <a:pt x="0" y="1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 userDrawn="1"/>
          </p:nvSpPr>
          <p:spPr bwMode="auto">
            <a:xfrm>
              <a:off x="6440488" y="2271713"/>
              <a:ext cx="28575" cy="2365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9"/>
            <p:cNvSpPr>
              <a:spLocks noEditPoints="1"/>
            </p:cNvSpPr>
            <p:nvPr userDrawn="1"/>
          </p:nvSpPr>
          <p:spPr bwMode="auto">
            <a:xfrm>
              <a:off x="6499225" y="2271713"/>
              <a:ext cx="161925" cy="239712"/>
            </a:xfrm>
            <a:custGeom>
              <a:avLst/>
              <a:gdLst>
                <a:gd name="T0" fmla="*/ 43 w 43"/>
                <a:gd name="T1" fmla="*/ 63 h 64"/>
                <a:gd name="T2" fmla="*/ 35 w 43"/>
                <a:gd name="T3" fmla="*/ 63 h 64"/>
                <a:gd name="T4" fmla="*/ 35 w 43"/>
                <a:gd name="T5" fmla="*/ 57 h 64"/>
                <a:gd name="T6" fmla="*/ 35 w 43"/>
                <a:gd name="T7" fmla="*/ 57 h 64"/>
                <a:gd name="T8" fmla="*/ 21 w 43"/>
                <a:gd name="T9" fmla="*/ 64 h 64"/>
                <a:gd name="T10" fmla="*/ 0 w 43"/>
                <a:gd name="T11" fmla="*/ 40 h 64"/>
                <a:gd name="T12" fmla="*/ 20 w 43"/>
                <a:gd name="T13" fmla="*/ 16 h 64"/>
                <a:gd name="T14" fmla="*/ 35 w 43"/>
                <a:gd name="T15" fmla="*/ 23 h 64"/>
                <a:gd name="T16" fmla="*/ 35 w 43"/>
                <a:gd name="T17" fmla="*/ 23 h 64"/>
                <a:gd name="T18" fmla="*/ 35 w 43"/>
                <a:gd name="T19" fmla="*/ 0 h 64"/>
                <a:gd name="T20" fmla="*/ 43 w 43"/>
                <a:gd name="T21" fmla="*/ 0 h 64"/>
                <a:gd name="T22" fmla="*/ 43 w 43"/>
                <a:gd name="T23" fmla="*/ 63 h 64"/>
                <a:gd name="T24" fmla="*/ 22 w 43"/>
                <a:gd name="T25" fmla="*/ 57 h 64"/>
                <a:gd name="T26" fmla="*/ 36 w 43"/>
                <a:gd name="T27" fmla="*/ 40 h 64"/>
                <a:gd name="T28" fmla="*/ 21 w 43"/>
                <a:gd name="T29" fmla="*/ 23 h 64"/>
                <a:gd name="T30" fmla="*/ 8 w 43"/>
                <a:gd name="T31" fmla="*/ 41 h 64"/>
                <a:gd name="T32" fmla="*/ 22 w 43"/>
                <a:gd name="T33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4">
                  <a:moveTo>
                    <a:pt x="43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3" y="62"/>
                    <a:pt x="27" y="64"/>
                    <a:pt x="21" y="64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27"/>
                    <a:pt x="7" y="16"/>
                    <a:pt x="20" y="16"/>
                  </a:cubicBezTo>
                  <a:cubicBezTo>
                    <a:pt x="25" y="16"/>
                    <a:pt x="32" y="18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3" y="63"/>
                  </a:lnTo>
                  <a:close/>
                  <a:moveTo>
                    <a:pt x="22" y="57"/>
                  </a:moveTo>
                  <a:cubicBezTo>
                    <a:pt x="32" y="57"/>
                    <a:pt x="36" y="49"/>
                    <a:pt x="36" y="40"/>
                  </a:cubicBezTo>
                  <a:cubicBezTo>
                    <a:pt x="36" y="31"/>
                    <a:pt x="32" y="23"/>
                    <a:pt x="21" y="23"/>
                  </a:cubicBezTo>
                  <a:cubicBezTo>
                    <a:pt x="11" y="23"/>
                    <a:pt x="8" y="32"/>
                    <a:pt x="8" y="41"/>
                  </a:cubicBezTo>
                  <a:cubicBezTo>
                    <a:pt x="8" y="49"/>
                    <a:pt x="12" y="57"/>
                    <a:pt x="22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6699250" y="2332038"/>
              <a:ext cx="88900" cy="176212"/>
            </a:xfrm>
            <a:custGeom>
              <a:avLst/>
              <a:gdLst>
                <a:gd name="T0" fmla="*/ 0 w 24"/>
                <a:gd name="T1" fmla="*/ 1 h 47"/>
                <a:gd name="T2" fmla="*/ 7 w 24"/>
                <a:gd name="T3" fmla="*/ 1 h 47"/>
                <a:gd name="T4" fmla="*/ 7 w 24"/>
                <a:gd name="T5" fmla="*/ 11 h 47"/>
                <a:gd name="T6" fmla="*/ 7 w 24"/>
                <a:gd name="T7" fmla="*/ 11 h 47"/>
                <a:gd name="T8" fmla="*/ 24 w 24"/>
                <a:gd name="T9" fmla="*/ 0 h 47"/>
                <a:gd name="T10" fmla="*/ 24 w 24"/>
                <a:gd name="T11" fmla="*/ 8 h 47"/>
                <a:gd name="T12" fmla="*/ 7 w 24"/>
                <a:gd name="T13" fmla="*/ 27 h 47"/>
                <a:gd name="T14" fmla="*/ 7 w 24"/>
                <a:gd name="T15" fmla="*/ 47 h 47"/>
                <a:gd name="T16" fmla="*/ 0 w 24"/>
                <a:gd name="T17" fmla="*/ 47 h 47"/>
                <a:gd name="T18" fmla="*/ 0 w 24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4"/>
                    <a:pt x="16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2" y="8"/>
                    <a:pt x="7" y="15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 userDrawn="1"/>
          </p:nvSpPr>
          <p:spPr bwMode="auto">
            <a:xfrm>
              <a:off x="6788150" y="2332038"/>
              <a:ext cx="161925" cy="179387"/>
            </a:xfrm>
            <a:custGeom>
              <a:avLst/>
              <a:gdLst>
                <a:gd name="T0" fmla="*/ 42 w 43"/>
                <a:gd name="T1" fmla="*/ 32 h 48"/>
                <a:gd name="T2" fmla="*/ 22 w 43"/>
                <a:gd name="T3" fmla="*/ 48 h 48"/>
                <a:gd name="T4" fmla="*/ 0 w 43"/>
                <a:gd name="T5" fmla="*/ 24 h 48"/>
                <a:gd name="T6" fmla="*/ 22 w 43"/>
                <a:gd name="T7" fmla="*/ 0 h 48"/>
                <a:gd name="T8" fmla="*/ 42 w 43"/>
                <a:gd name="T9" fmla="*/ 26 h 48"/>
                <a:gd name="T10" fmla="*/ 8 w 43"/>
                <a:gd name="T11" fmla="*/ 26 h 48"/>
                <a:gd name="T12" fmla="*/ 23 w 43"/>
                <a:gd name="T13" fmla="*/ 41 h 48"/>
                <a:gd name="T14" fmla="*/ 34 w 43"/>
                <a:gd name="T15" fmla="*/ 32 h 48"/>
                <a:gd name="T16" fmla="*/ 42 w 43"/>
                <a:gd name="T17" fmla="*/ 32 h 48"/>
                <a:gd name="T18" fmla="*/ 35 w 43"/>
                <a:gd name="T19" fmla="*/ 20 h 48"/>
                <a:gd name="T20" fmla="*/ 21 w 43"/>
                <a:gd name="T21" fmla="*/ 7 h 48"/>
                <a:gd name="T22" fmla="*/ 8 w 43"/>
                <a:gd name="T23" fmla="*/ 20 h 48"/>
                <a:gd name="T24" fmla="*/ 35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42" y="32"/>
                  </a:moveTo>
                  <a:cubicBezTo>
                    <a:pt x="40" y="43"/>
                    <a:pt x="32" y="48"/>
                    <a:pt x="22" y="48"/>
                  </a:cubicBezTo>
                  <a:cubicBezTo>
                    <a:pt x="8" y="48"/>
                    <a:pt x="1" y="38"/>
                    <a:pt x="0" y="24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8" y="0"/>
                    <a:pt x="43" y="15"/>
                    <a:pt x="4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4"/>
                    <a:pt x="13" y="41"/>
                    <a:pt x="23" y="41"/>
                  </a:cubicBezTo>
                  <a:cubicBezTo>
                    <a:pt x="29" y="41"/>
                    <a:pt x="33" y="38"/>
                    <a:pt x="34" y="32"/>
                  </a:cubicBezTo>
                  <a:lnTo>
                    <a:pt x="42" y="32"/>
                  </a:lnTo>
                  <a:close/>
                  <a:moveTo>
                    <a:pt x="35" y="20"/>
                  </a:moveTo>
                  <a:cubicBezTo>
                    <a:pt x="34" y="13"/>
                    <a:pt x="29" y="7"/>
                    <a:pt x="21" y="7"/>
                  </a:cubicBezTo>
                  <a:cubicBezTo>
                    <a:pt x="14" y="7"/>
                    <a:pt x="9" y="13"/>
                    <a:pt x="8" y="20"/>
                  </a:cubicBezTo>
                  <a:lnTo>
                    <a:pt x="35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2"/>
            <p:cNvSpPr>
              <a:spLocks/>
            </p:cNvSpPr>
            <p:nvPr userDrawn="1"/>
          </p:nvSpPr>
          <p:spPr bwMode="auto">
            <a:xfrm>
              <a:off x="6972300" y="2332038"/>
              <a:ext cx="142875" cy="176212"/>
            </a:xfrm>
            <a:custGeom>
              <a:avLst/>
              <a:gdLst>
                <a:gd name="T0" fmla="*/ 0 w 38"/>
                <a:gd name="T1" fmla="*/ 1 h 47"/>
                <a:gd name="T2" fmla="*/ 7 w 38"/>
                <a:gd name="T3" fmla="*/ 1 h 47"/>
                <a:gd name="T4" fmla="*/ 7 w 38"/>
                <a:gd name="T5" fmla="*/ 9 h 47"/>
                <a:gd name="T6" fmla="*/ 7 w 38"/>
                <a:gd name="T7" fmla="*/ 9 h 47"/>
                <a:gd name="T8" fmla="*/ 22 w 38"/>
                <a:gd name="T9" fmla="*/ 0 h 47"/>
                <a:gd name="T10" fmla="*/ 38 w 38"/>
                <a:gd name="T11" fmla="*/ 17 h 47"/>
                <a:gd name="T12" fmla="*/ 38 w 38"/>
                <a:gd name="T13" fmla="*/ 47 h 47"/>
                <a:gd name="T14" fmla="*/ 30 w 38"/>
                <a:gd name="T15" fmla="*/ 47 h 47"/>
                <a:gd name="T16" fmla="*/ 30 w 38"/>
                <a:gd name="T17" fmla="*/ 16 h 47"/>
                <a:gd name="T18" fmla="*/ 21 w 38"/>
                <a:gd name="T19" fmla="*/ 7 h 47"/>
                <a:gd name="T20" fmla="*/ 8 w 38"/>
                <a:gd name="T21" fmla="*/ 21 h 47"/>
                <a:gd name="T22" fmla="*/ 8 w 38"/>
                <a:gd name="T23" fmla="*/ 47 h 47"/>
                <a:gd name="T24" fmla="*/ 0 w 38"/>
                <a:gd name="T25" fmla="*/ 47 h 47"/>
                <a:gd name="T26" fmla="*/ 0 w 38"/>
                <a:gd name="T2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4" y="0"/>
                    <a:pt x="38" y="7"/>
                    <a:pt x="38" y="1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1"/>
                    <a:pt x="27" y="7"/>
                    <a:pt x="21" y="7"/>
                  </a:cubicBezTo>
                  <a:cubicBezTo>
                    <a:pt x="12" y="7"/>
                    <a:pt x="8" y="13"/>
                    <a:pt x="8" y="21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7129463" y="2271713"/>
              <a:ext cx="33337" cy="87312"/>
            </a:xfrm>
            <a:custGeom>
              <a:avLst/>
              <a:gdLst>
                <a:gd name="T0" fmla="*/ 0 w 9"/>
                <a:gd name="T1" fmla="*/ 0 h 23"/>
                <a:gd name="T2" fmla="*/ 9 w 9"/>
                <a:gd name="T3" fmla="*/ 0 h 23"/>
                <a:gd name="T4" fmla="*/ 9 w 9"/>
                <a:gd name="T5" fmla="*/ 10 h 23"/>
                <a:gd name="T6" fmla="*/ 0 w 9"/>
                <a:gd name="T7" fmla="*/ 23 h 23"/>
                <a:gd name="T8" fmla="*/ 0 w 9"/>
                <a:gd name="T9" fmla="*/ 18 h 23"/>
                <a:gd name="T10" fmla="*/ 5 w 9"/>
                <a:gd name="T11" fmla="*/ 10 h 23"/>
                <a:gd name="T12" fmla="*/ 0 w 9"/>
                <a:gd name="T13" fmla="*/ 10 h 23"/>
                <a:gd name="T14" fmla="*/ 0 w 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7"/>
                    <a:pt x="7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5" y="14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4"/>
            <p:cNvSpPr>
              <a:spLocks/>
            </p:cNvSpPr>
            <p:nvPr userDrawn="1"/>
          </p:nvSpPr>
          <p:spPr bwMode="auto">
            <a:xfrm>
              <a:off x="7173913" y="2332038"/>
              <a:ext cx="147637" cy="179387"/>
            </a:xfrm>
            <a:custGeom>
              <a:avLst/>
              <a:gdLst>
                <a:gd name="T0" fmla="*/ 7 w 39"/>
                <a:gd name="T1" fmla="*/ 33 h 48"/>
                <a:gd name="T2" fmla="*/ 20 w 39"/>
                <a:gd name="T3" fmla="*/ 41 h 48"/>
                <a:gd name="T4" fmla="*/ 31 w 39"/>
                <a:gd name="T5" fmla="*/ 35 h 48"/>
                <a:gd name="T6" fmla="*/ 16 w 39"/>
                <a:gd name="T7" fmla="*/ 26 h 48"/>
                <a:gd name="T8" fmla="*/ 1 w 39"/>
                <a:gd name="T9" fmla="*/ 13 h 48"/>
                <a:gd name="T10" fmla="*/ 18 w 39"/>
                <a:gd name="T11" fmla="*/ 0 h 48"/>
                <a:gd name="T12" fmla="*/ 37 w 39"/>
                <a:gd name="T13" fmla="*/ 15 h 48"/>
                <a:gd name="T14" fmla="*/ 29 w 39"/>
                <a:gd name="T15" fmla="*/ 15 h 48"/>
                <a:gd name="T16" fmla="*/ 19 w 39"/>
                <a:gd name="T17" fmla="*/ 7 h 48"/>
                <a:gd name="T18" fmla="*/ 9 w 39"/>
                <a:gd name="T19" fmla="*/ 13 h 48"/>
                <a:gd name="T20" fmla="*/ 24 w 39"/>
                <a:gd name="T21" fmla="*/ 21 h 48"/>
                <a:gd name="T22" fmla="*/ 39 w 39"/>
                <a:gd name="T23" fmla="*/ 34 h 48"/>
                <a:gd name="T24" fmla="*/ 19 w 39"/>
                <a:gd name="T25" fmla="*/ 48 h 48"/>
                <a:gd name="T26" fmla="*/ 0 w 39"/>
                <a:gd name="T27" fmla="*/ 33 h 48"/>
                <a:gd name="T28" fmla="*/ 7 w 39"/>
                <a:gd name="T2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8">
                  <a:moveTo>
                    <a:pt x="7" y="33"/>
                  </a:moveTo>
                  <a:cubicBezTo>
                    <a:pt x="8" y="39"/>
                    <a:pt x="14" y="41"/>
                    <a:pt x="20" y="41"/>
                  </a:cubicBezTo>
                  <a:cubicBezTo>
                    <a:pt x="24" y="41"/>
                    <a:pt x="31" y="40"/>
                    <a:pt x="31" y="35"/>
                  </a:cubicBezTo>
                  <a:cubicBezTo>
                    <a:pt x="31" y="29"/>
                    <a:pt x="23" y="28"/>
                    <a:pt x="16" y="26"/>
                  </a:cubicBezTo>
                  <a:cubicBezTo>
                    <a:pt x="8" y="24"/>
                    <a:pt x="1" y="22"/>
                    <a:pt x="1" y="13"/>
                  </a:cubicBezTo>
                  <a:cubicBezTo>
                    <a:pt x="1" y="4"/>
                    <a:pt x="10" y="0"/>
                    <a:pt x="18" y="0"/>
                  </a:cubicBezTo>
                  <a:cubicBezTo>
                    <a:pt x="28" y="0"/>
                    <a:pt x="36" y="4"/>
                    <a:pt x="3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9"/>
                    <a:pt x="23" y="7"/>
                    <a:pt x="19" y="7"/>
                  </a:cubicBezTo>
                  <a:cubicBezTo>
                    <a:pt x="14" y="7"/>
                    <a:pt x="9" y="8"/>
                    <a:pt x="9" y="13"/>
                  </a:cubicBezTo>
                  <a:cubicBezTo>
                    <a:pt x="9" y="18"/>
                    <a:pt x="17" y="19"/>
                    <a:pt x="24" y="21"/>
                  </a:cubicBezTo>
                  <a:cubicBezTo>
                    <a:pt x="31" y="22"/>
                    <a:pt x="39" y="25"/>
                    <a:pt x="39" y="34"/>
                  </a:cubicBezTo>
                  <a:cubicBezTo>
                    <a:pt x="39" y="44"/>
                    <a:pt x="29" y="48"/>
                    <a:pt x="19" y="48"/>
                  </a:cubicBezTo>
                  <a:cubicBezTo>
                    <a:pt x="9" y="48"/>
                    <a:pt x="0" y="44"/>
                    <a:pt x="0" y="33"/>
                  </a:cubicBezTo>
                  <a:lnTo>
                    <a:pt x="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5"/>
            <p:cNvSpPr>
              <a:spLocks/>
            </p:cNvSpPr>
            <p:nvPr userDrawn="1"/>
          </p:nvSpPr>
          <p:spPr bwMode="auto">
            <a:xfrm>
              <a:off x="7426325" y="2268538"/>
              <a:ext cx="212725" cy="242887"/>
            </a:xfrm>
            <a:custGeom>
              <a:avLst/>
              <a:gdLst>
                <a:gd name="T0" fmla="*/ 48 w 57"/>
                <a:gd name="T1" fmla="*/ 20 h 65"/>
                <a:gd name="T2" fmla="*/ 30 w 57"/>
                <a:gd name="T3" fmla="*/ 7 h 65"/>
                <a:gd name="T4" fmla="*/ 9 w 57"/>
                <a:gd name="T5" fmla="*/ 32 h 65"/>
                <a:gd name="T6" fmla="*/ 30 w 57"/>
                <a:gd name="T7" fmla="*/ 58 h 65"/>
                <a:gd name="T8" fmla="*/ 48 w 57"/>
                <a:gd name="T9" fmla="*/ 40 h 65"/>
                <a:gd name="T10" fmla="*/ 57 w 57"/>
                <a:gd name="T11" fmla="*/ 40 h 65"/>
                <a:gd name="T12" fmla="*/ 29 w 57"/>
                <a:gd name="T13" fmla="*/ 65 h 65"/>
                <a:gd name="T14" fmla="*/ 0 w 57"/>
                <a:gd name="T15" fmla="*/ 33 h 65"/>
                <a:gd name="T16" fmla="*/ 30 w 57"/>
                <a:gd name="T17" fmla="*/ 0 h 65"/>
                <a:gd name="T18" fmla="*/ 56 w 57"/>
                <a:gd name="T19" fmla="*/ 20 h 65"/>
                <a:gd name="T20" fmla="*/ 48 w 57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5">
                  <a:moveTo>
                    <a:pt x="48" y="20"/>
                  </a:moveTo>
                  <a:cubicBezTo>
                    <a:pt x="46" y="11"/>
                    <a:pt x="39" y="7"/>
                    <a:pt x="30" y="7"/>
                  </a:cubicBezTo>
                  <a:cubicBezTo>
                    <a:pt x="15" y="7"/>
                    <a:pt x="9" y="19"/>
                    <a:pt x="9" y="32"/>
                  </a:cubicBezTo>
                  <a:cubicBezTo>
                    <a:pt x="9" y="46"/>
                    <a:pt x="15" y="58"/>
                    <a:pt x="30" y="58"/>
                  </a:cubicBezTo>
                  <a:cubicBezTo>
                    <a:pt x="41" y="58"/>
                    <a:pt x="47" y="51"/>
                    <a:pt x="48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5" y="56"/>
                    <a:pt x="45" y="65"/>
                    <a:pt x="29" y="65"/>
                  </a:cubicBezTo>
                  <a:cubicBezTo>
                    <a:pt x="10" y="65"/>
                    <a:pt x="0" y="51"/>
                    <a:pt x="0" y="33"/>
                  </a:cubicBezTo>
                  <a:cubicBezTo>
                    <a:pt x="0" y="14"/>
                    <a:pt x="11" y="0"/>
                    <a:pt x="30" y="0"/>
                  </a:cubicBezTo>
                  <a:cubicBezTo>
                    <a:pt x="43" y="0"/>
                    <a:pt x="54" y="7"/>
                    <a:pt x="56" y="20"/>
                  </a:cubicBezTo>
                  <a:lnTo>
                    <a:pt x="4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6"/>
            <p:cNvSpPr>
              <a:spLocks noEditPoints="1"/>
            </p:cNvSpPr>
            <p:nvPr userDrawn="1"/>
          </p:nvSpPr>
          <p:spPr bwMode="auto">
            <a:xfrm>
              <a:off x="7658100" y="2332038"/>
              <a:ext cx="161925" cy="179387"/>
            </a:xfrm>
            <a:custGeom>
              <a:avLst/>
              <a:gdLst>
                <a:gd name="T0" fmla="*/ 42 w 43"/>
                <a:gd name="T1" fmla="*/ 32 h 48"/>
                <a:gd name="T2" fmla="*/ 22 w 43"/>
                <a:gd name="T3" fmla="*/ 48 h 48"/>
                <a:gd name="T4" fmla="*/ 0 w 43"/>
                <a:gd name="T5" fmla="*/ 24 h 48"/>
                <a:gd name="T6" fmla="*/ 22 w 43"/>
                <a:gd name="T7" fmla="*/ 0 h 48"/>
                <a:gd name="T8" fmla="*/ 42 w 43"/>
                <a:gd name="T9" fmla="*/ 26 h 48"/>
                <a:gd name="T10" fmla="*/ 8 w 43"/>
                <a:gd name="T11" fmla="*/ 26 h 48"/>
                <a:gd name="T12" fmla="*/ 22 w 43"/>
                <a:gd name="T13" fmla="*/ 41 h 48"/>
                <a:gd name="T14" fmla="*/ 34 w 43"/>
                <a:gd name="T15" fmla="*/ 32 h 48"/>
                <a:gd name="T16" fmla="*/ 42 w 43"/>
                <a:gd name="T17" fmla="*/ 32 h 48"/>
                <a:gd name="T18" fmla="*/ 34 w 43"/>
                <a:gd name="T19" fmla="*/ 20 h 48"/>
                <a:gd name="T20" fmla="*/ 21 w 43"/>
                <a:gd name="T21" fmla="*/ 7 h 48"/>
                <a:gd name="T22" fmla="*/ 8 w 43"/>
                <a:gd name="T23" fmla="*/ 20 h 48"/>
                <a:gd name="T24" fmla="*/ 34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42" y="32"/>
                  </a:moveTo>
                  <a:cubicBezTo>
                    <a:pt x="40" y="43"/>
                    <a:pt x="32" y="48"/>
                    <a:pt x="22" y="48"/>
                  </a:cubicBezTo>
                  <a:cubicBezTo>
                    <a:pt x="8" y="48"/>
                    <a:pt x="1" y="38"/>
                    <a:pt x="0" y="24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8" y="0"/>
                    <a:pt x="43" y="15"/>
                    <a:pt x="4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4"/>
                    <a:pt x="12" y="41"/>
                    <a:pt x="22" y="41"/>
                  </a:cubicBezTo>
                  <a:cubicBezTo>
                    <a:pt x="29" y="41"/>
                    <a:pt x="33" y="38"/>
                    <a:pt x="34" y="32"/>
                  </a:cubicBezTo>
                  <a:lnTo>
                    <a:pt x="42" y="32"/>
                  </a:lnTo>
                  <a:close/>
                  <a:moveTo>
                    <a:pt x="34" y="20"/>
                  </a:moveTo>
                  <a:cubicBezTo>
                    <a:pt x="34" y="13"/>
                    <a:pt x="29" y="7"/>
                    <a:pt x="21" y="7"/>
                  </a:cubicBezTo>
                  <a:cubicBezTo>
                    <a:pt x="13" y="7"/>
                    <a:pt x="9" y="13"/>
                    <a:pt x="8" y="20"/>
                  </a:cubicBezTo>
                  <a:lnTo>
                    <a:pt x="3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7842250" y="2332038"/>
              <a:ext cx="142875" cy="176212"/>
            </a:xfrm>
            <a:custGeom>
              <a:avLst/>
              <a:gdLst>
                <a:gd name="T0" fmla="*/ 0 w 38"/>
                <a:gd name="T1" fmla="*/ 1 h 47"/>
                <a:gd name="T2" fmla="*/ 7 w 38"/>
                <a:gd name="T3" fmla="*/ 1 h 47"/>
                <a:gd name="T4" fmla="*/ 7 w 38"/>
                <a:gd name="T5" fmla="*/ 9 h 47"/>
                <a:gd name="T6" fmla="*/ 7 w 38"/>
                <a:gd name="T7" fmla="*/ 9 h 47"/>
                <a:gd name="T8" fmla="*/ 22 w 38"/>
                <a:gd name="T9" fmla="*/ 0 h 47"/>
                <a:gd name="T10" fmla="*/ 38 w 38"/>
                <a:gd name="T11" fmla="*/ 17 h 47"/>
                <a:gd name="T12" fmla="*/ 38 w 38"/>
                <a:gd name="T13" fmla="*/ 47 h 47"/>
                <a:gd name="T14" fmla="*/ 30 w 38"/>
                <a:gd name="T15" fmla="*/ 47 h 47"/>
                <a:gd name="T16" fmla="*/ 30 w 38"/>
                <a:gd name="T17" fmla="*/ 16 h 47"/>
                <a:gd name="T18" fmla="*/ 21 w 38"/>
                <a:gd name="T19" fmla="*/ 7 h 47"/>
                <a:gd name="T20" fmla="*/ 7 w 38"/>
                <a:gd name="T21" fmla="*/ 21 h 47"/>
                <a:gd name="T22" fmla="*/ 7 w 38"/>
                <a:gd name="T23" fmla="*/ 47 h 47"/>
                <a:gd name="T24" fmla="*/ 0 w 38"/>
                <a:gd name="T25" fmla="*/ 47 h 47"/>
                <a:gd name="T26" fmla="*/ 0 w 38"/>
                <a:gd name="T2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4" y="0"/>
                    <a:pt x="38" y="7"/>
                    <a:pt x="38" y="1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1"/>
                    <a:pt x="27" y="7"/>
                    <a:pt x="21" y="7"/>
                  </a:cubicBezTo>
                  <a:cubicBezTo>
                    <a:pt x="12" y="7"/>
                    <a:pt x="7" y="13"/>
                    <a:pt x="7" y="21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>
              <a:off x="8002588" y="2287588"/>
              <a:ext cx="90487" cy="220662"/>
            </a:xfrm>
            <a:custGeom>
              <a:avLst/>
              <a:gdLst>
                <a:gd name="T0" fmla="*/ 15 w 24"/>
                <a:gd name="T1" fmla="*/ 13 h 59"/>
                <a:gd name="T2" fmla="*/ 24 w 24"/>
                <a:gd name="T3" fmla="*/ 13 h 59"/>
                <a:gd name="T4" fmla="*/ 24 w 24"/>
                <a:gd name="T5" fmla="*/ 20 h 59"/>
                <a:gd name="T6" fmla="*/ 15 w 24"/>
                <a:gd name="T7" fmla="*/ 20 h 59"/>
                <a:gd name="T8" fmla="*/ 15 w 24"/>
                <a:gd name="T9" fmla="*/ 48 h 59"/>
                <a:gd name="T10" fmla="*/ 21 w 24"/>
                <a:gd name="T11" fmla="*/ 52 h 59"/>
                <a:gd name="T12" fmla="*/ 24 w 24"/>
                <a:gd name="T13" fmla="*/ 52 h 59"/>
                <a:gd name="T14" fmla="*/ 24 w 24"/>
                <a:gd name="T15" fmla="*/ 59 h 59"/>
                <a:gd name="T16" fmla="*/ 19 w 24"/>
                <a:gd name="T17" fmla="*/ 59 h 59"/>
                <a:gd name="T18" fmla="*/ 8 w 24"/>
                <a:gd name="T19" fmla="*/ 49 h 59"/>
                <a:gd name="T20" fmla="*/ 8 w 24"/>
                <a:gd name="T21" fmla="*/ 20 h 59"/>
                <a:gd name="T22" fmla="*/ 0 w 24"/>
                <a:gd name="T23" fmla="*/ 20 h 59"/>
                <a:gd name="T24" fmla="*/ 0 w 24"/>
                <a:gd name="T25" fmla="*/ 13 h 59"/>
                <a:gd name="T26" fmla="*/ 8 w 24"/>
                <a:gd name="T27" fmla="*/ 13 h 59"/>
                <a:gd name="T28" fmla="*/ 8 w 24"/>
                <a:gd name="T29" fmla="*/ 0 h 59"/>
                <a:gd name="T30" fmla="*/ 15 w 24"/>
                <a:gd name="T31" fmla="*/ 0 h 59"/>
                <a:gd name="T32" fmla="*/ 15 w 24"/>
                <a:gd name="T33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9">
                  <a:moveTo>
                    <a:pt x="15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2"/>
                    <a:pt x="16" y="52"/>
                    <a:pt x="21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1" y="59"/>
                    <a:pt x="8" y="57"/>
                    <a:pt x="8" y="4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9"/>
            <p:cNvSpPr>
              <a:spLocks noEditPoints="1"/>
            </p:cNvSpPr>
            <p:nvPr userDrawn="1"/>
          </p:nvSpPr>
          <p:spPr bwMode="auto">
            <a:xfrm>
              <a:off x="8112125" y="2332038"/>
              <a:ext cx="157162" cy="179387"/>
            </a:xfrm>
            <a:custGeom>
              <a:avLst/>
              <a:gdLst>
                <a:gd name="T0" fmla="*/ 41 w 42"/>
                <a:gd name="T1" fmla="*/ 32 h 48"/>
                <a:gd name="T2" fmla="*/ 22 w 42"/>
                <a:gd name="T3" fmla="*/ 48 h 48"/>
                <a:gd name="T4" fmla="*/ 0 w 42"/>
                <a:gd name="T5" fmla="*/ 24 h 48"/>
                <a:gd name="T6" fmla="*/ 21 w 42"/>
                <a:gd name="T7" fmla="*/ 0 h 48"/>
                <a:gd name="T8" fmla="*/ 42 w 42"/>
                <a:gd name="T9" fmla="*/ 26 h 48"/>
                <a:gd name="T10" fmla="*/ 8 w 42"/>
                <a:gd name="T11" fmla="*/ 26 h 48"/>
                <a:gd name="T12" fmla="*/ 22 w 42"/>
                <a:gd name="T13" fmla="*/ 41 h 48"/>
                <a:gd name="T14" fmla="*/ 34 w 42"/>
                <a:gd name="T15" fmla="*/ 32 h 48"/>
                <a:gd name="T16" fmla="*/ 41 w 42"/>
                <a:gd name="T17" fmla="*/ 32 h 48"/>
                <a:gd name="T18" fmla="*/ 34 w 42"/>
                <a:gd name="T19" fmla="*/ 20 h 48"/>
                <a:gd name="T20" fmla="*/ 21 w 42"/>
                <a:gd name="T21" fmla="*/ 7 h 48"/>
                <a:gd name="T22" fmla="*/ 8 w 42"/>
                <a:gd name="T23" fmla="*/ 20 h 48"/>
                <a:gd name="T24" fmla="*/ 34 w 42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8">
                  <a:moveTo>
                    <a:pt x="41" y="32"/>
                  </a:moveTo>
                  <a:cubicBezTo>
                    <a:pt x="39" y="43"/>
                    <a:pt x="32" y="48"/>
                    <a:pt x="22" y="48"/>
                  </a:cubicBezTo>
                  <a:cubicBezTo>
                    <a:pt x="7" y="48"/>
                    <a:pt x="0" y="38"/>
                    <a:pt x="0" y="24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7" y="0"/>
                    <a:pt x="42" y="15"/>
                    <a:pt x="4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4"/>
                    <a:pt x="12" y="41"/>
                    <a:pt x="22" y="41"/>
                  </a:cubicBezTo>
                  <a:cubicBezTo>
                    <a:pt x="28" y="41"/>
                    <a:pt x="33" y="38"/>
                    <a:pt x="34" y="32"/>
                  </a:cubicBezTo>
                  <a:lnTo>
                    <a:pt x="41" y="32"/>
                  </a:lnTo>
                  <a:close/>
                  <a:moveTo>
                    <a:pt x="34" y="20"/>
                  </a:moveTo>
                  <a:cubicBezTo>
                    <a:pt x="34" y="13"/>
                    <a:pt x="28" y="7"/>
                    <a:pt x="21" y="7"/>
                  </a:cubicBezTo>
                  <a:cubicBezTo>
                    <a:pt x="13" y="7"/>
                    <a:pt x="8" y="13"/>
                    <a:pt x="8" y="20"/>
                  </a:cubicBezTo>
                  <a:lnTo>
                    <a:pt x="3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0"/>
            <p:cNvSpPr>
              <a:spLocks/>
            </p:cNvSpPr>
            <p:nvPr userDrawn="1"/>
          </p:nvSpPr>
          <p:spPr bwMode="auto">
            <a:xfrm>
              <a:off x="8291513" y="2332038"/>
              <a:ext cx="90487" cy="176212"/>
            </a:xfrm>
            <a:custGeom>
              <a:avLst/>
              <a:gdLst>
                <a:gd name="T0" fmla="*/ 0 w 24"/>
                <a:gd name="T1" fmla="*/ 1 h 47"/>
                <a:gd name="T2" fmla="*/ 7 w 24"/>
                <a:gd name="T3" fmla="*/ 1 h 47"/>
                <a:gd name="T4" fmla="*/ 7 w 24"/>
                <a:gd name="T5" fmla="*/ 11 h 47"/>
                <a:gd name="T6" fmla="*/ 8 w 24"/>
                <a:gd name="T7" fmla="*/ 11 h 47"/>
                <a:gd name="T8" fmla="*/ 24 w 24"/>
                <a:gd name="T9" fmla="*/ 0 h 47"/>
                <a:gd name="T10" fmla="*/ 24 w 24"/>
                <a:gd name="T11" fmla="*/ 8 h 47"/>
                <a:gd name="T12" fmla="*/ 8 w 24"/>
                <a:gd name="T13" fmla="*/ 27 h 47"/>
                <a:gd name="T14" fmla="*/ 8 w 24"/>
                <a:gd name="T15" fmla="*/ 47 h 47"/>
                <a:gd name="T16" fmla="*/ 0 w 24"/>
                <a:gd name="T17" fmla="*/ 47 h 47"/>
                <a:gd name="T18" fmla="*/ 0 w 24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4"/>
                    <a:pt x="16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2" y="8"/>
                    <a:pt x="8" y="15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1223-4622-42E4-8F9B-10FD51BF0BAF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666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666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C7B-755C-491E-8BD2-3368225102F3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371" y="0"/>
            <a:ext cx="6252318" cy="2561771"/>
          </a:xfrm>
        </p:spPr>
        <p:txBody>
          <a:bodyPr lIns="0" rIns="0" bIns="0" anchor="b" anchorCtr="0">
            <a:no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5632" y="6528816"/>
            <a:ext cx="658368" cy="10972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73747-A128-4228-B214-6925C22DAEDD}" type="datetime1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0400" y="6181344"/>
            <a:ext cx="7726875" cy="4572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©2014 MFMER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Subtitle 2"/>
          <p:cNvSpPr>
            <a:spLocks noGrp="1"/>
          </p:cNvSpPr>
          <p:nvPr>
            <p:ph type="subTitle" idx="1"/>
          </p:nvPr>
        </p:nvSpPr>
        <p:spPr>
          <a:xfrm>
            <a:off x="658368" y="5558971"/>
            <a:ext cx="7730889" cy="620486"/>
          </a:xfrm>
        </p:spPr>
        <p:txBody>
          <a:bodyPr lIns="0" tIns="137160" r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2" cy="6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4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bg2">
                  <a:lumMod val="60000"/>
                  <a:lumOff val="40000"/>
                </a:schemeClr>
              </a:buClr>
              <a:defRPr/>
            </a:lvl2pPr>
            <a:lvl3pPr>
              <a:buClr>
                <a:schemeClr val="bg2">
                  <a:lumMod val="60000"/>
                  <a:lumOff val="40000"/>
                </a:schemeClr>
              </a:buClr>
              <a:defRPr/>
            </a:lvl3pPr>
            <a:lvl4pPr>
              <a:buClr>
                <a:schemeClr val="bg2">
                  <a:lumMod val="60000"/>
                  <a:lumOff val="40000"/>
                </a:schemeClr>
              </a:buClr>
              <a:defRPr/>
            </a:lvl4pPr>
            <a:lvl5pPr>
              <a:buClr>
                <a:schemeClr val="bg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A8A8-F651-480B-A447-E276440055AB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992" y="1476829"/>
            <a:ext cx="6254304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7160-E058-4539-8EFC-34DF88A9D602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6514" y="5468258"/>
            <a:ext cx="7718262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76" y="2743200"/>
            <a:ext cx="7711255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376" y="4114800"/>
            <a:ext cx="7711255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0916-1B4A-46B9-A44C-EAB0A9FB3139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6514" y="5475514"/>
            <a:ext cx="7718262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39841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39841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97F-CEF3-4653-BAD1-9B1A8D68DA2E}" type="datetime1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2099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2099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ABF-6394-4E49-8B4C-248FBD1AA66F}" type="datetime1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55BC-8753-464D-96FC-F89B40BE6778}" type="datetime1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6514" y="5453744"/>
            <a:ext cx="7718262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17DF-74DD-4778-96A1-E9673973154C}" type="datetime1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6514" y="5431971"/>
            <a:ext cx="7718262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/>
          <a:stretch/>
        </p:blipFill>
        <p:spPr>
          <a:xfrm>
            <a:off x="-1" y="6169209"/>
            <a:ext cx="9143623" cy="688791"/>
          </a:xfrm>
          <a:prstGeom prst="rect">
            <a:avLst/>
          </a:prstGeom>
        </p:spPr>
      </p:pic>
      <p:grpSp>
        <p:nvGrpSpPr>
          <p:cNvPr id="37" name="Group 36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3984171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68A7F9E-FF30-4912-A875-B588C82B63AE}" type="datetime1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5417457"/>
            <a:ext cx="7834376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©2014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567713" y="5969680"/>
            <a:ext cx="1944915" cy="142023"/>
            <a:chOff x="4186238" y="2268538"/>
            <a:chExt cx="4195762" cy="306387"/>
          </a:xfrm>
          <a:solidFill>
            <a:srgbClr val="0046AD"/>
          </a:solidFill>
        </p:grpSpPr>
        <p:sp>
          <p:nvSpPr>
            <p:cNvPr id="61" name="Freeform 5"/>
            <p:cNvSpPr>
              <a:spLocks/>
            </p:cNvSpPr>
            <p:nvPr userDrawn="1"/>
          </p:nvSpPr>
          <p:spPr bwMode="auto">
            <a:xfrm>
              <a:off x="4186238" y="2271713"/>
              <a:ext cx="236537" cy="236537"/>
            </a:xfrm>
            <a:custGeom>
              <a:avLst/>
              <a:gdLst>
                <a:gd name="T0" fmla="*/ 0 w 149"/>
                <a:gd name="T1" fmla="*/ 0 h 149"/>
                <a:gd name="T2" fmla="*/ 28 w 149"/>
                <a:gd name="T3" fmla="*/ 0 h 149"/>
                <a:gd name="T4" fmla="*/ 73 w 149"/>
                <a:gd name="T5" fmla="*/ 125 h 149"/>
                <a:gd name="T6" fmla="*/ 120 w 149"/>
                <a:gd name="T7" fmla="*/ 0 h 149"/>
                <a:gd name="T8" fmla="*/ 149 w 149"/>
                <a:gd name="T9" fmla="*/ 0 h 149"/>
                <a:gd name="T10" fmla="*/ 149 w 149"/>
                <a:gd name="T11" fmla="*/ 149 h 149"/>
                <a:gd name="T12" fmla="*/ 130 w 149"/>
                <a:gd name="T13" fmla="*/ 149 h 149"/>
                <a:gd name="T14" fmla="*/ 130 w 149"/>
                <a:gd name="T15" fmla="*/ 26 h 149"/>
                <a:gd name="T16" fmla="*/ 130 w 149"/>
                <a:gd name="T17" fmla="*/ 26 h 149"/>
                <a:gd name="T18" fmla="*/ 83 w 149"/>
                <a:gd name="T19" fmla="*/ 149 h 149"/>
                <a:gd name="T20" fmla="*/ 66 w 149"/>
                <a:gd name="T21" fmla="*/ 149 h 149"/>
                <a:gd name="T22" fmla="*/ 19 w 149"/>
                <a:gd name="T23" fmla="*/ 26 h 149"/>
                <a:gd name="T24" fmla="*/ 19 w 149"/>
                <a:gd name="T25" fmla="*/ 26 h 149"/>
                <a:gd name="T26" fmla="*/ 19 w 149"/>
                <a:gd name="T27" fmla="*/ 149 h 149"/>
                <a:gd name="T28" fmla="*/ 0 w 149"/>
                <a:gd name="T29" fmla="*/ 149 h 149"/>
                <a:gd name="T30" fmla="*/ 0 w 149"/>
                <a:gd name="T3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9">
                  <a:moveTo>
                    <a:pt x="0" y="0"/>
                  </a:moveTo>
                  <a:lnTo>
                    <a:pt x="28" y="0"/>
                  </a:lnTo>
                  <a:lnTo>
                    <a:pt x="73" y="125"/>
                  </a:lnTo>
                  <a:lnTo>
                    <a:pt x="120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130" y="149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83" y="149"/>
                  </a:lnTo>
                  <a:lnTo>
                    <a:pt x="66" y="149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"/>
            <p:cNvSpPr>
              <a:spLocks noEditPoints="1"/>
            </p:cNvSpPr>
            <p:nvPr userDrawn="1"/>
          </p:nvSpPr>
          <p:spPr bwMode="auto">
            <a:xfrm>
              <a:off x="4456113" y="2332038"/>
              <a:ext cx="161925" cy="179387"/>
            </a:xfrm>
            <a:custGeom>
              <a:avLst/>
              <a:gdLst>
                <a:gd name="T0" fmla="*/ 43 w 43"/>
                <a:gd name="T1" fmla="*/ 47 h 48"/>
                <a:gd name="T2" fmla="*/ 37 w 43"/>
                <a:gd name="T3" fmla="*/ 48 h 48"/>
                <a:gd name="T4" fmla="*/ 31 w 43"/>
                <a:gd name="T5" fmla="*/ 41 h 48"/>
                <a:gd name="T6" fmla="*/ 15 w 43"/>
                <a:gd name="T7" fmla="*/ 48 h 48"/>
                <a:gd name="T8" fmla="*/ 0 w 43"/>
                <a:gd name="T9" fmla="*/ 35 h 48"/>
                <a:gd name="T10" fmla="*/ 15 w 43"/>
                <a:gd name="T11" fmla="*/ 21 h 48"/>
                <a:gd name="T12" fmla="*/ 31 w 43"/>
                <a:gd name="T13" fmla="*/ 15 h 48"/>
                <a:gd name="T14" fmla="*/ 21 w 43"/>
                <a:gd name="T15" fmla="*/ 7 h 48"/>
                <a:gd name="T16" fmla="*/ 9 w 43"/>
                <a:gd name="T17" fmla="*/ 16 h 48"/>
                <a:gd name="T18" fmla="*/ 2 w 43"/>
                <a:gd name="T19" fmla="*/ 16 h 48"/>
                <a:gd name="T20" fmla="*/ 21 w 43"/>
                <a:gd name="T21" fmla="*/ 0 h 48"/>
                <a:gd name="T22" fmla="*/ 38 w 43"/>
                <a:gd name="T23" fmla="*/ 13 h 48"/>
                <a:gd name="T24" fmla="*/ 38 w 43"/>
                <a:gd name="T25" fmla="*/ 36 h 48"/>
                <a:gd name="T26" fmla="*/ 40 w 43"/>
                <a:gd name="T27" fmla="*/ 41 h 48"/>
                <a:gd name="T28" fmla="*/ 43 w 43"/>
                <a:gd name="T29" fmla="*/ 41 h 48"/>
                <a:gd name="T30" fmla="*/ 43 w 43"/>
                <a:gd name="T31" fmla="*/ 47 h 48"/>
                <a:gd name="T32" fmla="*/ 31 w 43"/>
                <a:gd name="T33" fmla="*/ 23 h 48"/>
                <a:gd name="T34" fmla="*/ 17 w 43"/>
                <a:gd name="T35" fmla="*/ 26 h 48"/>
                <a:gd name="T36" fmla="*/ 8 w 43"/>
                <a:gd name="T37" fmla="*/ 35 h 48"/>
                <a:gd name="T38" fmla="*/ 17 w 43"/>
                <a:gd name="T39" fmla="*/ 41 h 48"/>
                <a:gd name="T40" fmla="*/ 31 w 43"/>
                <a:gd name="T41" fmla="*/ 31 h 48"/>
                <a:gd name="T42" fmla="*/ 31 w 43"/>
                <a:gd name="T4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8">
                  <a:moveTo>
                    <a:pt x="43" y="47"/>
                  </a:moveTo>
                  <a:cubicBezTo>
                    <a:pt x="41" y="48"/>
                    <a:pt x="40" y="48"/>
                    <a:pt x="37" y="48"/>
                  </a:cubicBezTo>
                  <a:cubicBezTo>
                    <a:pt x="33" y="48"/>
                    <a:pt x="31" y="46"/>
                    <a:pt x="31" y="41"/>
                  </a:cubicBezTo>
                  <a:cubicBezTo>
                    <a:pt x="27" y="46"/>
                    <a:pt x="21" y="48"/>
                    <a:pt x="15" y="48"/>
                  </a:cubicBezTo>
                  <a:cubicBezTo>
                    <a:pt x="7" y="48"/>
                    <a:pt x="0" y="44"/>
                    <a:pt x="0" y="35"/>
                  </a:cubicBezTo>
                  <a:cubicBezTo>
                    <a:pt x="0" y="25"/>
                    <a:pt x="8" y="23"/>
                    <a:pt x="15" y="21"/>
                  </a:cubicBezTo>
                  <a:cubicBezTo>
                    <a:pt x="24" y="20"/>
                    <a:pt x="31" y="20"/>
                    <a:pt x="31" y="15"/>
                  </a:cubicBezTo>
                  <a:cubicBezTo>
                    <a:pt x="31" y="8"/>
                    <a:pt x="25" y="7"/>
                    <a:pt x="21" y="7"/>
                  </a:cubicBezTo>
                  <a:cubicBezTo>
                    <a:pt x="14" y="7"/>
                    <a:pt x="10" y="9"/>
                    <a:pt x="9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4"/>
                    <a:pt x="11" y="0"/>
                    <a:pt x="21" y="0"/>
                  </a:cubicBezTo>
                  <a:cubicBezTo>
                    <a:pt x="29" y="0"/>
                    <a:pt x="38" y="2"/>
                    <a:pt x="38" y="13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40"/>
                    <a:pt x="38" y="41"/>
                    <a:pt x="40" y="41"/>
                  </a:cubicBezTo>
                  <a:cubicBezTo>
                    <a:pt x="41" y="41"/>
                    <a:pt x="42" y="41"/>
                    <a:pt x="43" y="41"/>
                  </a:cubicBezTo>
                  <a:lnTo>
                    <a:pt x="43" y="47"/>
                  </a:lnTo>
                  <a:close/>
                  <a:moveTo>
                    <a:pt x="31" y="23"/>
                  </a:moveTo>
                  <a:cubicBezTo>
                    <a:pt x="28" y="26"/>
                    <a:pt x="22" y="26"/>
                    <a:pt x="17" y="26"/>
                  </a:cubicBezTo>
                  <a:cubicBezTo>
                    <a:pt x="12" y="27"/>
                    <a:pt x="8" y="29"/>
                    <a:pt x="8" y="35"/>
                  </a:cubicBezTo>
                  <a:cubicBezTo>
                    <a:pt x="8" y="40"/>
                    <a:pt x="12" y="41"/>
                    <a:pt x="17" y="41"/>
                  </a:cubicBezTo>
                  <a:cubicBezTo>
                    <a:pt x="27" y="41"/>
                    <a:pt x="31" y="35"/>
                    <a:pt x="31" y="31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"/>
            <p:cNvSpPr>
              <a:spLocks/>
            </p:cNvSpPr>
            <p:nvPr userDrawn="1"/>
          </p:nvSpPr>
          <p:spPr bwMode="auto">
            <a:xfrm>
              <a:off x="4621213" y="2336800"/>
              <a:ext cx="157162" cy="238125"/>
            </a:xfrm>
            <a:custGeom>
              <a:avLst/>
              <a:gdLst>
                <a:gd name="T0" fmla="*/ 22 w 42"/>
                <a:gd name="T1" fmla="*/ 52 h 64"/>
                <a:gd name="T2" fmla="*/ 9 w 42"/>
                <a:gd name="T3" fmla="*/ 64 h 64"/>
                <a:gd name="T4" fmla="*/ 4 w 42"/>
                <a:gd name="T5" fmla="*/ 63 h 64"/>
                <a:gd name="T6" fmla="*/ 4 w 42"/>
                <a:gd name="T7" fmla="*/ 56 h 64"/>
                <a:gd name="T8" fmla="*/ 8 w 42"/>
                <a:gd name="T9" fmla="*/ 58 h 64"/>
                <a:gd name="T10" fmla="*/ 15 w 42"/>
                <a:gd name="T11" fmla="*/ 53 h 64"/>
                <a:gd name="T12" fmla="*/ 18 w 42"/>
                <a:gd name="T13" fmla="*/ 46 h 64"/>
                <a:gd name="T14" fmla="*/ 0 w 42"/>
                <a:gd name="T15" fmla="*/ 0 h 64"/>
                <a:gd name="T16" fmla="*/ 8 w 42"/>
                <a:gd name="T17" fmla="*/ 0 h 64"/>
                <a:gd name="T18" fmla="*/ 21 w 42"/>
                <a:gd name="T19" fmla="*/ 38 h 64"/>
                <a:gd name="T20" fmla="*/ 22 w 42"/>
                <a:gd name="T21" fmla="*/ 38 h 64"/>
                <a:gd name="T22" fmla="*/ 34 w 42"/>
                <a:gd name="T23" fmla="*/ 0 h 64"/>
                <a:gd name="T24" fmla="*/ 42 w 42"/>
                <a:gd name="T25" fmla="*/ 0 h 64"/>
                <a:gd name="T26" fmla="*/ 22 w 42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64">
                  <a:moveTo>
                    <a:pt x="22" y="52"/>
                  </a:moveTo>
                  <a:cubicBezTo>
                    <a:pt x="19" y="61"/>
                    <a:pt x="16" y="64"/>
                    <a:pt x="9" y="64"/>
                  </a:cubicBezTo>
                  <a:cubicBezTo>
                    <a:pt x="8" y="64"/>
                    <a:pt x="6" y="64"/>
                    <a:pt x="4" y="63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6" y="57"/>
                    <a:pt x="7" y="58"/>
                    <a:pt x="8" y="58"/>
                  </a:cubicBezTo>
                  <a:cubicBezTo>
                    <a:pt x="12" y="58"/>
                    <a:pt x="13" y="56"/>
                    <a:pt x="15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8"/>
            <p:cNvSpPr>
              <a:spLocks noEditPoints="1"/>
            </p:cNvSpPr>
            <p:nvPr userDrawn="1"/>
          </p:nvSpPr>
          <p:spPr bwMode="auto">
            <a:xfrm>
              <a:off x="4789488" y="2332038"/>
              <a:ext cx="165100" cy="179387"/>
            </a:xfrm>
            <a:custGeom>
              <a:avLst/>
              <a:gdLst>
                <a:gd name="T0" fmla="*/ 22 w 44"/>
                <a:gd name="T1" fmla="*/ 0 h 48"/>
                <a:gd name="T2" fmla="*/ 44 w 44"/>
                <a:gd name="T3" fmla="*/ 24 h 48"/>
                <a:gd name="T4" fmla="*/ 22 w 44"/>
                <a:gd name="T5" fmla="*/ 48 h 48"/>
                <a:gd name="T6" fmla="*/ 0 w 44"/>
                <a:gd name="T7" fmla="*/ 24 h 48"/>
                <a:gd name="T8" fmla="*/ 22 w 44"/>
                <a:gd name="T9" fmla="*/ 0 h 48"/>
                <a:gd name="T10" fmla="*/ 22 w 44"/>
                <a:gd name="T11" fmla="*/ 41 h 48"/>
                <a:gd name="T12" fmla="*/ 36 w 44"/>
                <a:gd name="T13" fmla="*/ 24 h 48"/>
                <a:gd name="T14" fmla="*/ 22 w 44"/>
                <a:gd name="T15" fmla="*/ 7 h 48"/>
                <a:gd name="T16" fmla="*/ 8 w 44"/>
                <a:gd name="T17" fmla="*/ 24 h 48"/>
                <a:gd name="T18" fmla="*/ 22 w 44"/>
                <a:gd name="T19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8">
                  <a:moveTo>
                    <a:pt x="22" y="0"/>
                  </a:moveTo>
                  <a:cubicBezTo>
                    <a:pt x="37" y="0"/>
                    <a:pt x="44" y="11"/>
                    <a:pt x="44" y="24"/>
                  </a:cubicBezTo>
                  <a:cubicBezTo>
                    <a:pt x="44" y="37"/>
                    <a:pt x="37" y="48"/>
                    <a:pt x="22" y="48"/>
                  </a:cubicBezTo>
                  <a:cubicBezTo>
                    <a:pt x="8" y="48"/>
                    <a:pt x="0" y="37"/>
                    <a:pt x="0" y="24"/>
                  </a:cubicBezTo>
                  <a:cubicBezTo>
                    <a:pt x="0" y="11"/>
                    <a:pt x="8" y="0"/>
                    <a:pt x="22" y="0"/>
                  </a:cubicBezTo>
                  <a:close/>
                  <a:moveTo>
                    <a:pt x="22" y="41"/>
                  </a:moveTo>
                  <a:cubicBezTo>
                    <a:pt x="30" y="41"/>
                    <a:pt x="36" y="35"/>
                    <a:pt x="36" y="24"/>
                  </a:cubicBezTo>
                  <a:cubicBezTo>
                    <a:pt x="36" y="13"/>
                    <a:pt x="30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5067300" y="2268538"/>
              <a:ext cx="209550" cy="242887"/>
            </a:xfrm>
            <a:custGeom>
              <a:avLst/>
              <a:gdLst>
                <a:gd name="T0" fmla="*/ 47 w 56"/>
                <a:gd name="T1" fmla="*/ 20 h 65"/>
                <a:gd name="T2" fmla="*/ 29 w 56"/>
                <a:gd name="T3" fmla="*/ 7 h 65"/>
                <a:gd name="T4" fmla="*/ 8 w 56"/>
                <a:gd name="T5" fmla="*/ 32 h 65"/>
                <a:gd name="T6" fmla="*/ 29 w 56"/>
                <a:gd name="T7" fmla="*/ 58 h 65"/>
                <a:gd name="T8" fmla="*/ 47 w 56"/>
                <a:gd name="T9" fmla="*/ 40 h 65"/>
                <a:gd name="T10" fmla="*/ 56 w 56"/>
                <a:gd name="T11" fmla="*/ 40 h 65"/>
                <a:gd name="T12" fmla="*/ 29 w 56"/>
                <a:gd name="T13" fmla="*/ 65 h 65"/>
                <a:gd name="T14" fmla="*/ 0 w 56"/>
                <a:gd name="T15" fmla="*/ 33 h 65"/>
                <a:gd name="T16" fmla="*/ 29 w 56"/>
                <a:gd name="T17" fmla="*/ 0 h 65"/>
                <a:gd name="T18" fmla="*/ 55 w 56"/>
                <a:gd name="T19" fmla="*/ 20 h 65"/>
                <a:gd name="T20" fmla="*/ 47 w 56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5">
                  <a:moveTo>
                    <a:pt x="47" y="20"/>
                  </a:moveTo>
                  <a:cubicBezTo>
                    <a:pt x="45" y="11"/>
                    <a:pt x="38" y="7"/>
                    <a:pt x="29" y="7"/>
                  </a:cubicBezTo>
                  <a:cubicBezTo>
                    <a:pt x="14" y="7"/>
                    <a:pt x="8" y="19"/>
                    <a:pt x="8" y="32"/>
                  </a:cubicBezTo>
                  <a:cubicBezTo>
                    <a:pt x="8" y="46"/>
                    <a:pt x="14" y="58"/>
                    <a:pt x="29" y="58"/>
                  </a:cubicBezTo>
                  <a:cubicBezTo>
                    <a:pt x="40" y="58"/>
                    <a:pt x="47" y="51"/>
                    <a:pt x="47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56"/>
                    <a:pt x="44" y="65"/>
                    <a:pt x="29" y="65"/>
                  </a:cubicBezTo>
                  <a:cubicBezTo>
                    <a:pt x="9" y="65"/>
                    <a:pt x="0" y="51"/>
                    <a:pt x="0" y="33"/>
                  </a:cubicBezTo>
                  <a:cubicBezTo>
                    <a:pt x="0" y="14"/>
                    <a:pt x="10" y="0"/>
                    <a:pt x="29" y="0"/>
                  </a:cubicBezTo>
                  <a:cubicBezTo>
                    <a:pt x="42" y="0"/>
                    <a:pt x="53" y="7"/>
                    <a:pt x="55" y="20"/>
                  </a:cubicBezTo>
                  <a:lnTo>
                    <a:pt x="4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 userDrawn="1"/>
          </p:nvSpPr>
          <p:spPr bwMode="auto">
            <a:xfrm>
              <a:off x="5307013" y="2271713"/>
              <a:ext cx="30162" cy="2365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1"/>
            <p:cNvSpPr>
              <a:spLocks noEditPoints="1"/>
            </p:cNvSpPr>
            <p:nvPr userDrawn="1"/>
          </p:nvSpPr>
          <p:spPr bwMode="auto">
            <a:xfrm>
              <a:off x="5378450" y="2271713"/>
              <a:ext cx="26987" cy="236537"/>
            </a:xfrm>
            <a:custGeom>
              <a:avLst/>
              <a:gdLst>
                <a:gd name="T0" fmla="*/ 17 w 17"/>
                <a:gd name="T1" fmla="*/ 22 h 149"/>
                <a:gd name="T2" fmla="*/ 0 w 17"/>
                <a:gd name="T3" fmla="*/ 22 h 149"/>
                <a:gd name="T4" fmla="*/ 0 w 17"/>
                <a:gd name="T5" fmla="*/ 0 h 149"/>
                <a:gd name="T6" fmla="*/ 17 w 17"/>
                <a:gd name="T7" fmla="*/ 0 h 149"/>
                <a:gd name="T8" fmla="*/ 17 w 17"/>
                <a:gd name="T9" fmla="*/ 22 h 149"/>
                <a:gd name="T10" fmla="*/ 0 w 17"/>
                <a:gd name="T11" fmla="*/ 41 h 149"/>
                <a:gd name="T12" fmla="*/ 17 w 17"/>
                <a:gd name="T13" fmla="*/ 41 h 149"/>
                <a:gd name="T14" fmla="*/ 17 w 17"/>
                <a:gd name="T15" fmla="*/ 149 h 149"/>
                <a:gd name="T16" fmla="*/ 0 w 17"/>
                <a:gd name="T17" fmla="*/ 149 h 149"/>
                <a:gd name="T18" fmla="*/ 0 w 17"/>
                <a:gd name="T1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49">
                  <a:moveTo>
                    <a:pt x="1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2"/>
                  </a:lnTo>
                  <a:close/>
                  <a:moveTo>
                    <a:pt x="0" y="41"/>
                  </a:moveTo>
                  <a:lnTo>
                    <a:pt x="17" y="41"/>
                  </a:lnTo>
                  <a:lnTo>
                    <a:pt x="17" y="149"/>
                  </a:lnTo>
                  <a:lnTo>
                    <a:pt x="0" y="1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5446713" y="2332038"/>
              <a:ext cx="141287" cy="176212"/>
            </a:xfrm>
            <a:custGeom>
              <a:avLst/>
              <a:gdLst>
                <a:gd name="T0" fmla="*/ 0 w 38"/>
                <a:gd name="T1" fmla="*/ 1 h 47"/>
                <a:gd name="T2" fmla="*/ 7 w 38"/>
                <a:gd name="T3" fmla="*/ 1 h 47"/>
                <a:gd name="T4" fmla="*/ 7 w 38"/>
                <a:gd name="T5" fmla="*/ 9 h 47"/>
                <a:gd name="T6" fmla="*/ 7 w 38"/>
                <a:gd name="T7" fmla="*/ 9 h 47"/>
                <a:gd name="T8" fmla="*/ 22 w 38"/>
                <a:gd name="T9" fmla="*/ 0 h 47"/>
                <a:gd name="T10" fmla="*/ 38 w 38"/>
                <a:gd name="T11" fmla="*/ 17 h 47"/>
                <a:gd name="T12" fmla="*/ 38 w 38"/>
                <a:gd name="T13" fmla="*/ 47 h 47"/>
                <a:gd name="T14" fmla="*/ 30 w 38"/>
                <a:gd name="T15" fmla="*/ 47 h 47"/>
                <a:gd name="T16" fmla="*/ 30 w 38"/>
                <a:gd name="T17" fmla="*/ 16 h 47"/>
                <a:gd name="T18" fmla="*/ 21 w 38"/>
                <a:gd name="T19" fmla="*/ 7 h 47"/>
                <a:gd name="T20" fmla="*/ 7 w 38"/>
                <a:gd name="T21" fmla="*/ 21 h 47"/>
                <a:gd name="T22" fmla="*/ 7 w 38"/>
                <a:gd name="T23" fmla="*/ 47 h 47"/>
                <a:gd name="T24" fmla="*/ 0 w 38"/>
                <a:gd name="T25" fmla="*/ 47 h 47"/>
                <a:gd name="T26" fmla="*/ 0 w 38"/>
                <a:gd name="T2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4" y="0"/>
                    <a:pt x="38" y="7"/>
                    <a:pt x="38" y="1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1"/>
                    <a:pt x="27" y="7"/>
                    <a:pt x="21" y="7"/>
                  </a:cubicBezTo>
                  <a:cubicBezTo>
                    <a:pt x="12" y="7"/>
                    <a:pt x="7" y="13"/>
                    <a:pt x="7" y="21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3"/>
            <p:cNvSpPr>
              <a:spLocks noEditPoints="1"/>
            </p:cNvSpPr>
            <p:nvPr userDrawn="1"/>
          </p:nvSpPr>
          <p:spPr bwMode="auto">
            <a:xfrm>
              <a:off x="5626100" y="2271713"/>
              <a:ext cx="30162" cy="236537"/>
            </a:xfrm>
            <a:custGeom>
              <a:avLst/>
              <a:gdLst>
                <a:gd name="T0" fmla="*/ 19 w 19"/>
                <a:gd name="T1" fmla="*/ 22 h 149"/>
                <a:gd name="T2" fmla="*/ 0 w 19"/>
                <a:gd name="T3" fmla="*/ 22 h 149"/>
                <a:gd name="T4" fmla="*/ 0 w 19"/>
                <a:gd name="T5" fmla="*/ 0 h 149"/>
                <a:gd name="T6" fmla="*/ 19 w 19"/>
                <a:gd name="T7" fmla="*/ 0 h 149"/>
                <a:gd name="T8" fmla="*/ 19 w 19"/>
                <a:gd name="T9" fmla="*/ 22 h 149"/>
                <a:gd name="T10" fmla="*/ 0 w 19"/>
                <a:gd name="T11" fmla="*/ 41 h 149"/>
                <a:gd name="T12" fmla="*/ 19 w 19"/>
                <a:gd name="T13" fmla="*/ 41 h 149"/>
                <a:gd name="T14" fmla="*/ 19 w 19"/>
                <a:gd name="T15" fmla="*/ 149 h 149"/>
                <a:gd name="T16" fmla="*/ 0 w 19"/>
                <a:gd name="T17" fmla="*/ 149 h 149"/>
                <a:gd name="T18" fmla="*/ 0 w 19"/>
                <a:gd name="T1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9">
                  <a:moveTo>
                    <a:pt x="19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2"/>
                  </a:lnTo>
                  <a:close/>
                  <a:moveTo>
                    <a:pt x="0" y="41"/>
                  </a:moveTo>
                  <a:lnTo>
                    <a:pt x="19" y="41"/>
                  </a:lnTo>
                  <a:lnTo>
                    <a:pt x="19" y="149"/>
                  </a:lnTo>
                  <a:lnTo>
                    <a:pt x="0" y="1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5686425" y="2332038"/>
              <a:ext cx="153987" cy="179387"/>
            </a:xfrm>
            <a:custGeom>
              <a:avLst/>
              <a:gdLst>
                <a:gd name="T0" fmla="*/ 33 w 41"/>
                <a:gd name="T1" fmla="*/ 16 h 48"/>
                <a:gd name="T2" fmla="*/ 22 w 41"/>
                <a:gd name="T3" fmla="*/ 7 h 48"/>
                <a:gd name="T4" fmla="*/ 8 w 41"/>
                <a:gd name="T5" fmla="*/ 25 h 48"/>
                <a:gd name="T6" fmla="*/ 21 w 41"/>
                <a:gd name="T7" fmla="*/ 41 h 48"/>
                <a:gd name="T8" fmla="*/ 33 w 41"/>
                <a:gd name="T9" fmla="*/ 30 h 48"/>
                <a:gd name="T10" fmla="*/ 41 w 41"/>
                <a:gd name="T11" fmla="*/ 30 h 48"/>
                <a:gd name="T12" fmla="*/ 21 w 41"/>
                <a:gd name="T13" fmla="*/ 48 h 48"/>
                <a:gd name="T14" fmla="*/ 0 w 41"/>
                <a:gd name="T15" fmla="*/ 25 h 48"/>
                <a:gd name="T16" fmla="*/ 21 w 41"/>
                <a:gd name="T17" fmla="*/ 0 h 48"/>
                <a:gd name="T18" fmla="*/ 41 w 41"/>
                <a:gd name="T19" fmla="*/ 16 h 48"/>
                <a:gd name="T20" fmla="*/ 33 w 41"/>
                <a:gd name="T2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8">
                  <a:moveTo>
                    <a:pt x="33" y="16"/>
                  </a:moveTo>
                  <a:cubicBezTo>
                    <a:pt x="32" y="10"/>
                    <a:pt x="28" y="7"/>
                    <a:pt x="22" y="7"/>
                  </a:cubicBezTo>
                  <a:cubicBezTo>
                    <a:pt x="11" y="7"/>
                    <a:pt x="8" y="15"/>
                    <a:pt x="8" y="25"/>
                  </a:cubicBezTo>
                  <a:cubicBezTo>
                    <a:pt x="8" y="33"/>
                    <a:pt x="11" y="41"/>
                    <a:pt x="21" y="41"/>
                  </a:cubicBezTo>
                  <a:cubicBezTo>
                    <a:pt x="28" y="41"/>
                    <a:pt x="32" y="37"/>
                    <a:pt x="3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9" y="41"/>
                    <a:pt x="32" y="48"/>
                    <a:pt x="21" y="48"/>
                  </a:cubicBezTo>
                  <a:cubicBezTo>
                    <a:pt x="7" y="48"/>
                    <a:pt x="0" y="38"/>
                    <a:pt x="0" y="25"/>
                  </a:cubicBezTo>
                  <a:cubicBezTo>
                    <a:pt x="0" y="11"/>
                    <a:pt x="7" y="0"/>
                    <a:pt x="21" y="0"/>
                  </a:cubicBezTo>
                  <a:cubicBezTo>
                    <a:pt x="32" y="0"/>
                    <a:pt x="40" y="5"/>
                    <a:pt x="41" y="16"/>
                  </a:cubicBez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5948363" y="2268538"/>
              <a:ext cx="209550" cy="242887"/>
            </a:xfrm>
            <a:custGeom>
              <a:avLst/>
              <a:gdLst>
                <a:gd name="T0" fmla="*/ 47 w 56"/>
                <a:gd name="T1" fmla="*/ 20 h 65"/>
                <a:gd name="T2" fmla="*/ 30 w 56"/>
                <a:gd name="T3" fmla="*/ 7 h 65"/>
                <a:gd name="T4" fmla="*/ 8 w 56"/>
                <a:gd name="T5" fmla="*/ 32 h 65"/>
                <a:gd name="T6" fmla="*/ 30 w 56"/>
                <a:gd name="T7" fmla="*/ 58 h 65"/>
                <a:gd name="T8" fmla="*/ 48 w 56"/>
                <a:gd name="T9" fmla="*/ 40 h 65"/>
                <a:gd name="T10" fmla="*/ 56 w 56"/>
                <a:gd name="T11" fmla="*/ 40 h 65"/>
                <a:gd name="T12" fmla="*/ 29 w 56"/>
                <a:gd name="T13" fmla="*/ 65 h 65"/>
                <a:gd name="T14" fmla="*/ 0 w 56"/>
                <a:gd name="T15" fmla="*/ 33 h 65"/>
                <a:gd name="T16" fmla="*/ 30 w 56"/>
                <a:gd name="T17" fmla="*/ 0 h 65"/>
                <a:gd name="T18" fmla="*/ 56 w 56"/>
                <a:gd name="T19" fmla="*/ 20 h 65"/>
                <a:gd name="T20" fmla="*/ 47 w 56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5">
                  <a:moveTo>
                    <a:pt x="47" y="20"/>
                  </a:moveTo>
                  <a:cubicBezTo>
                    <a:pt x="45" y="11"/>
                    <a:pt x="38" y="7"/>
                    <a:pt x="30" y="7"/>
                  </a:cubicBezTo>
                  <a:cubicBezTo>
                    <a:pt x="15" y="7"/>
                    <a:pt x="8" y="19"/>
                    <a:pt x="8" y="32"/>
                  </a:cubicBezTo>
                  <a:cubicBezTo>
                    <a:pt x="8" y="46"/>
                    <a:pt x="15" y="58"/>
                    <a:pt x="30" y="58"/>
                  </a:cubicBezTo>
                  <a:cubicBezTo>
                    <a:pt x="41" y="58"/>
                    <a:pt x="47" y="51"/>
                    <a:pt x="4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56"/>
                    <a:pt x="45" y="65"/>
                    <a:pt x="29" y="65"/>
                  </a:cubicBezTo>
                  <a:cubicBezTo>
                    <a:pt x="9" y="65"/>
                    <a:pt x="0" y="51"/>
                    <a:pt x="0" y="33"/>
                  </a:cubicBezTo>
                  <a:cubicBezTo>
                    <a:pt x="0" y="14"/>
                    <a:pt x="10" y="0"/>
                    <a:pt x="30" y="0"/>
                  </a:cubicBezTo>
                  <a:cubicBezTo>
                    <a:pt x="43" y="0"/>
                    <a:pt x="54" y="7"/>
                    <a:pt x="56" y="20"/>
                  </a:cubicBezTo>
                  <a:lnTo>
                    <a:pt x="4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6188075" y="2271713"/>
              <a:ext cx="142875" cy="236537"/>
            </a:xfrm>
            <a:custGeom>
              <a:avLst/>
              <a:gdLst>
                <a:gd name="T0" fmla="*/ 0 w 38"/>
                <a:gd name="T1" fmla="*/ 0 h 63"/>
                <a:gd name="T2" fmla="*/ 8 w 38"/>
                <a:gd name="T3" fmla="*/ 0 h 63"/>
                <a:gd name="T4" fmla="*/ 8 w 38"/>
                <a:gd name="T5" fmla="*/ 24 h 63"/>
                <a:gd name="T6" fmla="*/ 8 w 38"/>
                <a:gd name="T7" fmla="*/ 24 h 63"/>
                <a:gd name="T8" fmla="*/ 22 w 38"/>
                <a:gd name="T9" fmla="*/ 16 h 63"/>
                <a:gd name="T10" fmla="*/ 38 w 38"/>
                <a:gd name="T11" fmla="*/ 33 h 63"/>
                <a:gd name="T12" fmla="*/ 38 w 38"/>
                <a:gd name="T13" fmla="*/ 63 h 63"/>
                <a:gd name="T14" fmla="*/ 30 w 38"/>
                <a:gd name="T15" fmla="*/ 63 h 63"/>
                <a:gd name="T16" fmla="*/ 30 w 38"/>
                <a:gd name="T17" fmla="*/ 32 h 63"/>
                <a:gd name="T18" fmla="*/ 21 w 38"/>
                <a:gd name="T19" fmla="*/ 23 h 63"/>
                <a:gd name="T20" fmla="*/ 8 w 38"/>
                <a:gd name="T21" fmla="*/ 37 h 63"/>
                <a:gd name="T22" fmla="*/ 8 w 38"/>
                <a:gd name="T23" fmla="*/ 63 h 63"/>
                <a:gd name="T24" fmla="*/ 0 w 38"/>
                <a:gd name="T25" fmla="*/ 63 h 63"/>
                <a:gd name="T26" fmla="*/ 0 w 38"/>
                <a:gd name="T2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63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" y="19"/>
                    <a:pt x="17" y="16"/>
                    <a:pt x="22" y="16"/>
                  </a:cubicBezTo>
                  <a:cubicBezTo>
                    <a:pt x="34" y="16"/>
                    <a:pt x="38" y="23"/>
                    <a:pt x="38" y="3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27"/>
                    <a:pt x="27" y="23"/>
                    <a:pt x="21" y="23"/>
                  </a:cubicBezTo>
                  <a:cubicBezTo>
                    <a:pt x="12" y="23"/>
                    <a:pt x="8" y="29"/>
                    <a:pt x="8" y="3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7"/>
            <p:cNvSpPr>
              <a:spLocks noEditPoints="1"/>
            </p:cNvSpPr>
            <p:nvPr userDrawn="1"/>
          </p:nvSpPr>
          <p:spPr bwMode="auto">
            <a:xfrm>
              <a:off x="6372225" y="2271713"/>
              <a:ext cx="26987" cy="236537"/>
            </a:xfrm>
            <a:custGeom>
              <a:avLst/>
              <a:gdLst>
                <a:gd name="T0" fmla="*/ 17 w 17"/>
                <a:gd name="T1" fmla="*/ 22 h 149"/>
                <a:gd name="T2" fmla="*/ 0 w 17"/>
                <a:gd name="T3" fmla="*/ 22 h 149"/>
                <a:gd name="T4" fmla="*/ 0 w 17"/>
                <a:gd name="T5" fmla="*/ 0 h 149"/>
                <a:gd name="T6" fmla="*/ 17 w 17"/>
                <a:gd name="T7" fmla="*/ 0 h 149"/>
                <a:gd name="T8" fmla="*/ 17 w 17"/>
                <a:gd name="T9" fmla="*/ 22 h 149"/>
                <a:gd name="T10" fmla="*/ 0 w 17"/>
                <a:gd name="T11" fmla="*/ 41 h 149"/>
                <a:gd name="T12" fmla="*/ 17 w 17"/>
                <a:gd name="T13" fmla="*/ 41 h 149"/>
                <a:gd name="T14" fmla="*/ 17 w 17"/>
                <a:gd name="T15" fmla="*/ 149 h 149"/>
                <a:gd name="T16" fmla="*/ 0 w 17"/>
                <a:gd name="T17" fmla="*/ 149 h 149"/>
                <a:gd name="T18" fmla="*/ 0 w 17"/>
                <a:gd name="T1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49">
                  <a:moveTo>
                    <a:pt x="1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2"/>
                  </a:lnTo>
                  <a:close/>
                  <a:moveTo>
                    <a:pt x="0" y="41"/>
                  </a:moveTo>
                  <a:lnTo>
                    <a:pt x="17" y="41"/>
                  </a:lnTo>
                  <a:lnTo>
                    <a:pt x="17" y="149"/>
                  </a:lnTo>
                  <a:lnTo>
                    <a:pt x="0" y="1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18"/>
            <p:cNvSpPr>
              <a:spLocks noChangeArrowheads="1"/>
            </p:cNvSpPr>
            <p:nvPr userDrawn="1"/>
          </p:nvSpPr>
          <p:spPr bwMode="auto">
            <a:xfrm>
              <a:off x="6440488" y="2271713"/>
              <a:ext cx="28575" cy="2365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6499225" y="2271713"/>
              <a:ext cx="161925" cy="239712"/>
            </a:xfrm>
            <a:custGeom>
              <a:avLst/>
              <a:gdLst>
                <a:gd name="T0" fmla="*/ 43 w 43"/>
                <a:gd name="T1" fmla="*/ 63 h 64"/>
                <a:gd name="T2" fmla="*/ 35 w 43"/>
                <a:gd name="T3" fmla="*/ 63 h 64"/>
                <a:gd name="T4" fmla="*/ 35 w 43"/>
                <a:gd name="T5" fmla="*/ 57 h 64"/>
                <a:gd name="T6" fmla="*/ 35 w 43"/>
                <a:gd name="T7" fmla="*/ 57 h 64"/>
                <a:gd name="T8" fmla="*/ 21 w 43"/>
                <a:gd name="T9" fmla="*/ 64 h 64"/>
                <a:gd name="T10" fmla="*/ 0 w 43"/>
                <a:gd name="T11" fmla="*/ 40 h 64"/>
                <a:gd name="T12" fmla="*/ 20 w 43"/>
                <a:gd name="T13" fmla="*/ 16 h 64"/>
                <a:gd name="T14" fmla="*/ 35 w 43"/>
                <a:gd name="T15" fmla="*/ 23 h 64"/>
                <a:gd name="T16" fmla="*/ 35 w 43"/>
                <a:gd name="T17" fmla="*/ 23 h 64"/>
                <a:gd name="T18" fmla="*/ 35 w 43"/>
                <a:gd name="T19" fmla="*/ 0 h 64"/>
                <a:gd name="T20" fmla="*/ 43 w 43"/>
                <a:gd name="T21" fmla="*/ 0 h 64"/>
                <a:gd name="T22" fmla="*/ 43 w 43"/>
                <a:gd name="T23" fmla="*/ 63 h 64"/>
                <a:gd name="T24" fmla="*/ 22 w 43"/>
                <a:gd name="T25" fmla="*/ 57 h 64"/>
                <a:gd name="T26" fmla="*/ 36 w 43"/>
                <a:gd name="T27" fmla="*/ 40 h 64"/>
                <a:gd name="T28" fmla="*/ 21 w 43"/>
                <a:gd name="T29" fmla="*/ 23 h 64"/>
                <a:gd name="T30" fmla="*/ 8 w 43"/>
                <a:gd name="T31" fmla="*/ 41 h 64"/>
                <a:gd name="T32" fmla="*/ 22 w 43"/>
                <a:gd name="T33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4">
                  <a:moveTo>
                    <a:pt x="43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3" y="62"/>
                    <a:pt x="27" y="64"/>
                    <a:pt x="21" y="64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27"/>
                    <a:pt x="7" y="16"/>
                    <a:pt x="20" y="16"/>
                  </a:cubicBezTo>
                  <a:cubicBezTo>
                    <a:pt x="25" y="16"/>
                    <a:pt x="32" y="18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3" y="63"/>
                  </a:lnTo>
                  <a:close/>
                  <a:moveTo>
                    <a:pt x="22" y="57"/>
                  </a:moveTo>
                  <a:cubicBezTo>
                    <a:pt x="32" y="57"/>
                    <a:pt x="36" y="49"/>
                    <a:pt x="36" y="40"/>
                  </a:cubicBezTo>
                  <a:cubicBezTo>
                    <a:pt x="36" y="31"/>
                    <a:pt x="32" y="23"/>
                    <a:pt x="21" y="23"/>
                  </a:cubicBezTo>
                  <a:cubicBezTo>
                    <a:pt x="11" y="23"/>
                    <a:pt x="8" y="32"/>
                    <a:pt x="8" y="41"/>
                  </a:cubicBezTo>
                  <a:cubicBezTo>
                    <a:pt x="8" y="49"/>
                    <a:pt x="12" y="57"/>
                    <a:pt x="22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6699250" y="2332038"/>
              <a:ext cx="88900" cy="176212"/>
            </a:xfrm>
            <a:custGeom>
              <a:avLst/>
              <a:gdLst>
                <a:gd name="T0" fmla="*/ 0 w 24"/>
                <a:gd name="T1" fmla="*/ 1 h 47"/>
                <a:gd name="T2" fmla="*/ 7 w 24"/>
                <a:gd name="T3" fmla="*/ 1 h 47"/>
                <a:gd name="T4" fmla="*/ 7 w 24"/>
                <a:gd name="T5" fmla="*/ 11 h 47"/>
                <a:gd name="T6" fmla="*/ 7 w 24"/>
                <a:gd name="T7" fmla="*/ 11 h 47"/>
                <a:gd name="T8" fmla="*/ 24 w 24"/>
                <a:gd name="T9" fmla="*/ 0 h 47"/>
                <a:gd name="T10" fmla="*/ 24 w 24"/>
                <a:gd name="T11" fmla="*/ 8 h 47"/>
                <a:gd name="T12" fmla="*/ 7 w 24"/>
                <a:gd name="T13" fmla="*/ 27 h 47"/>
                <a:gd name="T14" fmla="*/ 7 w 24"/>
                <a:gd name="T15" fmla="*/ 47 h 47"/>
                <a:gd name="T16" fmla="*/ 0 w 24"/>
                <a:gd name="T17" fmla="*/ 47 h 47"/>
                <a:gd name="T18" fmla="*/ 0 w 24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4"/>
                    <a:pt x="16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2" y="8"/>
                    <a:pt x="7" y="15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21"/>
            <p:cNvSpPr>
              <a:spLocks noEditPoints="1"/>
            </p:cNvSpPr>
            <p:nvPr userDrawn="1"/>
          </p:nvSpPr>
          <p:spPr bwMode="auto">
            <a:xfrm>
              <a:off x="6788150" y="2332038"/>
              <a:ext cx="161925" cy="179387"/>
            </a:xfrm>
            <a:custGeom>
              <a:avLst/>
              <a:gdLst>
                <a:gd name="T0" fmla="*/ 42 w 43"/>
                <a:gd name="T1" fmla="*/ 32 h 48"/>
                <a:gd name="T2" fmla="*/ 22 w 43"/>
                <a:gd name="T3" fmla="*/ 48 h 48"/>
                <a:gd name="T4" fmla="*/ 0 w 43"/>
                <a:gd name="T5" fmla="*/ 24 h 48"/>
                <a:gd name="T6" fmla="*/ 22 w 43"/>
                <a:gd name="T7" fmla="*/ 0 h 48"/>
                <a:gd name="T8" fmla="*/ 42 w 43"/>
                <a:gd name="T9" fmla="*/ 26 h 48"/>
                <a:gd name="T10" fmla="*/ 8 w 43"/>
                <a:gd name="T11" fmla="*/ 26 h 48"/>
                <a:gd name="T12" fmla="*/ 23 w 43"/>
                <a:gd name="T13" fmla="*/ 41 h 48"/>
                <a:gd name="T14" fmla="*/ 34 w 43"/>
                <a:gd name="T15" fmla="*/ 32 h 48"/>
                <a:gd name="T16" fmla="*/ 42 w 43"/>
                <a:gd name="T17" fmla="*/ 32 h 48"/>
                <a:gd name="T18" fmla="*/ 35 w 43"/>
                <a:gd name="T19" fmla="*/ 20 h 48"/>
                <a:gd name="T20" fmla="*/ 21 w 43"/>
                <a:gd name="T21" fmla="*/ 7 h 48"/>
                <a:gd name="T22" fmla="*/ 8 w 43"/>
                <a:gd name="T23" fmla="*/ 20 h 48"/>
                <a:gd name="T24" fmla="*/ 35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42" y="32"/>
                  </a:moveTo>
                  <a:cubicBezTo>
                    <a:pt x="40" y="43"/>
                    <a:pt x="32" y="48"/>
                    <a:pt x="22" y="48"/>
                  </a:cubicBezTo>
                  <a:cubicBezTo>
                    <a:pt x="8" y="48"/>
                    <a:pt x="1" y="38"/>
                    <a:pt x="0" y="24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8" y="0"/>
                    <a:pt x="43" y="15"/>
                    <a:pt x="4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4"/>
                    <a:pt x="13" y="41"/>
                    <a:pt x="23" y="41"/>
                  </a:cubicBezTo>
                  <a:cubicBezTo>
                    <a:pt x="29" y="41"/>
                    <a:pt x="33" y="38"/>
                    <a:pt x="34" y="32"/>
                  </a:cubicBezTo>
                  <a:lnTo>
                    <a:pt x="42" y="32"/>
                  </a:lnTo>
                  <a:close/>
                  <a:moveTo>
                    <a:pt x="35" y="20"/>
                  </a:moveTo>
                  <a:cubicBezTo>
                    <a:pt x="34" y="13"/>
                    <a:pt x="29" y="7"/>
                    <a:pt x="21" y="7"/>
                  </a:cubicBezTo>
                  <a:cubicBezTo>
                    <a:pt x="14" y="7"/>
                    <a:pt x="9" y="13"/>
                    <a:pt x="8" y="20"/>
                  </a:cubicBezTo>
                  <a:lnTo>
                    <a:pt x="35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22"/>
            <p:cNvSpPr>
              <a:spLocks/>
            </p:cNvSpPr>
            <p:nvPr userDrawn="1"/>
          </p:nvSpPr>
          <p:spPr bwMode="auto">
            <a:xfrm>
              <a:off x="6972300" y="2332038"/>
              <a:ext cx="142875" cy="176212"/>
            </a:xfrm>
            <a:custGeom>
              <a:avLst/>
              <a:gdLst>
                <a:gd name="T0" fmla="*/ 0 w 38"/>
                <a:gd name="T1" fmla="*/ 1 h 47"/>
                <a:gd name="T2" fmla="*/ 7 w 38"/>
                <a:gd name="T3" fmla="*/ 1 h 47"/>
                <a:gd name="T4" fmla="*/ 7 w 38"/>
                <a:gd name="T5" fmla="*/ 9 h 47"/>
                <a:gd name="T6" fmla="*/ 7 w 38"/>
                <a:gd name="T7" fmla="*/ 9 h 47"/>
                <a:gd name="T8" fmla="*/ 22 w 38"/>
                <a:gd name="T9" fmla="*/ 0 h 47"/>
                <a:gd name="T10" fmla="*/ 38 w 38"/>
                <a:gd name="T11" fmla="*/ 17 h 47"/>
                <a:gd name="T12" fmla="*/ 38 w 38"/>
                <a:gd name="T13" fmla="*/ 47 h 47"/>
                <a:gd name="T14" fmla="*/ 30 w 38"/>
                <a:gd name="T15" fmla="*/ 47 h 47"/>
                <a:gd name="T16" fmla="*/ 30 w 38"/>
                <a:gd name="T17" fmla="*/ 16 h 47"/>
                <a:gd name="T18" fmla="*/ 21 w 38"/>
                <a:gd name="T19" fmla="*/ 7 h 47"/>
                <a:gd name="T20" fmla="*/ 8 w 38"/>
                <a:gd name="T21" fmla="*/ 21 h 47"/>
                <a:gd name="T22" fmla="*/ 8 w 38"/>
                <a:gd name="T23" fmla="*/ 47 h 47"/>
                <a:gd name="T24" fmla="*/ 0 w 38"/>
                <a:gd name="T25" fmla="*/ 47 h 47"/>
                <a:gd name="T26" fmla="*/ 0 w 38"/>
                <a:gd name="T2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4" y="0"/>
                    <a:pt x="38" y="7"/>
                    <a:pt x="38" y="1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1"/>
                    <a:pt x="27" y="7"/>
                    <a:pt x="21" y="7"/>
                  </a:cubicBezTo>
                  <a:cubicBezTo>
                    <a:pt x="12" y="7"/>
                    <a:pt x="8" y="13"/>
                    <a:pt x="8" y="21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7129463" y="2271713"/>
              <a:ext cx="33337" cy="87312"/>
            </a:xfrm>
            <a:custGeom>
              <a:avLst/>
              <a:gdLst>
                <a:gd name="T0" fmla="*/ 0 w 9"/>
                <a:gd name="T1" fmla="*/ 0 h 23"/>
                <a:gd name="T2" fmla="*/ 9 w 9"/>
                <a:gd name="T3" fmla="*/ 0 h 23"/>
                <a:gd name="T4" fmla="*/ 9 w 9"/>
                <a:gd name="T5" fmla="*/ 10 h 23"/>
                <a:gd name="T6" fmla="*/ 0 w 9"/>
                <a:gd name="T7" fmla="*/ 23 h 23"/>
                <a:gd name="T8" fmla="*/ 0 w 9"/>
                <a:gd name="T9" fmla="*/ 18 h 23"/>
                <a:gd name="T10" fmla="*/ 5 w 9"/>
                <a:gd name="T11" fmla="*/ 10 h 23"/>
                <a:gd name="T12" fmla="*/ 0 w 9"/>
                <a:gd name="T13" fmla="*/ 10 h 23"/>
                <a:gd name="T14" fmla="*/ 0 w 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7"/>
                    <a:pt x="7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5" y="14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24"/>
            <p:cNvSpPr>
              <a:spLocks/>
            </p:cNvSpPr>
            <p:nvPr userDrawn="1"/>
          </p:nvSpPr>
          <p:spPr bwMode="auto">
            <a:xfrm>
              <a:off x="7173913" y="2332038"/>
              <a:ext cx="147637" cy="179387"/>
            </a:xfrm>
            <a:custGeom>
              <a:avLst/>
              <a:gdLst>
                <a:gd name="T0" fmla="*/ 7 w 39"/>
                <a:gd name="T1" fmla="*/ 33 h 48"/>
                <a:gd name="T2" fmla="*/ 20 w 39"/>
                <a:gd name="T3" fmla="*/ 41 h 48"/>
                <a:gd name="T4" fmla="*/ 31 w 39"/>
                <a:gd name="T5" fmla="*/ 35 h 48"/>
                <a:gd name="T6" fmla="*/ 16 w 39"/>
                <a:gd name="T7" fmla="*/ 26 h 48"/>
                <a:gd name="T8" fmla="*/ 1 w 39"/>
                <a:gd name="T9" fmla="*/ 13 h 48"/>
                <a:gd name="T10" fmla="*/ 18 w 39"/>
                <a:gd name="T11" fmla="*/ 0 h 48"/>
                <a:gd name="T12" fmla="*/ 37 w 39"/>
                <a:gd name="T13" fmla="*/ 15 h 48"/>
                <a:gd name="T14" fmla="*/ 29 w 39"/>
                <a:gd name="T15" fmla="*/ 15 h 48"/>
                <a:gd name="T16" fmla="*/ 19 w 39"/>
                <a:gd name="T17" fmla="*/ 7 h 48"/>
                <a:gd name="T18" fmla="*/ 9 w 39"/>
                <a:gd name="T19" fmla="*/ 13 h 48"/>
                <a:gd name="T20" fmla="*/ 24 w 39"/>
                <a:gd name="T21" fmla="*/ 21 h 48"/>
                <a:gd name="T22" fmla="*/ 39 w 39"/>
                <a:gd name="T23" fmla="*/ 34 h 48"/>
                <a:gd name="T24" fmla="*/ 19 w 39"/>
                <a:gd name="T25" fmla="*/ 48 h 48"/>
                <a:gd name="T26" fmla="*/ 0 w 39"/>
                <a:gd name="T27" fmla="*/ 33 h 48"/>
                <a:gd name="T28" fmla="*/ 7 w 39"/>
                <a:gd name="T2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8">
                  <a:moveTo>
                    <a:pt x="7" y="33"/>
                  </a:moveTo>
                  <a:cubicBezTo>
                    <a:pt x="8" y="39"/>
                    <a:pt x="14" y="41"/>
                    <a:pt x="20" y="41"/>
                  </a:cubicBezTo>
                  <a:cubicBezTo>
                    <a:pt x="24" y="41"/>
                    <a:pt x="31" y="40"/>
                    <a:pt x="31" y="35"/>
                  </a:cubicBezTo>
                  <a:cubicBezTo>
                    <a:pt x="31" y="29"/>
                    <a:pt x="23" y="28"/>
                    <a:pt x="16" y="26"/>
                  </a:cubicBezTo>
                  <a:cubicBezTo>
                    <a:pt x="8" y="24"/>
                    <a:pt x="1" y="22"/>
                    <a:pt x="1" y="13"/>
                  </a:cubicBezTo>
                  <a:cubicBezTo>
                    <a:pt x="1" y="4"/>
                    <a:pt x="10" y="0"/>
                    <a:pt x="18" y="0"/>
                  </a:cubicBezTo>
                  <a:cubicBezTo>
                    <a:pt x="28" y="0"/>
                    <a:pt x="36" y="4"/>
                    <a:pt x="3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9"/>
                    <a:pt x="23" y="7"/>
                    <a:pt x="19" y="7"/>
                  </a:cubicBezTo>
                  <a:cubicBezTo>
                    <a:pt x="14" y="7"/>
                    <a:pt x="9" y="8"/>
                    <a:pt x="9" y="13"/>
                  </a:cubicBezTo>
                  <a:cubicBezTo>
                    <a:pt x="9" y="18"/>
                    <a:pt x="17" y="19"/>
                    <a:pt x="24" y="21"/>
                  </a:cubicBezTo>
                  <a:cubicBezTo>
                    <a:pt x="31" y="22"/>
                    <a:pt x="39" y="25"/>
                    <a:pt x="39" y="34"/>
                  </a:cubicBezTo>
                  <a:cubicBezTo>
                    <a:pt x="39" y="44"/>
                    <a:pt x="29" y="48"/>
                    <a:pt x="19" y="48"/>
                  </a:cubicBezTo>
                  <a:cubicBezTo>
                    <a:pt x="9" y="48"/>
                    <a:pt x="0" y="44"/>
                    <a:pt x="0" y="33"/>
                  </a:cubicBezTo>
                  <a:lnTo>
                    <a:pt x="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7426325" y="2268538"/>
              <a:ext cx="212725" cy="242887"/>
            </a:xfrm>
            <a:custGeom>
              <a:avLst/>
              <a:gdLst>
                <a:gd name="T0" fmla="*/ 48 w 57"/>
                <a:gd name="T1" fmla="*/ 20 h 65"/>
                <a:gd name="T2" fmla="*/ 30 w 57"/>
                <a:gd name="T3" fmla="*/ 7 h 65"/>
                <a:gd name="T4" fmla="*/ 9 w 57"/>
                <a:gd name="T5" fmla="*/ 32 h 65"/>
                <a:gd name="T6" fmla="*/ 30 w 57"/>
                <a:gd name="T7" fmla="*/ 58 h 65"/>
                <a:gd name="T8" fmla="*/ 48 w 57"/>
                <a:gd name="T9" fmla="*/ 40 h 65"/>
                <a:gd name="T10" fmla="*/ 57 w 57"/>
                <a:gd name="T11" fmla="*/ 40 h 65"/>
                <a:gd name="T12" fmla="*/ 29 w 57"/>
                <a:gd name="T13" fmla="*/ 65 h 65"/>
                <a:gd name="T14" fmla="*/ 0 w 57"/>
                <a:gd name="T15" fmla="*/ 33 h 65"/>
                <a:gd name="T16" fmla="*/ 30 w 57"/>
                <a:gd name="T17" fmla="*/ 0 h 65"/>
                <a:gd name="T18" fmla="*/ 56 w 57"/>
                <a:gd name="T19" fmla="*/ 20 h 65"/>
                <a:gd name="T20" fmla="*/ 48 w 57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5">
                  <a:moveTo>
                    <a:pt x="48" y="20"/>
                  </a:moveTo>
                  <a:cubicBezTo>
                    <a:pt x="46" y="11"/>
                    <a:pt x="39" y="7"/>
                    <a:pt x="30" y="7"/>
                  </a:cubicBezTo>
                  <a:cubicBezTo>
                    <a:pt x="15" y="7"/>
                    <a:pt x="9" y="19"/>
                    <a:pt x="9" y="32"/>
                  </a:cubicBezTo>
                  <a:cubicBezTo>
                    <a:pt x="9" y="46"/>
                    <a:pt x="15" y="58"/>
                    <a:pt x="30" y="58"/>
                  </a:cubicBezTo>
                  <a:cubicBezTo>
                    <a:pt x="41" y="58"/>
                    <a:pt x="47" y="51"/>
                    <a:pt x="48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5" y="56"/>
                    <a:pt x="45" y="65"/>
                    <a:pt x="29" y="65"/>
                  </a:cubicBezTo>
                  <a:cubicBezTo>
                    <a:pt x="10" y="65"/>
                    <a:pt x="0" y="51"/>
                    <a:pt x="0" y="33"/>
                  </a:cubicBezTo>
                  <a:cubicBezTo>
                    <a:pt x="0" y="14"/>
                    <a:pt x="11" y="0"/>
                    <a:pt x="30" y="0"/>
                  </a:cubicBezTo>
                  <a:cubicBezTo>
                    <a:pt x="43" y="0"/>
                    <a:pt x="54" y="7"/>
                    <a:pt x="56" y="20"/>
                  </a:cubicBezTo>
                  <a:lnTo>
                    <a:pt x="4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7658100" y="2332038"/>
              <a:ext cx="161925" cy="179387"/>
            </a:xfrm>
            <a:custGeom>
              <a:avLst/>
              <a:gdLst>
                <a:gd name="T0" fmla="*/ 42 w 43"/>
                <a:gd name="T1" fmla="*/ 32 h 48"/>
                <a:gd name="T2" fmla="*/ 22 w 43"/>
                <a:gd name="T3" fmla="*/ 48 h 48"/>
                <a:gd name="T4" fmla="*/ 0 w 43"/>
                <a:gd name="T5" fmla="*/ 24 h 48"/>
                <a:gd name="T6" fmla="*/ 22 w 43"/>
                <a:gd name="T7" fmla="*/ 0 h 48"/>
                <a:gd name="T8" fmla="*/ 42 w 43"/>
                <a:gd name="T9" fmla="*/ 26 h 48"/>
                <a:gd name="T10" fmla="*/ 8 w 43"/>
                <a:gd name="T11" fmla="*/ 26 h 48"/>
                <a:gd name="T12" fmla="*/ 22 w 43"/>
                <a:gd name="T13" fmla="*/ 41 h 48"/>
                <a:gd name="T14" fmla="*/ 34 w 43"/>
                <a:gd name="T15" fmla="*/ 32 h 48"/>
                <a:gd name="T16" fmla="*/ 42 w 43"/>
                <a:gd name="T17" fmla="*/ 32 h 48"/>
                <a:gd name="T18" fmla="*/ 34 w 43"/>
                <a:gd name="T19" fmla="*/ 20 h 48"/>
                <a:gd name="T20" fmla="*/ 21 w 43"/>
                <a:gd name="T21" fmla="*/ 7 h 48"/>
                <a:gd name="T22" fmla="*/ 8 w 43"/>
                <a:gd name="T23" fmla="*/ 20 h 48"/>
                <a:gd name="T24" fmla="*/ 34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42" y="32"/>
                  </a:moveTo>
                  <a:cubicBezTo>
                    <a:pt x="40" y="43"/>
                    <a:pt x="32" y="48"/>
                    <a:pt x="22" y="48"/>
                  </a:cubicBezTo>
                  <a:cubicBezTo>
                    <a:pt x="8" y="48"/>
                    <a:pt x="1" y="38"/>
                    <a:pt x="0" y="24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8" y="0"/>
                    <a:pt x="43" y="15"/>
                    <a:pt x="4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4"/>
                    <a:pt x="12" y="41"/>
                    <a:pt x="22" y="41"/>
                  </a:cubicBezTo>
                  <a:cubicBezTo>
                    <a:pt x="29" y="41"/>
                    <a:pt x="33" y="38"/>
                    <a:pt x="34" y="32"/>
                  </a:cubicBezTo>
                  <a:lnTo>
                    <a:pt x="42" y="32"/>
                  </a:lnTo>
                  <a:close/>
                  <a:moveTo>
                    <a:pt x="34" y="20"/>
                  </a:moveTo>
                  <a:cubicBezTo>
                    <a:pt x="34" y="13"/>
                    <a:pt x="29" y="7"/>
                    <a:pt x="21" y="7"/>
                  </a:cubicBezTo>
                  <a:cubicBezTo>
                    <a:pt x="13" y="7"/>
                    <a:pt x="9" y="13"/>
                    <a:pt x="8" y="20"/>
                  </a:cubicBezTo>
                  <a:lnTo>
                    <a:pt x="3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27"/>
            <p:cNvSpPr>
              <a:spLocks/>
            </p:cNvSpPr>
            <p:nvPr userDrawn="1"/>
          </p:nvSpPr>
          <p:spPr bwMode="auto">
            <a:xfrm>
              <a:off x="7842250" y="2332038"/>
              <a:ext cx="142875" cy="176212"/>
            </a:xfrm>
            <a:custGeom>
              <a:avLst/>
              <a:gdLst>
                <a:gd name="T0" fmla="*/ 0 w 38"/>
                <a:gd name="T1" fmla="*/ 1 h 47"/>
                <a:gd name="T2" fmla="*/ 7 w 38"/>
                <a:gd name="T3" fmla="*/ 1 h 47"/>
                <a:gd name="T4" fmla="*/ 7 w 38"/>
                <a:gd name="T5" fmla="*/ 9 h 47"/>
                <a:gd name="T6" fmla="*/ 7 w 38"/>
                <a:gd name="T7" fmla="*/ 9 h 47"/>
                <a:gd name="T8" fmla="*/ 22 w 38"/>
                <a:gd name="T9" fmla="*/ 0 h 47"/>
                <a:gd name="T10" fmla="*/ 38 w 38"/>
                <a:gd name="T11" fmla="*/ 17 h 47"/>
                <a:gd name="T12" fmla="*/ 38 w 38"/>
                <a:gd name="T13" fmla="*/ 47 h 47"/>
                <a:gd name="T14" fmla="*/ 30 w 38"/>
                <a:gd name="T15" fmla="*/ 47 h 47"/>
                <a:gd name="T16" fmla="*/ 30 w 38"/>
                <a:gd name="T17" fmla="*/ 16 h 47"/>
                <a:gd name="T18" fmla="*/ 21 w 38"/>
                <a:gd name="T19" fmla="*/ 7 h 47"/>
                <a:gd name="T20" fmla="*/ 7 w 38"/>
                <a:gd name="T21" fmla="*/ 21 h 47"/>
                <a:gd name="T22" fmla="*/ 7 w 38"/>
                <a:gd name="T23" fmla="*/ 47 h 47"/>
                <a:gd name="T24" fmla="*/ 0 w 38"/>
                <a:gd name="T25" fmla="*/ 47 h 47"/>
                <a:gd name="T26" fmla="*/ 0 w 38"/>
                <a:gd name="T2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4" y="0"/>
                    <a:pt x="38" y="7"/>
                    <a:pt x="38" y="1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1"/>
                    <a:pt x="27" y="7"/>
                    <a:pt x="21" y="7"/>
                  </a:cubicBezTo>
                  <a:cubicBezTo>
                    <a:pt x="12" y="7"/>
                    <a:pt x="7" y="13"/>
                    <a:pt x="7" y="21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28"/>
            <p:cNvSpPr>
              <a:spLocks/>
            </p:cNvSpPr>
            <p:nvPr userDrawn="1"/>
          </p:nvSpPr>
          <p:spPr bwMode="auto">
            <a:xfrm>
              <a:off x="8002588" y="2287588"/>
              <a:ext cx="90487" cy="220662"/>
            </a:xfrm>
            <a:custGeom>
              <a:avLst/>
              <a:gdLst>
                <a:gd name="T0" fmla="*/ 15 w 24"/>
                <a:gd name="T1" fmla="*/ 13 h 59"/>
                <a:gd name="T2" fmla="*/ 24 w 24"/>
                <a:gd name="T3" fmla="*/ 13 h 59"/>
                <a:gd name="T4" fmla="*/ 24 w 24"/>
                <a:gd name="T5" fmla="*/ 20 h 59"/>
                <a:gd name="T6" fmla="*/ 15 w 24"/>
                <a:gd name="T7" fmla="*/ 20 h 59"/>
                <a:gd name="T8" fmla="*/ 15 w 24"/>
                <a:gd name="T9" fmla="*/ 48 h 59"/>
                <a:gd name="T10" fmla="*/ 21 w 24"/>
                <a:gd name="T11" fmla="*/ 52 h 59"/>
                <a:gd name="T12" fmla="*/ 24 w 24"/>
                <a:gd name="T13" fmla="*/ 52 h 59"/>
                <a:gd name="T14" fmla="*/ 24 w 24"/>
                <a:gd name="T15" fmla="*/ 59 h 59"/>
                <a:gd name="T16" fmla="*/ 19 w 24"/>
                <a:gd name="T17" fmla="*/ 59 h 59"/>
                <a:gd name="T18" fmla="*/ 8 w 24"/>
                <a:gd name="T19" fmla="*/ 49 h 59"/>
                <a:gd name="T20" fmla="*/ 8 w 24"/>
                <a:gd name="T21" fmla="*/ 20 h 59"/>
                <a:gd name="T22" fmla="*/ 0 w 24"/>
                <a:gd name="T23" fmla="*/ 20 h 59"/>
                <a:gd name="T24" fmla="*/ 0 w 24"/>
                <a:gd name="T25" fmla="*/ 13 h 59"/>
                <a:gd name="T26" fmla="*/ 8 w 24"/>
                <a:gd name="T27" fmla="*/ 13 h 59"/>
                <a:gd name="T28" fmla="*/ 8 w 24"/>
                <a:gd name="T29" fmla="*/ 0 h 59"/>
                <a:gd name="T30" fmla="*/ 15 w 24"/>
                <a:gd name="T31" fmla="*/ 0 h 59"/>
                <a:gd name="T32" fmla="*/ 15 w 24"/>
                <a:gd name="T33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9">
                  <a:moveTo>
                    <a:pt x="15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2"/>
                    <a:pt x="16" y="52"/>
                    <a:pt x="21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1" y="59"/>
                    <a:pt x="8" y="57"/>
                    <a:pt x="8" y="4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9"/>
            <p:cNvSpPr>
              <a:spLocks noEditPoints="1"/>
            </p:cNvSpPr>
            <p:nvPr userDrawn="1"/>
          </p:nvSpPr>
          <p:spPr bwMode="auto">
            <a:xfrm>
              <a:off x="8112125" y="2332038"/>
              <a:ext cx="157162" cy="179387"/>
            </a:xfrm>
            <a:custGeom>
              <a:avLst/>
              <a:gdLst>
                <a:gd name="T0" fmla="*/ 41 w 42"/>
                <a:gd name="T1" fmla="*/ 32 h 48"/>
                <a:gd name="T2" fmla="*/ 22 w 42"/>
                <a:gd name="T3" fmla="*/ 48 h 48"/>
                <a:gd name="T4" fmla="*/ 0 w 42"/>
                <a:gd name="T5" fmla="*/ 24 h 48"/>
                <a:gd name="T6" fmla="*/ 21 w 42"/>
                <a:gd name="T7" fmla="*/ 0 h 48"/>
                <a:gd name="T8" fmla="*/ 42 w 42"/>
                <a:gd name="T9" fmla="*/ 26 h 48"/>
                <a:gd name="T10" fmla="*/ 8 w 42"/>
                <a:gd name="T11" fmla="*/ 26 h 48"/>
                <a:gd name="T12" fmla="*/ 22 w 42"/>
                <a:gd name="T13" fmla="*/ 41 h 48"/>
                <a:gd name="T14" fmla="*/ 34 w 42"/>
                <a:gd name="T15" fmla="*/ 32 h 48"/>
                <a:gd name="T16" fmla="*/ 41 w 42"/>
                <a:gd name="T17" fmla="*/ 32 h 48"/>
                <a:gd name="T18" fmla="*/ 34 w 42"/>
                <a:gd name="T19" fmla="*/ 20 h 48"/>
                <a:gd name="T20" fmla="*/ 21 w 42"/>
                <a:gd name="T21" fmla="*/ 7 h 48"/>
                <a:gd name="T22" fmla="*/ 8 w 42"/>
                <a:gd name="T23" fmla="*/ 20 h 48"/>
                <a:gd name="T24" fmla="*/ 34 w 42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8">
                  <a:moveTo>
                    <a:pt x="41" y="32"/>
                  </a:moveTo>
                  <a:cubicBezTo>
                    <a:pt x="39" y="43"/>
                    <a:pt x="32" y="48"/>
                    <a:pt x="22" y="48"/>
                  </a:cubicBezTo>
                  <a:cubicBezTo>
                    <a:pt x="7" y="48"/>
                    <a:pt x="0" y="38"/>
                    <a:pt x="0" y="24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7" y="0"/>
                    <a:pt x="42" y="15"/>
                    <a:pt x="4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4"/>
                    <a:pt x="12" y="41"/>
                    <a:pt x="22" y="41"/>
                  </a:cubicBezTo>
                  <a:cubicBezTo>
                    <a:pt x="28" y="41"/>
                    <a:pt x="33" y="38"/>
                    <a:pt x="34" y="32"/>
                  </a:cubicBezTo>
                  <a:lnTo>
                    <a:pt x="41" y="32"/>
                  </a:lnTo>
                  <a:close/>
                  <a:moveTo>
                    <a:pt x="34" y="20"/>
                  </a:moveTo>
                  <a:cubicBezTo>
                    <a:pt x="34" y="13"/>
                    <a:pt x="28" y="7"/>
                    <a:pt x="21" y="7"/>
                  </a:cubicBezTo>
                  <a:cubicBezTo>
                    <a:pt x="13" y="7"/>
                    <a:pt x="8" y="13"/>
                    <a:pt x="8" y="20"/>
                  </a:cubicBezTo>
                  <a:lnTo>
                    <a:pt x="3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8291513" y="2332038"/>
              <a:ext cx="90487" cy="176212"/>
            </a:xfrm>
            <a:custGeom>
              <a:avLst/>
              <a:gdLst>
                <a:gd name="T0" fmla="*/ 0 w 24"/>
                <a:gd name="T1" fmla="*/ 1 h 47"/>
                <a:gd name="T2" fmla="*/ 7 w 24"/>
                <a:gd name="T3" fmla="*/ 1 h 47"/>
                <a:gd name="T4" fmla="*/ 7 w 24"/>
                <a:gd name="T5" fmla="*/ 11 h 47"/>
                <a:gd name="T6" fmla="*/ 8 w 24"/>
                <a:gd name="T7" fmla="*/ 11 h 47"/>
                <a:gd name="T8" fmla="*/ 24 w 24"/>
                <a:gd name="T9" fmla="*/ 0 h 47"/>
                <a:gd name="T10" fmla="*/ 24 w 24"/>
                <a:gd name="T11" fmla="*/ 8 h 47"/>
                <a:gd name="T12" fmla="*/ 8 w 24"/>
                <a:gd name="T13" fmla="*/ 27 h 47"/>
                <a:gd name="T14" fmla="*/ 8 w 24"/>
                <a:gd name="T15" fmla="*/ 47 h 47"/>
                <a:gd name="T16" fmla="*/ 0 w 24"/>
                <a:gd name="T17" fmla="*/ 47 h 47"/>
                <a:gd name="T18" fmla="*/ 0 w 24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4"/>
                    <a:pt x="16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2" y="8"/>
                    <a:pt x="8" y="15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GMCH, Louisville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November 2014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</a:t>
            </a:r>
            <a:r>
              <a:rPr lang="en-US" sz="1400" dirty="0" smtClean="0"/>
              <a:t>ischer.phil@mayo.edu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693533"/>
            <a:ext cx="28416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31" y="3022600"/>
            <a:ext cx="164623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0871" y="1191490"/>
            <a:ext cx="1874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400" dirty="0">
                <a:solidFill>
                  <a:srgbClr val="0046AD"/>
                </a:solidFill>
              </a:rPr>
              <a:t>Ebola!</a:t>
            </a:r>
          </a:p>
        </p:txBody>
      </p:sp>
    </p:spTree>
    <p:extLst>
      <p:ext uri="{BB962C8B-B14F-4D97-AF65-F5344CB8AC3E}">
        <p14:creationId xmlns:p14="http://schemas.microsoft.com/office/powerpoint/2010/main" val="27342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631065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Ebola Like the Worst Thing Ever?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72858" y="585988"/>
            <a:ext cx="7827264" cy="39841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631065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Ebola Like the Worst Thing Ever?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72858" y="585988"/>
            <a:ext cx="7827264" cy="39841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~ 18,000 </a:t>
            </a:r>
            <a:r>
              <a:rPr lang="en-US" dirty="0" err="1" smtClean="0"/>
              <a:t>pre-schoolers</a:t>
            </a:r>
            <a:r>
              <a:rPr lang="en-US" dirty="0" smtClean="0"/>
              <a:t> die every day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1339403"/>
            <a:ext cx="5051740" cy="462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141666"/>
            <a:ext cx="7827264" cy="875763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Where Did Ebola Come From?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58368" y="946597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Year		Location				</a:t>
            </a:r>
            <a:r>
              <a:rPr lang="en-US" sz="1800" dirty="0" smtClean="0"/>
              <a:t>Death-Cases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1976		Zaire – DR Congo		280-318</a:t>
            </a:r>
          </a:p>
          <a:p>
            <a:pPr marL="0" indent="0">
              <a:buNone/>
            </a:pPr>
            <a:r>
              <a:rPr lang="en-US" dirty="0" smtClean="0"/>
              <a:t>1976		Sudan				151-284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‘85-’91	Zaire - DR Congo		me]</a:t>
            </a:r>
          </a:p>
          <a:p>
            <a:pPr marL="0" indent="0">
              <a:buNone/>
            </a:pPr>
            <a:r>
              <a:rPr lang="en-US" dirty="0" smtClean="0"/>
              <a:t>1995		DR Congo				250-315</a:t>
            </a:r>
          </a:p>
          <a:p>
            <a:pPr marL="0" indent="0">
              <a:buNone/>
            </a:pPr>
            <a:r>
              <a:rPr lang="en-US" dirty="0" smtClean="0"/>
              <a:t>2000		Uganda				224-425</a:t>
            </a:r>
          </a:p>
          <a:p>
            <a:pPr marL="0" indent="0">
              <a:buNone/>
            </a:pPr>
            <a:r>
              <a:rPr lang="en-US" dirty="0" smtClean="0"/>
              <a:t>2007		DR Congo				187-264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lso		Gabon, Ivory Coast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So Africa, Rep Congo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13334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Where Does Ebola Still Come From?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Fruit Bats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H2H </a:t>
            </a:r>
            <a:r>
              <a:rPr lang="en-US" dirty="0"/>
              <a:t>– Human-To-Human </a:t>
            </a:r>
            <a:r>
              <a:rPr lang="en-US" dirty="0" smtClean="0"/>
              <a:t>Spread (body fluids)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501863"/>
            <a:ext cx="58864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C:\Users\prf02\AppData\Local\Microsoft\Windows\Temporary Internet Files\Content.Outlook\4ZAJPXYG\Fruit B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38" y="570348"/>
            <a:ext cx="4731326" cy="47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2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283336"/>
            <a:ext cx="7827264" cy="108826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want to travel from Guinea to your meeting in Greece.  Is that okay?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283336"/>
            <a:ext cx="7827264" cy="108826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want to travel from Guinea to your meeting in Greece.  Is that okay?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19731" y="1397357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you respond?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283336"/>
            <a:ext cx="7827264" cy="108826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want to travel from Guinea to your meeting in Greece.  Is that okay?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19731" y="1397357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Source:  Fruit Bat and/or Human-to-Human</a:t>
            </a:r>
          </a:p>
          <a:p>
            <a:pPr marL="0" indent="0">
              <a:buNone/>
            </a:pPr>
            <a:r>
              <a:rPr lang="en-US" dirty="0" smtClean="0"/>
              <a:t>Incubation:  2-21 days</a:t>
            </a:r>
          </a:p>
          <a:p>
            <a:pPr marL="0" indent="0">
              <a:buNone/>
            </a:pPr>
            <a:r>
              <a:rPr lang="en-US" dirty="0" smtClean="0"/>
              <a:t>So:  No contact with fruit bat or sick person for 21 days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283336"/>
            <a:ext cx="7827264" cy="108826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want to travel from Guinea to your meeting in Greece.  Is that okay?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19731" y="1397357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Source:  Fruit Bat and/or Human-to-Human</a:t>
            </a:r>
          </a:p>
          <a:p>
            <a:pPr marL="0" indent="0">
              <a:buNone/>
            </a:pPr>
            <a:r>
              <a:rPr lang="en-US" dirty="0" smtClean="0"/>
              <a:t>Incubation:  2-21 days</a:t>
            </a:r>
          </a:p>
          <a:p>
            <a:pPr marL="0" indent="0">
              <a:buNone/>
            </a:pPr>
            <a:r>
              <a:rPr lang="en-US" dirty="0" smtClean="0"/>
              <a:t>So:  No contact with fruit bat or sick person for 21 days</a:t>
            </a:r>
          </a:p>
          <a:p>
            <a:pPr marL="0" indent="0">
              <a:buNone/>
            </a:pPr>
            <a:r>
              <a:rPr lang="en-US" dirty="0" smtClean="0"/>
              <a:t>But:  What counts as a “sick person”?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283336"/>
            <a:ext cx="7827264" cy="108826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want to travel from Guinea to your meeting in Greece.  Is that okay?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19731" y="1397357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Source:  Fruit Bat and/or Human-to-Human</a:t>
            </a:r>
          </a:p>
          <a:p>
            <a:pPr marL="0" indent="0">
              <a:buNone/>
            </a:pPr>
            <a:r>
              <a:rPr lang="en-US" dirty="0" smtClean="0"/>
              <a:t>Incubation:  2-21 days</a:t>
            </a:r>
          </a:p>
          <a:p>
            <a:pPr marL="0" indent="0">
              <a:buNone/>
            </a:pPr>
            <a:r>
              <a:rPr lang="en-US" dirty="0" smtClean="0"/>
              <a:t>So:  No contact with fruit bat or sick person for 21 days</a:t>
            </a:r>
          </a:p>
          <a:p>
            <a:pPr marL="0" indent="0">
              <a:buNone/>
            </a:pPr>
            <a:r>
              <a:rPr lang="en-US" dirty="0" smtClean="0"/>
              <a:t>But:  What counts as a “sick person”?</a:t>
            </a:r>
          </a:p>
          <a:p>
            <a:pPr marL="0" indent="0">
              <a:buNone/>
            </a:pPr>
            <a:r>
              <a:rPr lang="en-US" dirty="0" smtClean="0"/>
              <a:t>Fever, feels bad?</a:t>
            </a:r>
          </a:p>
          <a:p>
            <a:pPr marL="0" indent="0">
              <a:buNone/>
            </a:pPr>
            <a:r>
              <a:rPr lang="en-US" dirty="0" smtClean="0"/>
              <a:t>Bleeding (rectal, oral, other)?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Ebola! 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39895" y="1103746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Lots of potential responses: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fear, adventure, sorrow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example of global health activity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Today’s session: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clinical overview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stories, answers, involvement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399245"/>
            <a:ext cx="7827264" cy="239547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man arrives at a mission hospital in rural Guinea with fever and bloody diarrhea.  The hospital has no isolation rooms.  Should they see the patient or send him elsewhere?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399245"/>
            <a:ext cx="7827264" cy="239547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man arrives at a mission hospital in rural Guinea with fever and bloody diarrhea.  The hospital has no isolation rooms.  Should they see the patient or send him elsewhere?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58368" y="3078051"/>
            <a:ext cx="7827264" cy="2277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They referred him to a regional hospital.</a:t>
            </a:r>
          </a:p>
          <a:p>
            <a:pPr marL="0" indent="0">
              <a:buNone/>
            </a:pPr>
            <a:r>
              <a:rPr lang="en-US" dirty="0" smtClean="0"/>
              <a:t>2.  They got gowns and masks and developed an isolation management plan.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875763"/>
          </a:xfrm>
        </p:spPr>
        <p:txBody>
          <a:bodyPr/>
          <a:lstStyle/>
          <a:p>
            <a:pPr algn="ctr"/>
            <a:r>
              <a:rPr lang="en-US" dirty="0" smtClean="0"/>
              <a:t>Logistics Matter!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28" y="1204174"/>
            <a:ext cx="6084044" cy="45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2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5" y="375541"/>
            <a:ext cx="7986622" cy="53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1" y="264396"/>
            <a:ext cx="4314423" cy="575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21" y="450762"/>
            <a:ext cx="6988935" cy="524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8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35" y="592428"/>
            <a:ext cx="6834389" cy="51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65915"/>
          </a:xfrm>
        </p:spPr>
        <p:txBody>
          <a:bodyPr/>
          <a:lstStyle/>
          <a:p>
            <a:pPr algn="ctr"/>
            <a:r>
              <a:rPr lang="en-US" dirty="0" smtClean="0"/>
              <a:t>Rapid Diagnostics?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0" y="1007079"/>
            <a:ext cx="3142445" cy="502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treat other serious viral infections.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can’t we treat Ebola? 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7879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Supportive Care Works (sometimes)!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FEE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094704"/>
            <a:ext cx="7274214" cy="48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97527"/>
          </a:xfrm>
        </p:spPr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789709"/>
            <a:ext cx="7827264" cy="44380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Be able to identify and </a:t>
            </a:r>
            <a:r>
              <a:rPr lang="en-US" dirty="0" smtClean="0"/>
              <a:t>describe the</a:t>
            </a:r>
          </a:p>
          <a:p>
            <a:pPr marL="0" indent="0" algn="ctr">
              <a:buNone/>
            </a:pPr>
            <a:r>
              <a:rPr lang="en-US" dirty="0" smtClean="0"/>
              <a:t>epidemiology,</a:t>
            </a:r>
          </a:p>
          <a:p>
            <a:pPr marL="0" indent="0" algn="ctr">
              <a:buNone/>
            </a:pPr>
            <a:r>
              <a:rPr lang="en-US" dirty="0" smtClean="0"/>
              <a:t>clinical </a:t>
            </a:r>
            <a:r>
              <a:rPr lang="en-US" dirty="0"/>
              <a:t>presentations,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management,</a:t>
            </a:r>
          </a:p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dirty="0"/>
              <a:t>prevention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of </a:t>
            </a:r>
            <a:r>
              <a:rPr lang="en-US" dirty="0"/>
              <a:t>Ebola virus disease.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32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126" y="309094"/>
            <a:ext cx="7827264" cy="77273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Treatment Options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45488" y="1281448"/>
            <a:ext cx="7996235" cy="43079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1. </a:t>
            </a:r>
            <a:r>
              <a:rPr lang="en-US" dirty="0"/>
              <a:t>BCX4430, a novel synthetic adenosine analogue that inhibits RNA polymerase </a:t>
            </a:r>
            <a:r>
              <a:rPr lang="en-US" dirty="0" smtClean="0"/>
              <a:t>function, aborts Ebola disease in mice and Marburg disease in monkeys. </a:t>
            </a:r>
            <a:r>
              <a:rPr lang="en-US" sz="1800" i="1" dirty="0"/>
              <a:t>Nature</a:t>
            </a:r>
            <a:r>
              <a:rPr lang="en-US" sz="1800" dirty="0"/>
              <a:t> </a:t>
            </a:r>
            <a:r>
              <a:rPr lang="en-US" sz="1800" dirty="0" smtClean="0"/>
              <a:t>2014. </a:t>
            </a:r>
            <a:r>
              <a:rPr lang="en-US" sz="1800" dirty="0" err="1"/>
              <a:t>doi</a:t>
            </a:r>
            <a:r>
              <a:rPr lang="en-US" sz="1800" dirty="0"/>
              <a:t>: </a:t>
            </a:r>
            <a:r>
              <a:rPr lang="en-US" sz="1800" dirty="0" smtClean="0"/>
              <a:t>10.1038/nature13027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Favipiravir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pyrazinecarboxamide</a:t>
            </a:r>
            <a:r>
              <a:rPr lang="en-US" dirty="0"/>
              <a:t> </a:t>
            </a:r>
            <a:r>
              <a:rPr lang="en-US" dirty="0" smtClean="0"/>
              <a:t>derivative, blocks viral replication in cell culture and treats mice. </a:t>
            </a:r>
            <a:r>
              <a:rPr lang="en-US" sz="1800" i="1" dirty="0"/>
              <a:t>Antiviral Res</a:t>
            </a:r>
            <a:r>
              <a:rPr lang="en-US" sz="1800" dirty="0"/>
              <a:t> 2014 Apr;104:153-5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3. Monoclonal antibodies. </a:t>
            </a:r>
            <a:r>
              <a:rPr lang="en-US" sz="1800" i="1" dirty="0"/>
              <a:t>Hum </a:t>
            </a:r>
            <a:r>
              <a:rPr lang="en-US" sz="1800" i="1" dirty="0" err="1"/>
              <a:t>Vaccin</a:t>
            </a:r>
            <a:r>
              <a:rPr lang="en-US" sz="1800" i="1" dirty="0"/>
              <a:t> </a:t>
            </a:r>
            <a:r>
              <a:rPr lang="en-US" sz="1800" i="1" dirty="0" err="1"/>
              <a:t>Immunother</a:t>
            </a:r>
            <a:r>
              <a:rPr lang="en-US" sz="1800" dirty="0"/>
              <a:t> </a:t>
            </a:r>
            <a:r>
              <a:rPr lang="en-US" sz="1800" dirty="0" smtClean="0"/>
              <a:t>2014;10(4</a:t>
            </a:r>
            <a:r>
              <a:rPr lang="en-US" sz="1800" dirty="0"/>
              <a:t>).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ZMapp</a:t>
            </a:r>
            <a:r>
              <a:rPr lang="en-US" dirty="0" smtClean="0"/>
              <a:t> works in monkeys.  </a:t>
            </a:r>
            <a:r>
              <a:rPr lang="en-US" sz="1800" i="1" dirty="0" smtClean="0"/>
              <a:t>Nature</a:t>
            </a:r>
            <a:r>
              <a:rPr lang="en-US" sz="1800" dirty="0" smtClean="0"/>
              <a:t> 8-2014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06894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Monoclonal Antibodies in Humans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patients, three (??) survived.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 cleared experimental use as ethical.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New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 supportive, 8-20-2014.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Were “saves” coincidental or because of treatment?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Can’t We Prevent Ebola?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Avoid bat contact and contact with infected humans (alive or dead).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Vaccines have some success in primates. </a:t>
            </a:r>
            <a:r>
              <a:rPr lang="en-US" sz="1800" i="1" dirty="0"/>
              <a:t>Expert Rev Vaccines</a:t>
            </a:r>
            <a:r>
              <a:rPr lang="en-US" sz="1800" dirty="0"/>
              <a:t> 2014 Apr;13(4):521-31.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-1"/>
            <a:ext cx="7827264" cy="1777285"/>
          </a:xfrm>
        </p:spPr>
        <p:txBody>
          <a:bodyPr/>
          <a:lstStyle/>
          <a:p>
            <a:pPr algn="ctr"/>
            <a:r>
              <a:rPr lang="en-US" b="1" dirty="0"/>
              <a:t>Consultation on </a:t>
            </a:r>
            <a:r>
              <a:rPr lang="en-US" b="1" dirty="0" smtClean="0"/>
              <a:t>Potential </a:t>
            </a:r>
            <a:r>
              <a:rPr lang="en-US" b="1" dirty="0"/>
              <a:t>Ebola </a:t>
            </a:r>
            <a:r>
              <a:rPr lang="en-US" b="1" dirty="0" smtClean="0"/>
              <a:t>Therapies </a:t>
            </a:r>
            <a:r>
              <a:rPr lang="en-US" b="1" dirty="0"/>
              <a:t>and </a:t>
            </a:r>
            <a:r>
              <a:rPr lang="en-US" b="1" dirty="0" smtClean="0"/>
              <a:t>Vaccines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371600"/>
            <a:ext cx="8211128" cy="39841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Geneva, Switzerland</a:t>
            </a:r>
          </a:p>
          <a:p>
            <a:pPr marL="0" indent="0" algn="ctr">
              <a:buNone/>
            </a:pPr>
            <a:r>
              <a:rPr lang="en-US" dirty="0" smtClean="0"/>
              <a:t>September 4-5, 2014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? Use serum from Ebola survivors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Vaccines (2) being tested, medications advancing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10947"/>
            <a:ext cx="9144000" cy="1812567"/>
          </a:xfrm>
        </p:spPr>
        <p:txBody>
          <a:bodyPr/>
          <a:lstStyle/>
          <a:p>
            <a:r>
              <a:rPr lang="en-US" dirty="0" smtClean="0"/>
              <a:t>Questions &amp; Discussion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fischer.phil@mayo.edu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Disclaimer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58368" y="1809482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have never cared for someone with Ebola.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used to hope to see a case.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year, I had several chances - but declined.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What’s with Ebola?  Is it a big deal?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1" y="321971"/>
            <a:ext cx="5087155" cy="53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45" y="147783"/>
            <a:ext cx="5837382" cy="58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Ebola Outbreak, 3-1-2014 to 10-31-2014 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704550" y="863600"/>
            <a:ext cx="7827264" cy="39841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		Cases			Deaths </a:t>
            </a:r>
          </a:p>
          <a:p>
            <a:pPr marL="0" indent="0">
              <a:buNone/>
            </a:pPr>
            <a:r>
              <a:rPr lang="en-US" sz="2000" dirty="0" smtClean="0"/>
              <a:t>Guinea		1667			1018</a:t>
            </a:r>
          </a:p>
          <a:p>
            <a:pPr marL="0" indent="0">
              <a:buNone/>
            </a:pPr>
            <a:r>
              <a:rPr lang="en-US" sz="2000" dirty="0" smtClean="0"/>
              <a:t>Liberia		6535			2413</a:t>
            </a:r>
          </a:p>
          <a:p>
            <a:pPr marL="0" indent="0">
              <a:buNone/>
            </a:pPr>
            <a:r>
              <a:rPr lang="en-US" sz="2000" dirty="0"/>
              <a:t>Sierra Leone	</a:t>
            </a:r>
            <a:r>
              <a:rPr lang="en-US" sz="2000" dirty="0" smtClean="0"/>
              <a:t>5338			1510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Nigeria		    20		                    8	</a:t>
            </a:r>
          </a:p>
          <a:p>
            <a:pPr marL="0" indent="0">
              <a:buNone/>
            </a:pPr>
            <a:r>
              <a:rPr lang="en-US" sz="2000" dirty="0" smtClean="0"/>
              <a:t>Mali		      1			       1</a:t>
            </a:r>
          </a:p>
          <a:p>
            <a:pPr marL="0" indent="0">
              <a:buNone/>
            </a:pPr>
            <a:r>
              <a:rPr lang="en-US" sz="2000" dirty="0" smtClean="0"/>
              <a:t>Senegal	      1			       0</a:t>
            </a:r>
          </a:p>
          <a:p>
            <a:pPr marL="0" indent="0">
              <a:buNone/>
            </a:pPr>
            <a:r>
              <a:rPr lang="en-US" sz="2000" dirty="0" smtClean="0"/>
              <a:t>Spain		      1			       0</a:t>
            </a:r>
          </a:p>
          <a:p>
            <a:pPr marL="0" indent="0">
              <a:buNone/>
            </a:pPr>
            <a:r>
              <a:rPr lang="en-US" sz="2000" dirty="0" smtClean="0"/>
              <a:t>USA		      4			       1</a:t>
            </a:r>
          </a:p>
          <a:p>
            <a:pPr marL="0" indent="0">
              <a:buNone/>
            </a:pPr>
            <a:r>
              <a:rPr lang="en-US" sz="2000" dirty="0" smtClean="0"/>
              <a:t>TOTAL		13567			4951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3279" y="5584882"/>
            <a:ext cx="7834376" cy="457200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://apps.who.int/iris/bitstream/10665/137424/1/roadmapsitrep_31Oct2014_eng.pdf?ua=1/</a:t>
            </a:r>
          </a:p>
        </p:txBody>
      </p:sp>
    </p:spTree>
    <p:extLst>
      <p:ext uri="{BB962C8B-B14F-4D97-AF65-F5344CB8AC3E}">
        <p14:creationId xmlns:p14="http://schemas.microsoft.com/office/powerpoint/2010/main" val="4140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163782"/>
          </a:xfrm>
        </p:spPr>
        <p:txBody>
          <a:bodyPr/>
          <a:lstStyle/>
          <a:p>
            <a:pPr algn="ctr"/>
            <a:r>
              <a:rPr lang="en-US" dirty="0" smtClean="0"/>
              <a:t>Meanwhile in DR Congo…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different Ebola virus</a:t>
            </a:r>
          </a:p>
          <a:p>
            <a:pPr marL="0" indent="0">
              <a:buNone/>
            </a:pPr>
            <a:r>
              <a:rPr lang="en-US" dirty="0" smtClean="0"/>
              <a:t>66 cases with 49 deaths (8 healthcare workers)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positive test since October 8, 2014 </a:t>
            </a:r>
          </a:p>
          <a:p>
            <a:pPr marL="0" indent="0">
              <a:buNone/>
            </a:pPr>
            <a:r>
              <a:rPr lang="en-US" dirty="0" smtClean="0"/>
              <a:t>“Free” if no new cases by November 19,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39962"/>
      </p:ext>
    </p:extLst>
  </p:cSld>
  <p:clrMapOvr>
    <a:masterClrMapping/>
  </p:clrMapOvr>
</p:sld>
</file>

<file path=ppt/theme/theme1.xml><?xml version="1.0" encoding="utf-8"?>
<a:theme xmlns:a="http://schemas.openxmlformats.org/drawingml/2006/main" name="Zero-MayoBlue">
  <a:themeElements>
    <a:clrScheme name="Children's Center White">
      <a:dk1>
        <a:sysClr val="windowText" lastClr="000000"/>
      </a:dk1>
      <a:lt1>
        <a:sysClr val="window" lastClr="FFFFFF"/>
      </a:lt1>
      <a:dk2>
        <a:srgbClr val="0046AD"/>
      </a:dk2>
      <a:lt2>
        <a:srgbClr val="009FEE"/>
      </a:lt2>
      <a:accent1>
        <a:srgbClr val="0046AD"/>
      </a:accent1>
      <a:accent2>
        <a:srgbClr val="D38E31"/>
      </a:accent2>
      <a:accent3>
        <a:srgbClr val="35A548"/>
      </a:accent3>
      <a:accent4>
        <a:srgbClr val="6D3A90"/>
      </a:accent4>
      <a:accent5>
        <a:srgbClr val="009FEE"/>
      </a:accent5>
      <a:accent6>
        <a:srgbClr val="818CA3"/>
      </a:accent6>
      <a:hlink>
        <a:srgbClr val="9CDEFF"/>
      </a:hlink>
      <a:folHlink>
        <a:srgbClr val="DDA479"/>
      </a:folHlink>
    </a:clrScheme>
    <a:fontScheme name="mc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Zero-MayoBlue</Template>
  <TotalTime>1078</TotalTime>
  <Words>475</Words>
  <Application>Microsoft Office PowerPoint</Application>
  <PresentationFormat>On-screen Show (4:3)</PresentationFormat>
  <Paragraphs>131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Zero-MayoBlue</vt:lpstr>
      <vt:lpstr>PowerPoint Presentation</vt:lpstr>
      <vt:lpstr>Ebola!  </vt:lpstr>
      <vt:lpstr>Objective</vt:lpstr>
      <vt:lpstr>  Disclaimer</vt:lpstr>
      <vt:lpstr>  What’s with Ebola?  Is it a big deal?</vt:lpstr>
      <vt:lpstr>  </vt:lpstr>
      <vt:lpstr>  </vt:lpstr>
      <vt:lpstr>Ebola Outbreak, 3-1-2014 to 10-31-2014  </vt:lpstr>
      <vt:lpstr>Meanwhile in DR Congo…</vt:lpstr>
      <vt:lpstr>  Is Ebola Like the Worst Thing Ever?</vt:lpstr>
      <vt:lpstr>  Is Ebola Like the Worst Thing Ever?</vt:lpstr>
      <vt:lpstr>  Where Did Ebola Come From?</vt:lpstr>
      <vt:lpstr>  Where Does Ebola Still Come From?</vt:lpstr>
      <vt:lpstr>PowerPoint Presentation</vt:lpstr>
      <vt:lpstr>  I want to travel from Guinea to your meeting in Greece.  Is that okay?</vt:lpstr>
      <vt:lpstr>  I want to travel from Guinea to your meeting in Greece.  Is that okay?</vt:lpstr>
      <vt:lpstr>  I want to travel from Guinea to your meeting in Greece.  Is that okay?</vt:lpstr>
      <vt:lpstr>  I want to travel from Guinea to your meeting in Greece.  Is that okay?</vt:lpstr>
      <vt:lpstr>  I want to travel from Guinea to your meeting in Greece.  Is that okay?</vt:lpstr>
      <vt:lpstr>  A man arrives at a mission hospital in rural Guinea with fever and bloody diarrhea.  The hospital has no isolation rooms.  Should they see the patient or send him elsewhere?</vt:lpstr>
      <vt:lpstr>  A man arrives at a mission hospital in rural Guinea with fever and bloody diarrhea.  The hospital has no isolation rooms.  Should they see the patient or send him elsewhere?</vt:lpstr>
      <vt:lpstr>Logistics Matter!</vt:lpstr>
      <vt:lpstr>  </vt:lpstr>
      <vt:lpstr>PowerPoint Presentation</vt:lpstr>
      <vt:lpstr>PowerPoint Presentation</vt:lpstr>
      <vt:lpstr>PowerPoint Presentation</vt:lpstr>
      <vt:lpstr>Rapid Diagnostics?</vt:lpstr>
      <vt:lpstr>We treat other serious viral infections.   Why can’t we treat Ebola? </vt:lpstr>
      <vt:lpstr>  Supportive Care Works (sometimes)!</vt:lpstr>
      <vt:lpstr>  Treatment Options</vt:lpstr>
      <vt:lpstr>  Monoclonal Antibodies in Humans</vt:lpstr>
      <vt:lpstr>  Can’t We Prevent Ebola?</vt:lpstr>
      <vt:lpstr>Consultation on Potential Ebola Therapies and Vaccines </vt:lpstr>
      <vt:lpstr>Questions &amp; Discussion   fischer.phil@mayo.edu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M Sauer</dc:creator>
  <dc:description>v2.16</dc:description>
  <cp:lastModifiedBy>Phil Fischer</cp:lastModifiedBy>
  <cp:revision>133</cp:revision>
  <cp:lastPrinted>2014-03-12T14:30:39Z</cp:lastPrinted>
  <dcterms:created xsi:type="dcterms:W3CDTF">2014-03-04T14:53:06Z</dcterms:created>
  <dcterms:modified xsi:type="dcterms:W3CDTF">2014-11-11T02:57:20Z</dcterms:modified>
</cp:coreProperties>
</file>