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7" r:id="rId3"/>
    <p:sldId id="291" r:id="rId4"/>
    <p:sldId id="289" r:id="rId5"/>
    <p:sldId id="274" r:id="rId6"/>
    <p:sldId id="275" r:id="rId7"/>
    <p:sldId id="279" r:id="rId8"/>
    <p:sldId id="280" r:id="rId9"/>
    <p:sldId id="276" r:id="rId10"/>
    <p:sldId id="277" r:id="rId11"/>
    <p:sldId id="270" r:id="rId12"/>
    <p:sldId id="284" r:id="rId13"/>
    <p:sldId id="271" r:id="rId14"/>
    <p:sldId id="281" r:id="rId15"/>
    <p:sldId id="287" r:id="rId16"/>
    <p:sldId id="273" r:id="rId17"/>
    <p:sldId id="283" r:id="rId18"/>
    <p:sldId id="288" r:id="rId19"/>
    <p:sldId id="286" r:id="rId20"/>
    <p:sldId id="29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4660"/>
  </p:normalViewPr>
  <p:slideViewPr>
    <p:cSldViewPr>
      <p:cViewPr>
        <p:scale>
          <a:sx n="70" d="100"/>
          <a:sy n="70" d="100"/>
        </p:scale>
        <p:origin x="-13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3F65A-7B4A-4FB9-A499-52BD6AF0628A}" type="datetimeFigureOut">
              <a:rPr lang="en-US" smtClean="0"/>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12E56-A8CC-496F-AFDE-0E0ED187C34C}" type="slidenum">
              <a:rPr lang="en-US" smtClean="0"/>
              <a:t>‹#›</a:t>
            </a:fld>
            <a:endParaRPr lang="en-US"/>
          </a:p>
        </p:txBody>
      </p:sp>
    </p:spTree>
    <p:extLst>
      <p:ext uri="{BB962C8B-B14F-4D97-AF65-F5344CB8AC3E}">
        <p14:creationId xmlns:p14="http://schemas.microsoft.com/office/powerpoint/2010/main" val="161679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EC96B105-1EE9-4BD1-8092-1741CDB323E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p>
        </p:txBody>
      </p:sp>
      <p:sp>
        <p:nvSpPr>
          <p:cNvPr id="114692" name="Slide Number Placeholder 3"/>
          <p:cNvSpPr>
            <a:spLocks noGrp="1"/>
          </p:cNvSpPr>
          <p:nvPr>
            <p:ph type="sldNum" sz="quarter" idx="5"/>
          </p:nvPr>
        </p:nvSpPr>
        <p:spPr>
          <a:noFill/>
        </p:spPr>
        <p:txBody>
          <a:bodyPr/>
          <a:lstStyle/>
          <a:p>
            <a:fld id="{BF6B7090-0241-4E87-AEA8-CD72295E0705}"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EC96B105-1EE9-4BD1-8092-1741CDB323E6}"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1976D-460A-44FA-942A-DC7C59C472F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104905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1976D-460A-44FA-942A-DC7C59C472F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310626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1976D-460A-44FA-942A-DC7C59C472F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201710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endParaRPr lang="en-US">
              <a:solidFill>
                <a:srgbClr val="D6ECFF"/>
              </a:solidFill>
            </a:endParaRPr>
          </a:p>
        </p:txBody>
      </p:sp>
      <p:sp>
        <p:nvSpPr>
          <p:cNvPr id="17" name="Footer Placeholder 16"/>
          <p:cNvSpPr>
            <a:spLocks noGrp="1"/>
          </p:cNvSpPr>
          <p:nvPr>
            <p:ph type="ftr" sz="quarter" idx="11"/>
          </p:nvPr>
        </p:nvSpPr>
        <p:spPr/>
        <p:txBody>
          <a:bodyPr/>
          <a:lstStyle>
            <a:extLst/>
          </a:lstStyle>
          <a:p>
            <a:pPr>
              <a:defRPr/>
            </a:pPr>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pPr>
              <a:defRPr/>
            </a:pPr>
            <a:fld id="{F34A5FCD-E3CD-43D5-A977-68FE5A5811EE}" type="slidenum">
              <a:rPr lang="en-US" smtClean="0">
                <a:solidFill>
                  <a:srgbClr val="D6ECFF"/>
                </a:solidFill>
              </a:rPr>
              <a:pPr>
                <a:def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Tree>
    <p:extLst>
      <p:ext uri="{BB962C8B-B14F-4D97-AF65-F5344CB8AC3E}">
        <p14:creationId xmlns:p14="http://schemas.microsoft.com/office/powerpoint/2010/main" val="207489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F4738668-FFB6-46C6-AF27-A085A7B2E295}"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00999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white"/>
              </a:solidFill>
              <a:latin typeface="Times New Roman" pitchFamily="18" charset="0"/>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6C0EE3B2-98E6-4783-9C0B-EA8AC86820C4}" type="slidenum">
              <a:rPr lang="en-US" smtClean="0">
                <a:solidFill>
                  <a:srgbClr val="D6ECFF"/>
                </a:solidFill>
              </a:rPr>
              <a:pPr>
                <a:def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Tree>
    <p:extLst>
      <p:ext uri="{BB962C8B-B14F-4D97-AF65-F5344CB8AC3E}">
        <p14:creationId xmlns:p14="http://schemas.microsoft.com/office/powerpoint/2010/main" val="123889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pPr>
              <a:defRPr/>
            </a:pPr>
            <a:fld id="{25557403-9546-4CD6-AC2F-E11403380453}"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15748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D6ECFF"/>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pPr>
              <a:defRPr/>
            </a:pPr>
            <a:fld id="{3B2A33B2-FBA2-45ED-B1D4-8FD7F231F829}" type="slidenum">
              <a:rPr lang="en-US" smtClean="0">
                <a:solidFill>
                  <a:srgbClr val="D6ECFF"/>
                </a:solidFill>
              </a:rPr>
              <a:pPr>
                <a:def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Tree>
    <p:extLst>
      <p:ext uri="{BB962C8B-B14F-4D97-AF65-F5344CB8AC3E}">
        <p14:creationId xmlns:p14="http://schemas.microsoft.com/office/powerpoint/2010/main" val="73609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solidFill>
                <a:srgbClr val="D6ECFF"/>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pPr>
              <a:defRPr/>
            </a:pPr>
            <a:fld id="{F1B36EE9-A09D-4C18-AEEF-1CF975960BB8}"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428519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srgbClr val="D6ECFF"/>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pPr>
              <a:defRPr/>
            </a:pPr>
            <a:fld id="{E65F6B9D-5F12-4A47-8211-F5908E5588C7}"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57578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pPr>
              <a:defRPr/>
            </a:pPr>
            <a:fld id="{40F99AED-B8AF-41D8-BACF-6E6637A5F006}"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17269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1976D-460A-44FA-942A-DC7C59C472F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156241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11811B62-3D3A-435A-A7A2-8D386E157D28}"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876410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98879B73-E844-4B36-A849-0287963BA8F8}"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79794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D6ECFF"/>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pPr>
              <a:defRPr/>
            </a:pPr>
            <a:fld id="{7515C470-4804-4F99-80D7-56BA6FE29F22}" type="slidenum">
              <a:rPr lang="en-US" smtClean="0">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8979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1976D-460A-44FA-942A-DC7C59C472F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146124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1976D-460A-44FA-942A-DC7C59C472F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61238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1976D-460A-44FA-942A-DC7C59C472F0}" type="datetimeFigureOut">
              <a:rPr lang="en-US" smtClean="0"/>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406805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1976D-460A-44FA-942A-DC7C59C472F0}" type="datetimeFigureOut">
              <a:rPr lang="en-US" smtClean="0"/>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263891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1976D-460A-44FA-942A-DC7C59C472F0}" type="datetimeFigureOut">
              <a:rPr lang="en-US" smtClean="0"/>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225141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1976D-460A-44FA-942A-DC7C59C472F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421822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1976D-460A-44FA-942A-DC7C59C472F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3ABAA-BE13-40E5-879C-5D505D02170F}" type="slidenum">
              <a:rPr lang="en-US" smtClean="0"/>
              <a:t>‹#›</a:t>
            </a:fld>
            <a:endParaRPr lang="en-US"/>
          </a:p>
        </p:txBody>
      </p:sp>
    </p:spTree>
    <p:extLst>
      <p:ext uri="{BB962C8B-B14F-4D97-AF65-F5344CB8AC3E}">
        <p14:creationId xmlns:p14="http://schemas.microsoft.com/office/powerpoint/2010/main" val="13961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1976D-460A-44FA-942A-DC7C59C472F0}" type="datetimeFigureOut">
              <a:rPr lang="en-US" smtClean="0"/>
              <a:t>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ABAA-BE13-40E5-879C-5D505D02170F}" type="slidenum">
              <a:rPr lang="en-US" smtClean="0"/>
              <a:t>‹#›</a:t>
            </a:fld>
            <a:endParaRPr lang="en-US"/>
          </a:p>
        </p:txBody>
      </p:sp>
    </p:spTree>
    <p:extLst>
      <p:ext uri="{BB962C8B-B14F-4D97-AF65-F5344CB8AC3E}">
        <p14:creationId xmlns:p14="http://schemas.microsoft.com/office/powerpoint/2010/main" val="2026387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fontAlgn="base">
              <a:spcBef>
                <a:spcPct val="0"/>
              </a:spcBef>
              <a:spcAft>
                <a:spcPct val="0"/>
              </a:spcAft>
              <a:defRPr/>
            </a:pPr>
            <a:endParaRPr lang="en-US">
              <a:solidFill>
                <a:srgbClr val="D6ECFF"/>
              </a:solidFill>
              <a:latin typeface="Times New Roman" pitchFamily="18" charset="0"/>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fontAlgn="base">
              <a:spcBef>
                <a:spcPct val="0"/>
              </a:spcBef>
              <a:spcAft>
                <a:spcPct val="0"/>
              </a:spcAft>
              <a:defRPr/>
            </a:pPr>
            <a:endParaRPr lang="en-US">
              <a:solidFill>
                <a:srgbClr val="D6ECFF"/>
              </a:solidFill>
              <a:latin typeface="Times New Roman" pitchFamily="18" charset="0"/>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fontAlgn="base">
              <a:spcBef>
                <a:spcPct val="0"/>
              </a:spcBef>
              <a:spcAft>
                <a:spcPct val="0"/>
              </a:spcAft>
              <a:defRPr/>
            </a:pPr>
            <a:fld id="{A680A962-188D-4E70-AB0A-221558CF4B53}" type="slidenum">
              <a:rPr lang="en-US" smtClean="0">
                <a:solidFill>
                  <a:srgbClr val="D6ECFF"/>
                </a:solidFill>
                <a:latin typeface="Times New Roman" pitchFamily="18" charset="0"/>
              </a:rPr>
              <a:pPr fontAlgn="base">
                <a:spcBef>
                  <a:spcPct val="0"/>
                </a:spcBef>
                <a:spcAft>
                  <a:spcPct val="0"/>
                </a:spcAft>
                <a:defRPr/>
              </a:pPr>
              <a:t>‹#›</a:t>
            </a:fld>
            <a:endParaRPr lang="en-US">
              <a:solidFill>
                <a:srgbClr val="D6ECFF"/>
              </a:solidFill>
              <a:latin typeface="Times New Roman" pitchFamily="18" charset="0"/>
            </a:endParaRPr>
          </a:p>
        </p:txBody>
      </p:sp>
    </p:spTree>
    <p:extLst>
      <p:ext uri="{BB962C8B-B14F-4D97-AF65-F5344CB8AC3E}">
        <p14:creationId xmlns:p14="http://schemas.microsoft.com/office/powerpoint/2010/main" val="32045769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matosphere.net/author/tsitsi-masvawure" TargetMode="External"/><Relationship Id="rId2" Type="http://schemas.openxmlformats.org/officeDocument/2006/relationships/hyperlink" Target="http://somatosphere.net/2012/10/abstinence-doesnt-work-so-use-condoms-a-pathetic-response-to-christian-youth-sexualities-and-hiv-prevention-in-afric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HIVHope.ne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yahoogroups.com/group/aids-africa" TargetMode="External"/><Relationship Id="rId5" Type="http://schemas.openxmlformats.org/officeDocument/2006/relationships/hyperlink" Target="mailto:Prevention-News@cdcnpin.org" TargetMode="External"/><Relationship Id="rId4" Type="http://schemas.openxmlformats.org/officeDocument/2006/relationships/hyperlink" Target="http://www.aidsmap.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HIVHope.ne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yahoogroups.com/group/aids-africa" TargetMode="External"/><Relationship Id="rId5" Type="http://schemas.openxmlformats.org/officeDocument/2006/relationships/hyperlink" Target="mailto:Prevention-News@cdcnpin.org" TargetMode="External"/><Relationship Id="rId4" Type="http://schemas.openxmlformats.org/officeDocument/2006/relationships/hyperlink" Target="http://www.aidsmap.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3721056"/>
            <a:ext cx="9144000" cy="1490663"/>
          </a:xfrm>
          <a:prstGeom prst="rect">
            <a:avLst/>
          </a:prstGeom>
          <a:noFill/>
          <a:ln w="9525">
            <a:noFill/>
            <a:miter lim="800000"/>
            <a:headEnd/>
            <a:tailEnd/>
          </a:ln>
        </p:spPr>
        <p:txBody>
          <a:bodyPr wrap="none"/>
          <a:lstStyle/>
          <a:p>
            <a:pPr algn="ctr" eaLnBrk="0" hangingPunct="0">
              <a:spcBef>
                <a:spcPct val="50000"/>
              </a:spcBef>
            </a:pPr>
            <a:r>
              <a:rPr lang="en-US" sz="2000" dirty="0" smtClean="0">
                <a:solidFill>
                  <a:schemeClr val="accent2">
                    <a:lumMod val="75000"/>
                  </a:schemeClr>
                </a:solidFill>
                <a:latin typeface="Palatino Linotype" pitchFamily="18" charset="0"/>
              </a:rPr>
              <a:t/>
            </a:r>
            <a:br>
              <a:rPr lang="en-US" sz="2000" dirty="0" smtClean="0">
                <a:solidFill>
                  <a:schemeClr val="accent2">
                    <a:lumMod val="75000"/>
                  </a:schemeClr>
                </a:solidFill>
                <a:latin typeface="Palatino Linotype" pitchFamily="18" charset="0"/>
              </a:rPr>
            </a:br>
            <a:r>
              <a:rPr lang="en-US" sz="2000" dirty="0" smtClean="0">
                <a:solidFill>
                  <a:schemeClr val="accent2">
                    <a:lumMod val="75000"/>
                  </a:schemeClr>
                </a:solidFill>
                <a:latin typeface="Palatino Linotype" pitchFamily="18" charset="0"/>
              </a:rPr>
              <a:t>PO </a:t>
            </a:r>
            <a:r>
              <a:rPr lang="en-US" sz="2000" dirty="0">
                <a:solidFill>
                  <a:schemeClr val="accent2">
                    <a:lumMod val="75000"/>
                  </a:schemeClr>
                </a:solidFill>
                <a:latin typeface="Palatino Linotype" pitchFamily="18" charset="0"/>
              </a:rPr>
              <a:t>Box </a:t>
            </a:r>
            <a:r>
              <a:rPr lang="en-US" sz="2000" dirty="0" smtClean="0">
                <a:solidFill>
                  <a:schemeClr val="accent2">
                    <a:lumMod val="75000"/>
                  </a:schemeClr>
                </a:solidFill>
                <a:latin typeface="Palatino Linotype" pitchFamily="18" charset="0"/>
              </a:rPr>
              <a:t>9361</a:t>
            </a:r>
            <a:r>
              <a:rPr lang="en-US" sz="2000" dirty="0">
                <a:solidFill>
                  <a:schemeClr val="accent2">
                    <a:lumMod val="75000"/>
                  </a:schemeClr>
                </a:solidFill>
                <a:latin typeface="Palatino Linotype" pitchFamily="18" charset="0"/>
              </a:rPr>
              <a:t/>
            </a:r>
            <a:br>
              <a:rPr lang="en-US" sz="2000" dirty="0">
                <a:solidFill>
                  <a:schemeClr val="accent2">
                    <a:lumMod val="75000"/>
                  </a:schemeClr>
                </a:solidFill>
                <a:latin typeface="Palatino Linotype" pitchFamily="18" charset="0"/>
              </a:rPr>
            </a:br>
            <a:r>
              <a:rPr lang="en-US" sz="2000" dirty="0">
                <a:solidFill>
                  <a:schemeClr val="accent2">
                    <a:lumMod val="75000"/>
                  </a:schemeClr>
                </a:solidFill>
                <a:latin typeface="Palatino Linotype" pitchFamily="18" charset="0"/>
              </a:rPr>
              <a:t>Fort Myers, FL  33902 </a:t>
            </a:r>
            <a:r>
              <a:rPr lang="en-US" sz="2000" dirty="0" smtClean="0">
                <a:solidFill>
                  <a:schemeClr val="accent2">
                    <a:lumMod val="75000"/>
                  </a:schemeClr>
                </a:solidFill>
                <a:latin typeface="Palatino Linotype" pitchFamily="18" charset="0"/>
              </a:rPr>
              <a:t>USA</a:t>
            </a:r>
            <a:br>
              <a:rPr lang="en-US" sz="2000" dirty="0" smtClean="0">
                <a:solidFill>
                  <a:schemeClr val="accent2">
                    <a:lumMod val="75000"/>
                  </a:schemeClr>
                </a:solidFill>
                <a:latin typeface="Palatino Linotype" pitchFamily="18" charset="0"/>
              </a:rPr>
            </a:br>
            <a:r>
              <a:rPr lang="en-US" sz="2000" dirty="0" smtClean="0">
                <a:solidFill>
                  <a:schemeClr val="accent2">
                    <a:lumMod val="75000"/>
                  </a:schemeClr>
                </a:solidFill>
                <a:latin typeface="Palatino Linotype" pitchFamily="18" charset="0"/>
              </a:rPr>
              <a:t>Duane@HIVHope.net</a:t>
            </a:r>
            <a:r>
              <a:rPr lang="en-US" sz="2000" dirty="0">
                <a:solidFill>
                  <a:schemeClr val="accent2">
                    <a:lumMod val="75000"/>
                  </a:schemeClr>
                </a:solidFill>
                <a:latin typeface="Palatino Linotype" pitchFamily="18" charset="0"/>
              </a:rPr>
              <a:t/>
            </a:r>
            <a:br>
              <a:rPr lang="en-US" sz="2000" dirty="0">
                <a:solidFill>
                  <a:schemeClr val="accent2">
                    <a:lumMod val="75000"/>
                  </a:schemeClr>
                </a:solidFill>
                <a:latin typeface="Palatino Linotype" pitchFamily="18" charset="0"/>
              </a:rPr>
            </a:br>
            <a:endParaRPr lang="en-US" sz="4400" u="sng" dirty="0">
              <a:solidFill>
                <a:schemeClr val="accent2">
                  <a:lumMod val="75000"/>
                </a:schemeClr>
              </a:solidFill>
              <a:latin typeface="Palatino Linotype" pitchFamily="18" charset="0"/>
            </a:endParaRPr>
          </a:p>
        </p:txBody>
      </p:sp>
      <p:sp>
        <p:nvSpPr>
          <p:cNvPr id="13317" name="Text Box 6"/>
          <p:cNvSpPr txBox="1">
            <a:spLocks noChangeArrowheads="1"/>
          </p:cNvSpPr>
          <p:nvPr/>
        </p:nvSpPr>
        <p:spPr bwMode="auto">
          <a:xfrm>
            <a:off x="35580" y="3502967"/>
            <a:ext cx="9144000" cy="461665"/>
          </a:xfrm>
          <a:prstGeom prst="rect">
            <a:avLst/>
          </a:prstGeom>
          <a:noFill/>
          <a:ln w="9525">
            <a:noFill/>
            <a:miter lim="800000"/>
            <a:headEnd/>
            <a:tailEnd/>
          </a:ln>
        </p:spPr>
        <p:txBody>
          <a:bodyPr>
            <a:spAutoFit/>
          </a:bodyPr>
          <a:lstStyle/>
          <a:p>
            <a:pPr algn="ctr" eaLnBrk="0" hangingPunct="0">
              <a:spcBef>
                <a:spcPct val="50000"/>
              </a:spcBef>
            </a:pPr>
            <a:r>
              <a:rPr lang="en-US" b="1" dirty="0" smtClean="0">
                <a:solidFill>
                  <a:schemeClr val="bg1">
                    <a:lumMod val="50000"/>
                  </a:schemeClr>
                </a:solidFill>
              </a:rPr>
              <a:t>Duane Crumb, Founder &amp; Director</a:t>
            </a:r>
            <a:endParaRPr lang="en-US" b="1" dirty="0">
              <a:solidFill>
                <a:schemeClr val="bg1">
                  <a:lumMod val="50000"/>
                </a:schemeClr>
              </a:solidFill>
            </a:endParaRPr>
          </a:p>
        </p:txBody>
      </p:sp>
      <p:sp>
        <p:nvSpPr>
          <p:cNvPr id="13318" name="TextBox 7"/>
          <p:cNvSpPr txBox="1">
            <a:spLocks noChangeArrowheads="1"/>
          </p:cNvSpPr>
          <p:nvPr/>
        </p:nvSpPr>
        <p:spPr bwMode="auto">
          <a:xfrm>
            <a:off x="7543800" y="6642100"/>
            <a:ext cx="1600200" cy="215900"/>
          </a:xfrm>
          <a:prstGeom prst="rect">
            <a:avLst/>
          </a:prstGeom>
          <a:noFill/>
          <a:ln w="9525">
            <a:noFill/>
            <a:miter lim="800000"/>
            <a:headEnd/>
            <a:tailEnd/>
          </a:ln>
        </p:spPr>
        <p:txBody>
          <a:bodyPr>
            <a:spAutoFit/>
          </a:bodyPr>
          <a:lstStyle/>
          <a:p>
            <a:r>
              <a:rPr lang="en-US" sz="800" dirty="0"/>
              <a:t>© </a:t>
            </a:r>
            <a:r>
              <a:rPr lang="en-US" sz="800" dirty="0" smtClean="0"/>
              <a:t>2012 </a:t>
            </a:r>
            <a:r>
              <a:rPr lang="en-US" sz="800" dirty="0"/>
              <a:t>Duane Crumb, HIV</a:t>
            </a:r>
            <a:r>
              <a:rPr lang="en-US" sz="800" i="1" dirty="0"/>
              <a:t>Hope</a:t>
            </a:r>
            <a:endParaRPr lang="en-US" sz="800" dirty="0"/>
          </a:p>
        </p:txBody>
      </p:sp>
      <p:pic>
        <p:nvPicPr>
          <p:cNvPr id="13321" name="Picture 9" descr="hivhopelogo2009.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143000" y="1295400"/>
            <a:ext cx="6929161" cy="2438400"/>
          </a:xfrm>
          <a:prstGeom prst="rect">
            <a:avLst/>
          </a:prstGeom>
          <a:noFill/>
          <a:ln w="9525">
            <a:noFill/>
            <a:miter lim="800000"/>
            <a:headEnd/>
            <a:tailEnd/>
          </a:ln>
        </p:spPr>
      </p:pic>
    </p:spTree>
    <p:extLst>
      <p:ext uri="{BB962C8B-B14F-4D97-AF65-F5344CB8AC3E}">
        <p14:creationId xmlns:p14="http://schemas.microsoft.com/office/powerpoint/2010/main" val="202765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5" name="TextBox 4"/>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7" name="Title 6"/>
          <p:cNvSpPr>
            <a:spLocks noGrp="1"/>
          </p:cNvSpPr>
          <p:nvPr>
            <p:ph type="title"/>
          </p:nvPr>
        </p:nvSpPr>
        <p:spPr>
          <a:xfrm>
            <a:off x="0" y="274638"/>
            <a:ext cx="9144000" cy="1143000"/>
          </a:xfrm>
        </p:spPr>
        <p:txBody>
          <a:bodyPr>
            <a:normAutofit fontScale="90000"/>
          </a:bodyPr>
          <a:lstStyle/>
          <a:p>
            <a:r>
              <a:rPr lang="en-US" sz="4200" b="1" dirty="0" smtClean="0"/>
              <a:t>Prevention of Mother to Child Transmission</a:t>
            </a:r>
            <a:r>
              <a:rPr lang="en-US" sz="4200" dirty="0" smtClean="0"/>
              <a:t/>
            </a:r>
            <a:br>
              <a:rPr lang="en-US" sz="4200" dirty="0" smtClean="0"/>
            </a:br>
            <a:r>
              <a:rPr lang="en-US" sz="3100" dirty="0" smtClean="0"/>
              <a:t>PMTCT</a:t>
            </a:r>
            <a:endParaRPr lang="en-US" sz="3100" dirty="0"/>
          </a:p>
        </p:txBody>
      </p:sp>
      <p:sp>
        <p:nvSpPr>
          <p:cNvPr id="8" name="Content Placeholder 7"/>
          <p:cNvSpPr>
            <a:spLocks noGrp="1"/>
          </p:cNvSpPr>
          <p:nvPr>
            <p:ph idx="1"/>
          </p:nvPr>
        </p:nvSpPr>
        <p:spPr/>
        <p:txBody>
          <a:bodyPr/>
          <a:lstStyle/>
          <a:p>
            <a:pPr marL="0" indent="0">
              <a:buNone/>
            </a:pPr>
            <a:r>
              <a:rPr lang="en-US" b="1" dirty="0" smtClean="0"/>
              <a:t>Antiretrovirals (ARV)</a:t>
            </a:r>
          </a:p>
          <a:p>
            <a:pPr marL="0" indent="0">
              <a:buNone/>
            </a:pPr>
            <a:r>
              <a:rPr lang="en-US" b="1" dirty="0" smtClean="0"/>
              <a:t>Other strategies</a:t>
            </a:r>
          </a:p>
          <a:p>
            <a:pPr marL="0" indent="0">
              <a:buNone/>
            </a:pPr>
            <a:r>
              <a:rPr lang="en-US" b="1" dirty="0" smtClean="0"/>
              <a:t>B+ Option</a:t>
            </a:r>
            <a:endParaRPr lang="en-US" dirty="0" smtClean="0"/>
          </a:p>
          <a:p>
            <a:r>
              <a:rPr lang="en-US" dirty="0" smtClean="0"/>
              <a:t>Cost (Cost effectiveness)</a:t>
            </a:r>
          </a:p>
          <a:p>
            <a:r>
              <a:rPr lang="en-US" dirty="0" smtClean="0"/>
              <a:t>Adherence (esp. after giving birth</a:t>
            </a:r>
            <a:r>
              <a:rPr lang="en-US" dirty="0" smtClean="0"/>
              <a:t>)</a:t>
            </a:r>
          </a:p>
          <a:p>
            <a:pPr marL="0" indent="0">
              <a:buNone/>
            </a:pPr>
            <a:r>
              <a:rPr lang="en-US" b="1" dirty="0" smtClean="0"/>
              <a:t>Keep mother alive to raise the children</a:t>
            </a:r>
            <a:endParaRPr lang="en-US" b="1" dirty="0"/>
          </a:p>
        </p:txBody>
      </p:sp>
    </p:spTree>
    <p:extLst>
      <p:ext uri="{BB962C8B-B14F-4D97-AF65-F5344CB8AC3E}">
        <p14:creationId xmlns:p14="http://schemas.microsoft.com/office/powerpoint/2010/main" val="20017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t>HIVHope.net</a:t>
            </a:r>
            <a:endParaRPr lang="en-US" sz="1400" dirty="0"/>
          </a:p>
        </p:txBody>
      </p:sp>
      <p:sp>
        <p:nvSpPr>
          <p:cNvPr id="7" name="TextBox 6"/>
          <p:cNvSpPr txBox="1"/>
          <p:nvPr/>
        </p:nvSpPr>
        <p:spPr>
          <a:xfrm>
            <a:off x="304800" y="609600"/>
            <a:ext cx="8610600" cy="830997"/>
          </a:xfrm>
          <a:prstGeom prst="rect">
            <a:avLst/>
          </a:prstGeom>
          <a:noFill/>
        </p:spPr>
        <p:txBody>
          <a:bodyPr wrap="square" rtlCol="0">
            <a:spAutoFit/>
          </a:bodyPr>
          <a:lstStyle/>
          <a:p>
            <a:pPr algn="ctr"/>
            <a:r>
              <a:rPr lang="en-US" sz="4800" b="1" dirty="0" smtClean="0"/>
              <a:t>Adverse Birth Outcomes on ARV</a:t>
            </a:r>
            <a:endParaRPr lang="en-US" sz="4800" b="1" dirty="0"/>
          </a:p>
        </p:txBody>
      </p:sp>
      <p:sp>
        <p:nvSpPr>
          <p:cNvPr id="8" name="TextBox 7"/>
          <p:cNvSpPr txBox="1"/>
          <p:nvPr/>
        </p:nvSpPr>
        <p:spPr>
          <a:xfrm>
            <a:off x="838200" y="1905000"/>
            <a:ext cx="7620000" cy="2862322"/>
          </a:xfrm>
          <a:prstGeom prst="rect">
            <a:avLst/>
          </a:prstGeom>
          <a:noFill/>
        </p:spPr>
        <p:txBody>
          <a:bodyPr wrap="square" rtlCol="0">
            <a:spAutoFit/>
          </a:bodyPr>
          <a:lstStyle/>
          <a:p>
            <a:pPr marL="285750" indent="-285750">
              <a:buFont typeface="Arial" pitchFamily="34" charset="0"/>
              <a:buChar char="•"/>
            </a:pPr>
            <a:r>
              <a:rPr lang="en-US" sz="3600" dirty="0" smtClean="0"/>
              <a:t>Low birth weight</a:t>
            </a:r>
          </a:p>
          <a:p>
            <a:pPr marL="285750" indent="-285750">
              <a:buFont typeface="Arial" pitchFamily="34" charset="0"/>
              <a:buChar char="•"/>
            </a:pPr>
            <a:r>
              <a:rPr lang="en-US" sz="3600" dirty="0" smtClean="0"/>
              <a:t>Pre-term delivery</a:t>
            </a:r>
          </a:p>
          <a:p>
            <a:pPr marL="285750" indent="-285750">
              <a:buFont typeface="Arial" pitchFamily="34" charset="0"/>
              <a:buChar char="•"/>
            </a:pPr>
            <a:r>
              <a:rPr lang="en-US" sz="3600" dirty="0" smtClean="0"/>
              <a:t>Small for Gestational Age</a:t>
            </a:r>
          </a:p>
          <a:p>
            <a:pPr marL="285750" indent="-285750">
              <a:buFont typeface="Arial" pitchFamily="34" charset="0"/>
              <a:buChar char="•"/>
            </a:pPr>
            <a:r>
              <a:rPr lang="en-US" sz="3600" dirty="0" smtClean="0"/>
              <a:t>Still  birth</a:t>
            </a:r>
          </a:p>
          <a:p>
            <a:pPr marL="285750" indent="-285750">
              <a:buFont typeface="Arial" pitchFamily="34" charset="0"/>
              <a:buChar char="•"/>
            </a:pPr>
            <a:r>
              <a:rPr lang="en-US" sz="3600" dirty="0" smtClean="0"/>
              <a:t>Neonatal death</a:t>
            </a:r>
            <a:endParaRPr lang="en-US" sz="3600" dirty="0"/>
          </a:p>
        </p:txBody>
      </p:sp>
    </p:spTree>
    <p:extLst>
      <p:ext uri="{BB962C8B-B14F-4D97-AF65-F5344CB8AC3E}">
        <p14:creationId xmlns:p14="http://schemas.microsoft.com/office/powerpoint/2010/main" val="34011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5" name="Title 4"/>
          <p:cNvSpPr>
            <a:spLocks noGrp="1"/>
          </p:cNvSpPr>
          <p:nvPr>
            <p:ph type="title"/>
          </p:nvPr>
        </p:nvSpPr>
        <p:spPr>
          <a:xfrm>
            <a:off x="457200" y="274638"/>
            <a:ext cx="8229600" cy="792162"/>
          </a:xfrm>
        </p:spPr>
        <p:txBody>
          <a:bodyPr/>
          <a:lstStyle/>
          <a:p>
            <a:r>
              <a:rPr lang="en-US" b="1" dirty="0" smtClean="0"/>
              <a:t>America</a:t>
            </a:r>
            <a:endParaRPr lang="en-US" b="1" dirty="0"/>
          </a:p>
        </p:txBody>
      </p:sp>
      <p:sp>
        <p:nvSpPr>
          <p:cNvPr id="6" name="Content Placeholder 5"/>
          <p:cNvSpPr>
            <a:spLocks noGrp="1"/>
          </p:cNvSpPr>
          <p:nvPr>
            <p:ph idx="1"/>
          </p:nvPr>
        </p:nvSpPr>
        <p:spPr>
          <a:xfrm>
            <a:off x="457200" y="990600"/>
            <a:ext cx="8229600" cy="5135563"/>
          </a:xfrm>
        </p:spPr>
        <p:txBody>
          <a:bodyPr>
            <a:normAutofit fontScale="85000" lnSpcReduction="10000"/>
          </a:bodyPr>
          <a:lstStyle/>
          <a:p>
            <a:pPr marL="0" indent="0">
              <a:buNone/>
            </a:pPr>
            <a:r>
              <a:rPr lang="en-US" b="1" dirty="0" smtClean="0"/>
              <a:t>Most </a:t>
            </a:r>
            <a:r>
              <a:rPr lang="en-US" b="1" dirty="0"/>
              <a:t>HIV-Positive Americans Lack Regular Care </a:t>
            </a:r>
            <a:r>
              <a:rPr lang="en-US" dirty="0"/>
              <a:t/>
            </a:r>
            <a:br>
              <a:rPr lang="en-US" dirty="0"/>
            </a:br>
            <a:r>
              <a:rPr lang="en-US" sz="2400" dirty="0" smtClean="0"/>
              <a:t>Only </a:t>
            </a:r>
            <a:r>
              <a:rPr lang="en-US" sz="2400" dirty="0"/>
              <a:t>25 percent of Americans with HIV have their virus under control, according to a CDC report released at the 19th International AIDS Conference</a:t>
            </a:r>
            <a:r>
              <a:rPr lang="en-US" sz="2400" dirty="0" smtClean="0"/>
              <a:t>.</a:t>
            </a:r>
          </a:p>
          <a:p>
            <a:pPr marL="0" indent="0">
              <a:buNone/>
            </a:pPr>
            <a:r>
              <a:rPr lang="en-US" b="1" dirty="0" smtClean="0"/>
              <a:t>African Americans – </a:t>
            </a:r>
          </a:p>
          <a:p>
            <a:r>
              <a:rPr lang="en-US" dirty="0" smtClean="0"/>
              <a:t>81% </a:t>
            </a:r>
            <a:r>
              <a:rPr lang="en-US" dirty="0"/>
              <a:t>have been </a:t>
            </a:r>
            <a:r>
              <a:rPr lang="en-US" dirty="0" smtClean="0"/>
              <a:t>diagnosed</a:t>
            </a:r>
          </a:p>
          <a:p>
            <a:r>
              <a:rPr lang="en-US" dirty="0" smtClean="0"/>
              <a:t>34% </a:t>
            </a:r>
            <a:r>
              <a:rPr lang="en-US" dirty="0"/>
              <a:t>are retained in </a:t>
            </a:r>
            <a:r>
              <a:rPr lang="en-US" dirty="0" smtClean="0"/>
              <a:t>care</a:t>
            </a:r>
          </a:p>
          <a:p>
            <a:r>
              <a:rPr lang="en-US" dirty="0" smtClean="0"/>
              <a:t>29% have </a:t>
            </a:r>
            <a:r>
              <a:rPr lang="en-US" dirty="0"/>
              <a:t>been prescribed antiretroviral </a:t>
            </a:r>
            <a:r>
              <a:rPr lang="en-US" dirty="0" smtClean="0"/>
              <a:t>therapy</a:t>
            </a:r>
          </a:p>
          <a:p>
            <a:r>
              <a:rPr lang="en-US" dirty="0" smtClean="0"/>
              <a:t>21% are </a:t>
            </a:r>
            <a:r>
              <a:rPr lang="en-US" dirty="0"/>
              <a:t>virally </a:t>
            </a:r>
            <a:r>
              <a:rPr lang="en-US" dirty="0" smtClean="0"/>
              <a:t>suppressed</a:t>
            </a:r>
          </a:p>
          <a:p>
            <a:pPr marL="0" indent="0">
              <a:buNone/>
            </a:pPr>
            <a:r>
              <a:rPr lang="en-US" b="1" dirty="0" smtClean="0"/>
              <a:t>Americans </a:t>
            </a:r>
            <a:r>
              <a:rPr lang="en-US" b="1" dirty="0"/>
              <a:t>ages 25-34 </a:t>
            </a:r>
            <a:r>
              <a:rPr lang="en-US" dirty="0"/>
              <a:t>who have </a:t>
            </a:r>
            <a:r>
              <a:rPr lang="en-US" dirty="0" smtClean="0"/>
              <a:t>HIV</a:t>
            </a:r>
            <a:r>
              <a:rPr lang="en-US" dirty="0"/>
              <a:t> </a:t>
            </a:r>
            <a:r>
              <a:rPr lang="en-US" dirty="0" smtClean="0"/>
              <a:t>-</a:t>
            </a:r>
          </a:p>
          <a:p>
            <a:r>
              <a:rPr lang="en-US" dirty="0" smtClean="0"/>
              <a:t>72% have </a:t>
            </a:r>
            <a:r>
              <a:rPr lang="en-US" dirty="0"/>
              <a:t>been </a:t>
            </a:r>
            <a:r>
              <a:rPr lang="en-US" dirty="0" smtClean="0"/>
              <a:t>diagnosed</a:t>
            </a:r>
          </a:p>
          <a:p>
            <a:r>
              <a:rPr lang="en-US" dirty="0" smtClean="0"/>
              <a:t>28% receive </a:t>
            </a:r>
            <a:r>
              <a:rPr lang="en-US" dirty="0"/>
              <a:t>regular care and </a:t>
            </a:r>
            <a:endParaRPr lang="en-US" dirty="0" smtClean="0"/>
          </a:p>
          <a:p>
            <a:r>
              <a:rPr lang="en-US" dirty="0" smtClean="0"/>
              <a:t>15% are </a:t>
            </a:r>
            <a:r>
              <a:rPr lang="en-US" dirty="0"/>
              <a:t>virally suppressed</a:t>
            </a:r>
            <a:r>
              <a:rPr lang="en-US" dirty="0" smtClean="0"/>
              <a:t>.</a:t>
            </a:r>
            <a:endParaRPr lang="en-US" dirty="0"/>
          </a:p>
        </p:txBody>
      </p:sp>
      <p:sp>
        <p:nvSpPr>
          <p:cNvPr id="7" name="Flowchart: Alternate Process 6"/>
          <p:cNvSpPr/>
          <p:nvPr/>
        </p:nvSpPr>
        <p:spPr>
          <a:xfrm>
            <a:off x="762000" y="2514600"/>
            <a:ext cx="3845580" cy="3048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776796" y="4724400"/>
            <a:ext cx="3845580" cy="3048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780530" y="3886200"/>
            <a:ext cx="3845580" cy="3048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p:cNvSpPr/>
          <p:nvPr/>
        </p:nvSpPr>
        <p:spPr>
          <a:xfrm>
            <a:off x="780530" y="5638800"/>
            <a:ext cx="3845580" cy="3048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5" name="Title 4"/>
          <p:cNvSpPr>
            <a:spLocks noGrp="1"/>
          </p:cNvSpPr>
          <p:nvPr>
            <p:ph type="title"/>
          </p:nvPr>
        </p:nvSpPr>
        <p:spPr/>
        <p:txBody>
          <a:bodyPr>
            <a:normAutofit fontScale="90000"/>
          </a:bodyPr>
          <a:lstStyle/>
          <a:p>
            <a:r>
              <a:rPr lang="en-US" b="1" dirty="0"/>
              <a:t>Africa faces spike in older people living with HIV</a:t>
            </a:r>
            <a:endParaRPr lang="en-US" dirty="0"/>
          </a:p>
        </p:txBody>
      </p:sp>
      <p:sp>
        <p:nvSpPr>
          <p:cNvPr id="6" name="Content Placeholder 5"/>
          <p:cNvSpPr>
            <a:spLocks noGrp="1"/>
          </p:cNvSpPr>
          <p:nvPr>
            <p:ph idx="1"/>
          </p:nvPr>
        </p:nvSpPr>
        <p:spPr/>
        <p:txBody>
          <a:bodyPr>
            <a:normAutofit fontScale="32500" lnSpcReduction="20000"/>
          </a:bodyPr>
          <a:lstStyle/>
          <a:p>
            <a:pPr marL="0" indent="0">
              <a:buNone/>
            </a:pPr>
            <a:r>
              <a:rPr lang="en-US" dirty="0" smtClean="0"/>
              <a:t>By </a:t>
            </a:r>
            <a:r>
              <a:rPr lang="en-US" dirty="0"/>
              <a:t>Justine </a:t>
            </a:r>
            <a:r>
              <a:rPr lang="en-US" dirty="0" err="1"/>
              <a:t>Gerardy</a:t>
            </a:r>
            <a:r>
              <a:rPr lang="en-US" dirty="0"/>
              <a:t> (</a:t>
            </a:r>
            <a:r>
              <a:rPr lang="en-US" dirty="0" err="1"/>
              <a:t>AFP</a:t>
            </a:r>
            <a:r>
              <a:rPr lang="en-US" dirty="0"/>
              <a:t>) – 19 October 2012  </a:t>
            </a:r>
          </a:p>
          <a:p>
            <a:pPr marL="0" indent="0">
              <a:buNone/>
            </a:pPr>
            <a:r>
              <a:rPr lang="en-US" dirty="0" smtClean="0"/>
              <a:t>Sub-Saharan </a:t>
            </a:r>
            <a:r>
              <a:rPr lang="en-US" dirty="0"/>
              <a:t>Africa is likely to see a more than 200 percent increase in the number of older people living with HIV in the next 30 years, thanks to improvements in lifesaving </a:t>
            </a:r>
            <a:r>
              <a:rPr lang="en-US" dirty="0" smtClean="0"/>
              <a:t>treatment.</a:t>
            </a:r>
            <a:endParaRPr lang="en-US" dirty="0"/>
          </a:p>
          <a:p>
            <a:pPr marL="0" indent="0">
              <a:buNone/>
            </a:pPr>
            <a:r>
              <a:rPr lang="en-US" dirty="0" smtClean="0"/>
              <a:t>Three </a:t>
            </a:r>
            <a:r>
              <a:rPr lang="en-US" dirty="0"/>
              <a:t>million people aged 50 or older currently live with HIV in sub-Saharan Africa and that figure is expected to rise to 9.1 million by 2040.</a:t>
            </a:r>
          </a:p>
          <a:p>
            <a:pPr marL="0" indent="0">
              <a:buNone/>
            </a:pPr>
            <a:r>
              <a:rPr lang="en-US" dirty="0"/>
              <a:t>"It's mainly driven by the fact that people are being treated with antiretroviral drugs and therefore will survive to be old," said Cumming.</a:t>
            </a:r>
          </a:p>
          <a:p>
            <a:pPr marL="0" indent="0">
              <a:buNone/>
            </a:pPr>
            <a:r>
              <a:rPr lang="en-US" dirty="0"/>
              <a:t>The faster roll-out of treatment has allowed people to live longer with the disease as in first world countries, but HIV is still a leading cause of death.</a:t>
            </a:r>
          </a:p>
          <a:p>
            <a:pPr marL="0" indent="0">
              <a:buNone/>
            </a:pPr>
            <a:r>
              <a:rPr lang="en-US" dirty="0"/>
              <a:t>"In countries with a high prevalence of HIV in sub-Saharan Africa, HIV is still an important cause of mortality in older people," said Cumming, pointing to a study in rural Kenya which found it had caused nearly one fifth of deaths.</a:t>
            </a:r>
          </a:p>
          <a:p>
            <a:pPr marL="0" indent="0">
              <a:buNone/>
            </a:pPr>
            <a:r>
              <a:rPr lang="en-US" dirty="0"/>
              <a:t>Policy makers on the continent were also not acknowledging the growing age group which has doctors and others working in the field worried.</a:t>
            </a:r>
          </a:p>
          <a:p>
            <a:pPr marL="0" indent="0">
              <a:buNone/>
            </a:pPr>
            <a:r>
              <a:rPr lang="en-US" dirty="0"/>
              <a:t>"It's a huge problem that is being ignored. It's a huge problem for the older people themselves who are often going to miss out on treatment so they are going to die sooner than they should otherwise do," said Cumming.</a:t>
            </a:r>
          </a:p>
          <a:p>
            <a:pPr marL="0" indent="0">
              <a:buNone/>
            </a:pPr>
            <a:r>
              <a:rPr lang="en-US" dirty="0" err="1"/>
              <a:t>Guiseppe</a:t>
            </a:r>
            <a:r>
              <a:rPr lang="en-US" dirty="0"/>
              <a:t> </a:t>
            </a:r>
            <a:r>
              <a:rPr lang="en-US" dirty="0" err="1"/>
              <a:t>Liotta</a:t>
            </a:r>
            <a:r>
              <a:rPr lang="en-US" dirty="0"/>
              <a:t> of the University of Rome said many patients in Africa arrived for treatment when very sick, and often with other diseases and conditions like malnutrition and </a:t>
            </a:r>
            <a:r>
              <a:rPr lang="en-US" dirty="0" err="1"/>
              <a:t>anaemia</a:t>
            </a:r>
            <a:r>
              <a:rPr lang="en-US" dirty="0"/>
              <a:t>, but that HIV-caused deaths fell a year into treatment.</a:t>
            </a:r>
          </a:p>
          <a:p>
            <a:pPr marL="0" indent="0">
              <a:buNone/>
            </a:pPr>
            <a:r>
              <a:rPr lang="en-US" dirty="0"/>
              <a:t>"HIV positive elderly would need special attention because they seem to start ARV treatment very late," said </a:t>
            </a:r>
            <a:r>
              <a:rPr lang="en-US" dirty="0" err="1"/>
              <a:t>Liotta</a:t>
            </a:r>
            <a:r>
              <a:rPr lang="en-US" dirty="0"/>
              <a:t>.</a:t>
            </a:r>
          </a:p>
          <a:p>
            <a:pPr marL="0" indent="0">
              <a:buNone/>
            </a:pPr>
            <a:r>
              <a:rPr lang="en-US" dirty="0"/>
              <a:t>An analysis by </a:t>
            </a:r>
            <a:r>
              <a:rPr lang="en-US" dirty="0" err="1"/>
              <a:t>HelpAge</a:t>
            </a:r>
            <a:r>
              <a:rPr lang="en-US" dirty="0"/>
              <a:t> International found only 68 of 119 country progress reports submitted to United Nations agency </a:t>
            </a:r>
            <a:r>
              <a:rPr lang="en-US" dirty="0" err="1"/>
              <a:t>UNAIDS</a:t>
            </a:r>
            <a:r>
              <a:rPr lang="en-US" dirty="0"/>
              <a:t> had some data or reference to older people. Only four had details on prevalence for those living with HIV.</a:t>
            </a:r>
          </a:p>
          <a:p>
            <a:pPr marL="0" indent="0">
              <a:buNone/>
            </a:pPr>
            <a:r>
              <a:rPr lang="en-US" dirty="0"/>
              <a:t>"The lack of data just means we don't have a clear picture of what's happening in relation to HIV and ageing and that means that we can't respond appropriately," said the NGO's Rachel </a:t>
            </a:r>
            <a:r>
              <a:rPr lang="en-US" dirty="0" err="1"/>
              <a:t>Albone</a:t>
            </a:r>
            <a:r>
              <a:rPr lang="en-US" dirty="0"/>
              <a:t>.</a:t>
            </a:r>
          </a:p>
          <a:p>
            <a:pPr marL="0" indent="0">
              <a:buNone/>
            </a:pPr>
            <a:r>
              <a:rPr lang="en-US" dirty="0"/>
              <a:t>Anti-AIDS data and policy efforts in Africa have overwhelmingly focused on the 15- to 49-year-old grouping.</a:t>
            </a:r>
          </a:p>
          <a:p>
            <a:pPr marL="0" indent="0">
              <a:buNone/>
            </a:pPr>
            <a:r>
              <a:rPr lang="en-US" dirty="0"/>
              <a:t>Older people know less about the disease and are less likely to be tested, and face difficulties with access to care, said Cumming.</a:t>
            </a:r>
          </a:p>
          <a:p>
            <a:pPr marL="0" indent="0">
              <a:buNone/>
            </a:pPr>
            <a:r>
              <a:rPr lang="en-US" dirty="0"/>
              <a:t>"I guess it's reasonable to focus on young people because that is where most new infections occur. But there seems to be an attitude that people over 50 don't have sex and therefore can't get infected and that's clearly incorrect."</a:t>
            </a:r>
          </a:p>
          <a:p>
            <a:pPr marL="0" indent="0">
              <a:buNone/>
            </a:pPr>
            <a:r>
              <a:rPr lang="en-US" dirty="0"/>
              <a:t>Infection prevalence levels among older people in the region is four percent, only one percent lower than that of people under 50.</a:t>
            </a:r>
          </a:p>
          <a:p>
            <a:pPr marL="0" indent="0">
              <a:buNone/>
            </a:pPr>
            <a:r>
              <a:rPr lang="en-US" dirty="0"/>
              <a:t>According to </a:t>
            </a:r>
            <a:r>
              <a:rPr lang="en-US" dirty="0" err="1"/>
              <a:t>UNAIDS</a:t>
            </a:r>
            <a:r>
              <a:rPr lang="en-US" dirty="0"/>
              <a:t>, access to treatment in sub-Saharan Africa had reached 37 percent in 2009, up from two percent seven years earlier.</a:t>
            </a:r>
          </a:p>
          <a:p>
            <a:pPr marL="0" indent="0">
              <a:buNone/>
            </a:pPr>
            <a:endParaRPr lang="en-US" dirty="0"/>
          </a:p>
        </p:txBody>
      </p:sp>
    </p:spTree>
    <p:extLst>
      <p:ext uri="{BB962C8B-B14F-4D97-AF65-F5344CB8AC3E}">
        <p14:creationId xmlns:p14="http://schemas.microsoft.com/office/powerpoint/2010/main" val="140231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Cheap, Ultra-Sensitive </a:t>
            </a:r>
            <a:r>
              <a:rPr lang="en-US" b="1" dirty="0" err="1"/>
              <a:t>Colour</a:t>
            </a:r>
            <a:r>
              <a:rPr lang="en-US" b="1" dirty="0"/>
              <a:t> Test Spots Early HIV, Cancer</a:t>
            </a:r>
            <a:endParaRPr lang="en-US" dirty="0"/>
          </a:p>
        </p:txBody>
      </p:sp>
      <p:pic>
        <p:nvPicPr>
          <p:cNvPr id="4"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5" name="TextBox 4"/>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b="1" dirty="0" smtClean="0"/>
              <a:t> </a:t>
            </a:r>
            <a:r>
              <a:rPr lang="en-US" b="1" dirty="0"/>
              <a:t/>
            </a:r>
            <a:br>
              <a:rPr lang="en-US" b="1" dirty="0"/>
            </a:br>
            <a:r>
              <a:rPr lang="en-US" b="1" dirty="0"/>
              <a:t>Medical News Today     (</a:t>
            </a:r>
            <a:r>
              <a:rPr lang="en-US" b="1" dirty="0" smtClean="0"/>
              <a:t>10.29.12</a:t>
            </a:r>
            <a:r>
              <a:rPr lang="en-US" dirty="0"/>
              <a:t/>
            </a:r>
            <a:br>
              <a:rPr lang="en-US" dirty="0"/>
            </a:br>
            <a:r>
              <a:rPr lang="en-US" dirty="0"/>
              <a:t>Researchers at the Imperial College of Science, Technology and Medicine, London, United Kingdom, have developed a test to detect viruses and disease biomarkers. This new test is reported to be 10 times more sensitive than the best available today. Researchers Roberto de la Rica and Molly Stevens were able to detect an HIV biomarker called </a:t>
            </a:r>
            <a:r>
              <a:rPr lang="en-US" dirty="0" err="1"/>
              <a:t>p24</a:t>
            </a:r>
            <a:r>
              <a:rPr lang="en-US" dirty="0"/>
              <a:t> in blood samples as well as low levels of prostate specific antigen (</a:t>
            </a:r>
            <a:r>
              <a:rPr lang="en-US" dirty="0" err="1"/>
              <a:t>PSA</a:t>
            </a:r>
            <a:r>
              <a:rPr lang="en-US" dirty="0"/>
              <a:t>), an early indicator for prostate cancer. The test can be reconfigured to detect known biomarkers of other viruses and diseases. De la Rica noted that the test will enable previously undetectable HIV infections and indicators of cancer to be picked up. </a:t>
            </a:r>
            <a:br>
              <a:rPr lang="en-US" dirty="0"/>
            </a:br>
            <a:r>
              <a:rPr lang="en-US" dirty="0"/>
              <a:t/>
            </a:r>
            <a:br>
              <a:rPr lang="en-US" dirty="0"/>
            </a:br>
            <a:r>
              <a:rPr lang="en-US" dirty="0"/>
              <a:t>The biosensor analyzes serum derived from blood in a disposable, transparent container. The enzyme label of an enzyme-linked </a:t>
            </a:r>
            <a:r>
              <a:rPr lang="en-US" dirty="0" err="1"/>
              <a:t>immunosorbent</a:t>
            </a:r>
            <a:r>
              <a:rPr lang="en-US" dirty="0"/>
              <a:t> assay (ELISA) controls the growth of gold nanoparticles and generates colored solutions. If the marker is present, the reaction generates irregular clumps of nanoparticles that give off a blue color in the solution. If it is absent, the nanoparticles separate into ball-like shapes that give off a reddish color. These reactions can be seen with the naked eye. </a:t>
            </a:r>
            <a:br>
              <a:rPr lang="en-US" dirty="0"/>
            </a:br>
            <a:r>
              <a:rPr lang="en-US" dirty="0"/>
              <a:t/>
            </a:r>
            <a:br>
              <a:rPr lang="en-US" dirty="0"/>
            </a:br>
            <a:r>
              <a:rPr lang="en-US" dirty="0"/>
              <a:t>De la Rica states that this test could be significantly cheaper than those presently being used, and may result in more widespread HIV testing in developing countries. The team plans to approach not-for-profit global health organizations for assistance to develop and manufacture the test for distribution, particularly in low-income countries.</a:t>
            </a:r>
            <a:br>
              <a:rPr lang="en-US" dirty="0"/>
            </a:br>
            <a:r>
              <a:rPr lang="en-US" dirty="0"/>
              <a:t>The study titled, “</a:t>
            </a:r>
            <a:r>
              <a:rPr lang="en-US" dirty="0" err="1"/>
              <a:t>Plasmonic</a:t>
            </a:r>
            <a:r>
              <a:rPr lang="en-US" dirty="0"/>
              <a:t> ELISA for the Ultrasensitive Detection of Disease Biomarkers with the Naked Eye,” was published online in the journal Nature Nanotechnology, 28 October 2012; </a:t>
            </a:r>
            <a:r>
              <a:rPr lang="en-US" dirty="0" err="1"/>
              <a:t>DOI:10.1038</a:t>
            </a:r>
            <a:r>
              <a:rPr lang="en-US" dirty="0"/>
              <a:t>/</a:t>
            </a:r>
            <a:r>
              <a:rPr lang="en-US" dirty="0" err="1"/>
              <a:t>nnano.2012.186</a:t>
            </a:r>
            <a:r>
              <a:rPr lang="en-US" dirty="0"/>
              <a:t>.</a:t>
            </a:r>
          </a:p>
          <a:p>
            <a:endParaRPr lang="en-US" dirty="0"/>
          </a:p>
        </p:txBody>
      </p:sp>
    </p:spTree>
    <p:extLst>
      <p:ext uri="{BB962C8B-B14F-4D97-AF65-F5344CB8AC3E}">
        <p14:creationId xmlns:p14="http://schemas.microsoft.com/office/powerpoint/2010/main" val="237935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5" name="Title 4"/>
          <p:cNvSpPr>
            <a:spLocks noGrp="1"/>
          </p:cNvSpPr>
          <p:nvPr>
            <p:ph type="title"/>
          </p:nvPr>
        </p:nvSpPr>
        <p:spPr/>
        <p:txBody>
          <a:bodyPr>
            <a:normAutofit fontScale="90000"/>
          </a:bodyPr>
          <a:lstStyle/>
          <a:p>
            <a:r>
              <a:rPr lang="en-US" b="1" dirty="0"/>
              <a:t>Doctors Don't Ask, Patients Don't Tell</a:t>
            </a:r>
            <a:endParaRPr lang="en-US" b="1" dirty="0"/>
          </a:p>
        </p:txBody>
      </p:sp>
      <p:sp>
        <p:nvSpPr>
          <p:cNvPr id="6" name="Content Placeholder 5"/>
          <p:cNvSpPr>
            <a:spLocks noGrp="1"/>
          </p:cNvSpPr>
          <p:nvPr>
            <p:ph idx="1"/>
          </p:nvPr>
        </p:nvSpPr>
        <p:spPr>
          <a:xfrm>
            <a:off x="457200" y="1143000"/>
            <a:ext cx="8229600" cy="4983163"/>
          </a:xfrm>
        </p:spPr>
        <p:txBody>
          <a:bodyPr>
            <a:normAutofit fontScale="47500" lnSpcReduction="20000"/>
          </a:bodyPr>
          <a:lstStyle/>
          <a:p>
            <a:pPr marL="0" indent="0">
              <a:buNone/>
            </a:pPr>
            <a:r>
              <a:rPr lang="en-US" sz="3800" b="1" dirty="0" smtClean="0"/>
              <a:t>"Doctors </a:t>
            </a:r>
            <a:r>
              <a:rPr lang="en-US" sz="3800" b="1" dirty="0"/>
              <a:t>Don't Ask, Patients Don't Tell" </a:t>
            </a:r>
            <a:r>
              <a:rPr lang="en-US" dirty="0" err="1" smtClean="0"/>
              <a:t>MedPage</a:t>
            </a:r>
            <a:r>
              <a:rPr lang="en-US" dirty="0" smtClean="0"/>
              <a:t> </a:t>
            </a:r>
            <a:r>
              <a:rPr lang="en-US" dirty="0"/>
              <a:t>Today     (10.20.12</a:t>
            </a:r>
            <a:r>
              <a:rPr lang="en-US" dirty="0" smtClean="0"/>
              <a:t>)</a:t>
            </a:r>
            <a:r>
              <a:rPr lang="en-US" dirty="0"/>
              <a:t/>
            </a:r>
            <a:br>
              <a:rPr lang="en-US" dirty="0"/>
            </a:br>
            <a:r>
              <a:rPr lang="en-US" dirty="0"/>
              <a:t/>
            </a:r>
            <a:br>
              <a:rPr lang="en-US" dirty="0"/>
            </a:br>
            <a:r>
              <a:rPr lang="en-US" b="1" dirty="0" smtClean="0"/>
              <a:t>Study in New York City </a:t>
            </a:r>
            <a:r>
              <a:rPr lang="en-US" dirty="0" smtClean="0"/>
              <a:t>- Medical </a:t>
            </a:r>
            <a:r>
              <a:rPr lang="en-US" dirty="0"/>
              <a:t>practitioners’ reluctance to ask patients to take the test as a major barrier to universal HIV testing, which is recommended by national, state, and local institutions.</a:t>
            </a:r>
            <a:br>
              <a:rPr lang="en-US" dirty="0"/>
            </a:br>
            <a:r>
              <a:rPr lang="en-US" dirty="0" smtClean="0"/>
              <a:t>Only </a:t>
            </a:r>
            <a:r>
              <a:rPr lang="en-US" dirty="0"/>
              <a:t>eight of </a:t>
            </a:r>
            <a:r>
              <a:rPr lang="en-US" dirty="0" smtClean="0"/>
              <a:t>87 patients meeting criteria for screening were asked. When surveyed, medical residents found:</a:t>
            </a:r>
          </a:p>
          <a:p>
            <a:r>
              <a:rPr lang="en-US" dirty="0" smtClean="0"/>
              <a:t>81% were </a:t>
            </a:r>
            <a:r>
              <a:rPr lang="en-US" dirty="0"/>
              <a:t>not familiar with the CDC recommendation that all patients should be </a:t>
            </a:r>
            <a:r>
              <a:rPr lang="en-US" dirty="0" smtClean="0"/>
              <a:t>screened</a:t>
            </a:r>
          </a:p>
          <a:p>
            <a:r>
              <a:rPr lang="en-US" dirty="0" smtClean="0"/>
              <a:t>75% understood </a:t>
            </a:r>
            <a:r>
              <a:rPr lang="en-US" dirty="0"/>
              <a:t>the difference between “opt in” and “opt out” </a:t>
            </a:r>
            <a:r>
              <a:rPr lang="en-US" dirty="0" smtClean="0"/>
              <a:t>testing </a:t>
            </a:r>
          </a:p>
          <a:p>
            <a:r>
              <a:rPr lang="en-US" dirty="0" smtClean="0"/>
              <a:t>43% </a:t>
            </a:r>
            <a:r>
              <a:rPr lang="en-US" dirty="0"/>
              <a:t>believed written consent was necessary for rapid testing; and </a:t>
            </a:r>
            <a:endParaRPr lang="en-US" dirty="0" smtClean="0"/>
          </a:p>
          <a:p>
            <a:r>
              <a:rPr lang="en-US" dirty="0" smtClean="0"/>
              <a:t>38% </a:t>
            </a:r>
            <a:r>
              <a:rPr lang="en-US" dirty="0"/>
              <a:t>did not know how to order the rapid HIV screening test. </a:t>
            </a:r>
            <a:endParaRPr lang="en-US" dirty="0" smtClean="0"/>
          </a:p>
          <a:p>
            <a:pPr marL="0" indent="0">
              <a:buNone/>
            </a:pPr>
            <a:r>
              <a:rPr lang="en-US" dirty="0" smtClean="0"/>
              <a:t>Reasons given for </a:t>
            </a:r>
            <a:r>
              <a:rPr lang="en-US" dirty="0"/>
              <a:t>not pursuing HIV testing: </a:t>
            </a:r>
            <a:endParaRPr lang="en-US" dirty="0" smtClean="0"/>
          </a:p>
          <a:p>
            <a:r>
              <a:rPr lang="en-US" dirty="0" smtClean="0"/>
              <a:t>Too </a:t>
            </a:r>
            <a:r>
              <a:rPr lang="en-US" dirty="0"/>
              <a:t>busy, </a:t>
            </a:r>
            <a:endParaRPr lang="en-US" dirty="0" smtClean="0"/>
          </a:p>
          <a:p>
            <a:r>
              <a:rPr lang="en-US" dirty="0" smtClean="0"/>
              <a:t>Thought </a:t>
            </a:r>
            <a:r>
              <a:rPr lang="en-US" dirty="0"/>
              <a:t>the test not clinically relevant, or </a:t>
            </a:r>
            <a:endParaRPr lang="en-US" dirty="0" smtClean="0"/>
          </a:p>
          <a:p>
            <a:r>
              <a:rPr lang="en-US" dirty="0" smtClean="0"/>
              <a:t>Believed </a:t>
            </a:r>
            <a:r>
              <a:rPr lang="en-US" dirty="0"/>
              <a:t>the patient was not at risk. </a:t>
            </a:r>
            <a:endParaRPr lang="en-US" dirty="0" smtClean="0"/>
          </a:p>
          <a:p>
            <a:pPr marL="0" indent="0">
              <a:buNone/>
            </a:pPr>
            <a:r>
              <a:rPr lang="en-US" b="1" dirty="0" smtClean="0"/>
              <a:t>Study in Chicago </a:t>
            </a:r>
            <a:r>
              <a:rPr lang="en-US" dirty="0" smtClean="0"/>
              <a:t>found less </a:t>
            </a:r>
            <a:r>
              <a:rPr lang="en-US" dirty="0"/>
              <a:t>than </a:t>
            </a:r>
            <a:r>
              <a:rPr lang="en-US" dirty="0" smtClean="0"/>
              <a:t>32% of </a:t>
            </a:r>
            <a:r>
              <a:rPr lang="en-US" dirty="0"/>
              <a:t>the residents </a:t>
            </a:r>
            <a:r>
              <a:rPr lang="en-US" dirty="0" smtClean="0"/>
              <a:t>asked </a:t>
            </a:r>
            <a:r>
              <a:rPr lang="en-US" dirty="0"/>
              <a:t>patients about HIV screening, </a:t>
            </a:r>
            <a:endParaRPr lang="en-US" dirty="0" smtClean="0"/>
          </a:p>
          <a:p>
            <a:r>
              <a:rPr lang="en-US" dirty="0" smtClean="0"/>
              <a:t>24% working </a:t>
            </a:r>
            <a:r>
              <a:rPr lang="en-US" dirty="0"/>
              <a:t>with in-patients asked, and </a:t>
            </a:r>
            <a:endParaRPr lang="en-US" dirty="0" smtClean="0"/>
          </a:p>
          <a:p>
            <a:r>
              <a:rPr lang="en-US" dirty="0" smtClean="0"/>
              <a:t>16% in </a:t>
            </a:r>
            <a:r>
              <a:rPr lang="en-US" dirty="0"/>
              <a:t>the emergency department asked. </a:t>
            </a:r>
            <a:endParaRPr lang="en-US" dirty="0" smtClean="0"/>
          </a:p>
          <a:p>
            <a:pPr marL="0" indent="0">
              <a:buNone/>
            </a:pPr>
            <a:r>
              <a:rPr lang="en-US" dirty="0" smtClean="0"/>
              <a:t>Many </a:t>
            </a:r>
            <a:r>
              <a:rPr lang="en-US" dirty="0"/>
              <a:t>said that they did not ask because they thought that patients would refuse. </a:t>
            </a:r>
            <a:endParaRPr lang="en-US" dirty="0" smtClean="0"/>
          </a:p>
          <a:p>
            <a:pPr marL="0" indent="0">
              <a:buNone/>
            </a:pPr>
            <a:r>
              <a:rPr lang="en-US" dirty="0" smtClean="0"/>
              <a:t>Others said the </a:t>
            </a:r>
            <a:r>
              <a:rPr lang="en-US" dirty="0"/>
              <a:t>physicians may not be able to properly counsel patients who test positive. </a:t>
            </a:r>
          </a:p>
        </p:txBody>
      </p:sp>
    </p:spTree>
    <p:extLst>
      <p:ext uri="{BB962C8B-B14F-4D97-AF65-F5344CB8AC3E}">
        <p14:creationId xmlns:p14="http://schemas.microsoft.com/office/powerpoint/2010/main" val="188531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t>HIVHope.net</a:t>
            </a:r>
            <a:endParaRPr lang="en-US" sz="14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252" t="15490" r="29806" b="19267"/>
          <a:stretch/>
        </p:blipFill>
        <p:spPr>
          <a:xfrm rot="19885655">
            <a:off x="1149186" y="1308973"/>
            <a:ext cx="2730828" cy="4183396"/>
          </a:xfrm>
          <a:prstGeom prst="rect">
            <a:avLst/>
          </a:prstGeom>
        </p:spPr>
      </p:pic>
      <p:sp>
        <p:nvSpPr>
          <p:cNvPr id="8" name="TextBox 7"/>
          <p:cNvSpPr txBox="1"/>
          <p:nvPr/>
        </p:nvSpPr>
        <p:spPr>
          <a:xfrm>
            <a:off x="2514600" y="525959"/>
            <a:ext cx="3746377" cy="769441"/>
          </a:xfrm>
          <a:prstGeom prst="rect">
            <a:avLst/>
          </a:prstGeom>
          <a:noFill/>
        </p:spPr>
        <p:txBody>
          <a:bodyPr wrap="square" rtlCol="0">
            <a:spAutoFit/>
          </a:bodyPr>
          <a:lstStyle/>
          <a:p>
            <a:pPr algn="ctr"/>
            <a:r>
              <a:rPr lang="en-US" sz="4400" b="1" dirty="0" smtClean="0"/>
              <a:t>Abstinence</a:t>
            </a:r>
          </a:p>
        </p:txBody>
      </p:sp>
      <p:sp>
        <p:nvSpPr>
          <p:cNvPr id="9" name="TextBox 8"/>
          <p:cNvSpPr txBox="1"/>
          <p:nvPr/>
        </p:nvSpPr>
        <p:spPr>
          <a:xfrm>
            <a:off x="5304407" y="1828800"/>
            <a:ext cx="2814361" cy="707886"/>
          </a:xfrm>
          <a:prstGeom prst="rect">
            <a:avLst/>
          </a:prstGeom>
          <a:noFill/>
        </p:spPr>
        <p:txBody>
          <a:bodyPr wrap="square" rtlCol="0">
            <a:spAutoFit/>
          </a:bodyPr>
          <a:lstStyle/>
          <a:p>
            <a:r>
              <a:rPr lang="en-US" dirty="0"/>
              <a:t>“</a:t>
            </a:r>
            <a:r>
              <a:rPr lang="en-US" sz="2000" b="1" dirty="0">
                <a:solidFill>
                  <a:schemeClr val="accent6">
                    <a:lumMod val="50000"/>
                  </a:schemeClr>
                </a:solidFill>
              </a:rPr>
              <a:t>Abstinence doesn’t work, so use condoms”</a:t>
            </a:r>
            <a:endParaRPr lang="en-US" sz="2000" b="1" dirty="0">
              <a:solidFill>
                <a:schemeClr val="accent6">
                  <a:lumMod val="50000"/>
                </a:schemeClr>
              </a:solidFill>
            </a:endParaRPr>
          </a:p>
        </p:txBody>
      </p:sp>
      <p:sp>
        <p:nvSpPr>
          <p:cNvPr id="10" name="Rectangle 9"/>
          <p:cNvSpPr/>
          <p:nvPr/>
        </p:nvSpPr>
        <p:spPr>
          <a:xfrm rot="19849702">
            <a:off x="1885276" y="4715783"/>
            <a:ext cx="2992040" cy="776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a:hlinkClick r:id="rId2" tooltip="Permalink to "/>
              </a:rPr>
              <a:t>“Abstinence doesn’t work, so use condoms”: Critical responses to Christian youth sexualities and HIV prevention in </a:t>
            </a:r>
            <a:r>
              <a:rPr lang="en-US" sz="2800" b="1" u="sng" dirty="0" smtClean="0">
                <a:hlinkClick r:id="rId2" tooltip="Permalink to "/>
              </a:rPr>
              <a:t>Africa</a:t>
            </a:r>
            <a:endParaRPr lang="en-US" sz="2800" dirty="0"/>
          </a:p>
        </p:txBody>
      </p:sp>
      <p:sp>
        <p:nvSpPr>
          <p:cNvPr id="3" name="Content Placeholder 2"/>
          <p:cNvSpPr>
            <a:spLocks noGrp="1"/>
          </p:cNvSpPr>
          <p:nvPr>
            <p:ph idx="1"/>
          </p:nvPr>
        </p:nvSpPr>
        <p:spPr/>
        <p:txBody>
          <a:bodyPr>
            <a:normAutofit fontScale="47500" lnSpcReduction="20000"/>
          </a:bodyPr>
          <a:lstStyle/>
          <a:p>
            <a:pPr marL="0" indent="0" fontAlgn="base">
              <a:buNone/>
            </a:pPr>
            <a:r>
              <a:rPr lang="en-US" dirty="0" smtClean="0"/>
              <a:t>By</a:t>
            </a:r>
            <a:r>
              <a:rPr lang="en-US" dirty="0"/>
              <a:t> </a:t>
            </a:r>
            <a:r>
              <a:rPr lang="en-US" u="sng" dirty="0" err="1">
                <a:hlinkClick r:id="rId3" tooltip="Posts by Tsitsi Masvawure"/>
              </a:rPr>
              <a:t>Tsitsi</a:t>
            </a:r>
            <a:r>
              <a:rPr lang="en-US" u="sng" dirty="0">
                <a:hlinkClick r:id="rId3" tooltip="Posts by Tsitsi Masvawure"/>
              </a:rPr>
              <a:t> </a:t>
            </a:r>
            <a:r>
              <a:rPr lang="en-US" u="sng" dirty="0" err="1">
                <a:hlinkClick r:id="rId3" tooltip="Posts by Tsitsi Masvawure"/>
              </a:rPr>
              <a:t>Masvawure</a:t>
            </a:r>
            <a:endParaRPr lang="en-US" dirty="0"/>
          </a:p>
          <a:p>
            <a:pPr marL="0" indent="0" fontAlgn="base">
              <a:buNone/>
            </a:pPr>
            <a:r>
              <a:rPr lang="en-US" dirty="0" err="1" smtClean="0"/>
              <a:t>Ourbeen</a:t>
            </a:r>
            <a:r>
              <a:rPr lang="en-US" dirty="0" smtClean="0"/>
              <a:t> </a:t>
            </a:r>
            <a:r>
              <a:rPr lang="en-US" dirty="0"/>
              <a:t>intrigued by for some time now. These are our </a:t>
            </a:r>
            <a:r>
              <a:rPr lang="en-US" dirty="0">
                <a:effectLst>
                  <a:glow rad="127000">
                    <a:srgbClr val="FFFF00"/>
                  </a:glow>
                </a:effectLst>
              </a:rPr>
              <a:t>limited understanding of the experiences of young people who choose to, and successfully, abstain from sex and the lack of HIV prevention interventions for sexually abstinent youth.</a:t>
            </a:r>
            <a:r>
              <a:rPr lang="en-US" dirty="0"/>
              <a:t>  Unfortunately, the concept of abstinence has become so politically incorrect and emotionally charged in the HIV world that there is great reluctance to acknowledge that every single day around the world young people are successfully delaying sexual debut—if not until they are  married, for one more month or for one more year, and so </a:t>
            </a:r>
            <a:r>
              <a:rPr lang="en-US" dirty="0" err="1" smtClean="0"/>
              <a:t>on.f</a:t>
            </a:r>
            <a:r>
              <a:rPr lang="en-US" dirty="0" err="1" smtClean="0">
                <a:effectLst>
                  <a:glow rad="127000">
                    <a:srgbClr val="FFFF00"/>
                  </a:glow>
                </a:effectLst>
              </a:rPr>
              <a:t>or</a:t>
            </a:r>
            <a:r>
              <a:rPr lang="en-US" dirty="0" smtClean="0">
                <a:effectLst>
                  <a:glow rad="127000">
                    <a:srgbClr val="FFFF00"/>
                  </a:glow>
                </a:effectLst>
              </a:rPr>
              <a:t> </a:t>
            </a:r>
            <a:r>
              <a:rPr lang="en-US" dirty="0">
                <a:effectLst>
                  <a:glow rad="127000">
                    <a:srgbClr val="FFFF00"/>
                  </a:glow>
                </a:effectLst>
              </a:rPr>
              <a:t>many Christian youth, pre-marital abstinence is not simply something that one does, but is what one is. Abstinence is not an action one performs or a “behavior”, but is an integral part of one’s identity as a Christian. A critical first step towards developing an appropriate HIV prevention response for sexually-abstinent youth, for me, therefore, is one that takes into account the fact that pre-marital sexual abstinence is, for some young people, deeply embedded into their sense of self. Such an approach would lead us down a substantially different path than an approach which views abstinence strictly as a behavior because the focus would not be on changing the behavior but on understanding what the behavior </a:t>
            </a:r>
            <a:r>
              <a:rPr lang="en-US" u="sng" dirty="0">
                <a:effectLst>
                  <a:glow rad="127000">
                    <a:srgbClr val="FFFF00"/>
                  </a:glow>
                </a:effectLst>
              </a:rPr>
              <a:t>means</a:t>
            </a:r>
            <a:r>
              <a:rPr lang="en-US" dirty="0">
                <a:effectLst>
                  <a:glow rad="127000">
                    <a:srgbClr val="FFFF00"/>
                  </a:glow>
                </a:effectLst>
              </a:rPr>
              <a:t> or signifies for the individuals practicing it.</a:t>
            </a:r>
          </a:p>
          <a:p>
            <a:pPr marL="0" indent="0" fontAlgn="base">
              <a:buNone/>
            </a:pPr>
            <a:r>
              <a:rPr lang="en-US" u="sng" dirty="0" smtClean="0">
                <a:effectLst>
                  <a:glow rad="127000">
                    <a:srgbClr val="FFFF00"/>
                  </a:glow>
                </a:effectLst>
              </a:rPr>
              <a:t>As </a:t>
            </a:r>
            <a:r>
              <a:rPr lang="en-US" u="sng" dirty="0">
                <a:effectLst>
                  <a:glow rad="127000">
                    <a:srgbClr val="FFFF00"/>
                  </a:glow>
                </a:effectLst>
              </a:rPr>
              <a:t>a society, our default position on abstinence is that it is a ludicrous and impossible expectation</a:t>
            </a:r>
            <a:r>
              <a:rPr lang="en-US" dirty="0">
                <a:effectLst>
                  <a:glow rad="127000">
                    <a:srgbClr val="FFFF00"/>
                  </a:glow>
                </a:effectLst>
              </a:rPr>
              <a:t>. </a:t>
            </a:r>
            <a:r>
              <a:rPr lang="en-US" dirty="0" smtClean="0">
                <a:effectLst>
                  <a:glow rad="127000">
                    <a:srgbClr val="FFFF00"/>
                  </a:glow>
                </a:effectLst>
              </a:rPr>
              <a:t> </a:t>
            </a:r>
            <a:r>
              <a:rPr lang="en-US" dirty="0" smtClean="0"/>
              <a:t>Our </a:t>
            </a:r>
            <a:r>
              <a:rPr lang="en-US" dirty="0"/>
              <a:t>failure and refusal to accept and support young people’s decisions to remain sexually abstinent until marriage must be viewed as a failure to recognize and support a specific type of youth sexual agency.</a:t>
            </a:r>
          </a:p>
        </p:txBody>
      </p:sp>
    </p:spTree>
    <p:extLst>
      <p:ext uri="{BB962C8B-B14F-4D97-AF65-F5344CB8AC3E}">
        <p14:creationId xmlns:p14="http://schemas.microsoft.com/office/powerpoint/2010/main" val="77235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3721056"/>
            <a:ext cx="9144000" cy="1490663"/>
          </a:xfrm>
          <a:prstGeom prst="rect">
            <a:avLst/>
          </a:prstGeom>
          <a:noFill/>
          <a:ln w="9525">
            <a:noFill/>
            <a:miter lim="800000"/>
            <a:headEnd/>
            <a:tailEnd/>
          </a:ln>
        </p:spPr>
        <p:txBody>
          <a:bodyPr wrap="none"/>
          <a:lstStyle/>
          <a:p>
            <a:pPr algn="ctr" eaLnBrk="0" hangingPunct="0">
              <a:spcBef>
                <a:spcPct val="50000"/>
              </a:spcBef>
            </a:pPr>
            <a:r>
              <a:rPr lang="en-US" sz="2000" dirty="0" smtClean="0">
                <a:solidFill>
                  <a:schemeClr val="accent2">
                    <a:lumMod val="75000"/>
                  </a:schemeClr>
                </a:solidFill>
                <a:latin typeface="Palatino Linotype" pitchFamily="18" charset="0"/>
              </a:rPr>
              <a:t/>
            </a:r>
            <a:br>
              <a:rPr lang="en-US" sz="2000" dirty="0" smtClean="0">
                <a:solidFill>
                  <a:schemeClr val="accent2">
                    <a:lumMod val="75000"/>
                  </a:schemeClr>
                </a:solidFill>
                <a:latin typeface="Palatino Linotype" pitchFamily="18" charset="0"/>
              </a:rPr>
            </a:br>
            <a:r>
              <a:rPr lang="en-US" sz="2000" dirty="0" smtClean="0">
                <a:solidFill>
                  <a:schemeClr val="accent2">
                    <a:lumMod val="75000"/>
                  </a:schemeClr>
                </a:solidFill>
                <a:latin typeface="Palatino Linotype" pitchFamily="18" charset="0"/>
              </a:rPr>
              <a:t>PO </a:t>
            </a:r>
            <a:r>
              <a:rPr lang="en-US" sz="2000" dirty="0">
                <a:solidFill>
                  <a:schemeClr val="accent2">
                    <a:lumMod val="75000"/>
                  </a:schemeClr>
                </a:solidFill>
                <a:latin typeface="Palatino Linotype" pitchFamily="18" charset="0"/>
              </a:rPr>
              <a:t>Box </a:t>
            </a:r>
            <a:r>
              <a:rPr lang="en-US" sz="2000" dirty="0" smtClean="0">
                <a:solidFill>
                  <a:schemeClr val="accent2">
                    <a:lumMod val="75000"/>
                  </a:schemeClr>
                </a:solidFill>
                <a:latin typeface="Palatino Linotype" pitchFamily="18" charset="0"/>
              </a:rPr>
              <a:t>9361</a:t>
            </a:r>
            <a:r>
              <a:rPr lang="en-US" sz="2000" dirty="0">
                <a:solidFill>
                  <a:schemeClr val="accent2">
                    <a:lumMod val="75000"/>
                  </a:schemeClr>
                </a:solidFill>
                <a:latin typeface="Palatino Linotype" pitchFamily="18" charset="0"/>
              </a:rPr>
              <a:t/>
            </a:r>
            <a:br>
              <a:rPr lang="en-US" sz="2000" dirty="0">
                <a:solidFill>
                  <a:schemeClr val="accent2">
                    <a:lumMod val="75000"/>
                  </a:schemeClr>
                </a:solidFill>
                <a:latin typeface="Palatino Linotype" pitchFamily="18" charset="0"/>
              </a:rPr>
            </a:br>
            <a:r>
              <a:rPr lang="en-US" sz="2000" dirty="0">
                <a:solidFill>
                  <a:schemeClr val="accent2">
                    <a:lumMod val="75000"/>
                  </a:schemeClr>
                </a:solidFill>
                <a:latin typeface="Palatino Linotype" pitchFamily="18" charset="0"/>
              </a:rPr>
              <a:t>Fort Myers, FL  33902 </a:t>
            </a:r>
            <a:r>
              <a:rPr lang="en-US" sz="2000" dirty="0" smtClean="0">
                <a:solidFill>
                  <a:schemeClr val="accent2">
                    <a:lumMod val="75000"/>
                  </a:schemeClr>
                </a:solidFill>
                <a:latin typeface="Palatino Linotype" pitchFamily="18" charset="0"/>
              </a:rPr>
              <a:t>USA</a:t>
            </a:r>
            <a:br>
              <a:rPr lang="en-US" sz="2000" dirty="0" smtClean="0">
                <a:solidFill>
                  <a:schemeClr val="accent2">
                    <a:lumMod val="75000"/>
                  </a:schemeClr>
                </a:solidFill>
                <a:latin typeface="Palatino Linotype" pitchFamily="18" charset="0"/>
              </a:rPr>
            </a:br>
            <a:r>
              <a:rPr lang="en-US" sz="2000" dirty="0" smtClean="0">
                <a:solidFill>
                  <a:schemeClr val="accent2">
                    <a:lumMod val="75000"/>
                  </a:schemeClr>
                </a:solidFill>
                <a:latin typeface="Palatino Linotype" pitchFamily="18" charset="0"/>
              </a:rPr>
              <a:t>Duane@HIVHope.net</a:t>
            </a:r>
            <a:r>
              <a:rPr lang="en-US" sz="2000" dirty="0">
                <a:solidFill>
                  <a:schemeClr val="accent2">
                    <a:lumMod val="75000"/>
                  </a:schemeClr>
                </a:solidFill>
                <a:latin typeface="Palatino Linotype" pitchFamily="18" charset="0"/>
              </a:rPr>
              <a:t/>
            </a:r>
            <a:br>
              <a:rPr lang="en-US" sz="2000" dirty="0">
                <a:solidFill>
                  <a:schemeClr val="accent2">
                    <a:lumMod val="75000"/>
                  </a:schemeClr>
                </a:solidFill>
                <a:latin typeface="Palatino Linotype" pitchFamily="18" charset="0"/>
              </a:rPr>
            </a:br>
            <a:endParaRPr lang="en-US" sz="4400" u="sng" dirty="0">
              <a:solidFill>
                <a:schemeClr val="accent2">
                  <a:lumMod val="75000"/>
                </a:schemeClr>
              </a:solidFill>
              <a:latin typeface="Palatino Linotype" pitchFamily="18" charset="0"/>
            </a:endParaRPr>
          </a:p>
        </p:txBody>
      </p:sp>
      <p:sp>
        <p:nvSpPr>
          <p:cNvPr id="13317" name="Text Box 6"/>
          <p:cNvSpPr txBox="1">
            <a:spLocks noChangeArrowheads="1"/>
          </p:cNvSpPr>
          <p:nvPr/>
        </p:nvSpPr>
        <p:spPr bwMode="auto">
          <a:xfrm>
            <a:off x="35580" y="3502967"/>
            <a:ext cx="9144000" cy="461665"/>
          </a:xfrm>
          <a:prstGeom prst="rect">
            <a:avLst/>
          </a:prstGeom>
          <a:noFill/>
          <a:ln w="9525">
            <a:noFill/>
            <a:miter lim="800000"/>
            <a:headEnd/>
            <a:tailEnd/>
          </a:ln>
        </p:spPr>
        <p:txBody>
          <a:bodyPr>
            <a:spAutoFit/>
          </a:bodyPr>
          <a:lstStyle/>
          <a:p>
            <a:pPr algn="ctr" eaLnBrk="0" hangingPunct="0">
              <a:spcBef>
                <a:spcPct val="50000"/>
              </a:spcBef>
            </a:pPr>
            <a:r>
              <a:rPr lang="en-US" b="1" dirty="0" smtClean="0">
                <a:solidFill>
                  <a:schemeClr val="bg1">
                    <a:lumMod val="50000"/>
                  </a:schemeClr>
                </a:solidFill>
              </a:rPr>
              <a:t>Duane Crumb, Founder &amp; Director</a:t>
            </a:r>
            <a:endParaRPr lang="en-US" b="1" dirty="0">
              <a:solidFill>
                <a:schemeClr val="bg1">
                  <a:lumMod val="50000"/>
                </a:schemeClr>
              </a:solidFill>
            </a:endParaRPr>
          </a:p>
        </p:txBody>
      </p:sp>
      <p:sp>
        <p:nvSpPr>
          <p:cNvPr id="13318" name="TextBox 7"/>
          <p:cNvSpPr txBox="1">
            <a:spLocks noChangeArrowheads="1"/>
          </p:cNvSpPr>
          <p:nvPr/>
        </p:nvSpPr>
        <p:spPr bwMode="auto">
          <a:xfrm>
            <a:off x="7543800" y="6642100"/>
            <a:ext cx="1600200" cy="215900"/>
          </a:xfrm>
          <a:prstGeom prst="rect">
            <a:avLst/>
          </a:prstGeom>
          <a:noFill/>
          <a:ln w="9525">
            <a:noFill/>
            <a:miter lim="800000"/>
            <a:headEnd/>
            <a:tailEnd/>
          </a:ln>
        </p:spPr>
        <p:txBody>
          <a:bodyPr>
            <a:spAutoFit/>
          </a:bodyPr>
          <a:lstStyle/>
          <a:p>
            <a:r>
              <a:rPr lang="en-US" sz="800" dirty="0"/>
              <a:t>© </a:t>
            </a:r>
            <a:r>
              <a:rPr lang="en-US" sz="800" dirty="0" smtClean="0"/>
              <a:t>2012 </a:t>
            </a:r>
            <a:r>
              <a:rPr lang="en-US" sz="800" dirty="0"/>
              <a:t>Duane Crumb, HIV</a:t>
            </a:r>
            <a:r>
              <a:rPr lang="en-US" sz="800" i="1" dirty="0"/>
              <a:t>Hope</a:t>
            </a:r>
            <a:endParaRPr lang="en-US" sz="800" dirty="0"/>
          </a:p>
        </p:txBody>
      </p:sp>
      <p:pic>
        <p:nvPicPr>
          <p:cNvPr id="13321" name="Picture 9" descr="hivhopelogo2009.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143000" y="1295400"/>
            <a:ext cx="6929161" cy="2438400"/>
          </a:xfrm>
          <a:prstGeom prst="rect">
            <a:avLst/>
          </a:prstGeom>
          <a:noFill/>
          <a:ln w="9525">
            <a:noFill/>
            <a:miter lim="800000"/>
            <a:headEnd/>
            <a:tailEnd/>
          </a:ln>
        </p:spPr>
      </p:pic>
    </p:spTree>
    <p:extLst>
      <p:ext uri="{BB962C8B-B14F-4D97-AF65-F5344CB8AC3E}">
        <p14:creationId xmlns:p14="http://schemas.microsoft.com/office/powerpoint/2010/main" val="2342965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8" name="TextBox 7"/>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lstStyle/>
          <a:p>
            <a:r>
              <a:rPr lang="en-US" sz="4800" dirty="0" smtClean="0">
                <a:hlinkClick r:id="rId3"/>
              </a:rPr>
              <a:t>info@HIVHope.net</a:t>
            </a:r>
            <a:endParaRPr lang="en-US" sz="4800" dirty="0" smtClean="0"/>
          </a:p>
          <a:p>
            <a:r>
              <a:rPr lang="en-US" sz="4800" dirty="0" smtClean="0">
                <a:hlinkClick r:id="rId4"/>
              </a:rPr>
              <a:t>www.AIDSmap.com</a:t>
            </a:r>
            <a:endParaRPr lang="en-US" sz="4800" dirty="0" smtClean="0"/>
          </a:p>
          <a:p>
            <a:r>
              <a:rPr lang="en-US" sz="4800" dirty="0" smtClean="0">
                <a:hlinkClick r:id="rId5"/>
              </a:rPr>
              <a:t>Prevention-News@cdcnpin.org</a:t>
            </a:r>
            <a:endParaRPr lang="en-US" sz="4800" dirty="0" smtClean="0"/>
          </a:p>
          <a:p>
            <a:r>
              <a:rPr lang="en-US" sz="4800" dirty="0" smtClean="0">
                <a:hlinkClick r:id="rId6"/>
              </a:rPr>
              <a:t>www.yahoogroups.com/group/aids-africa</a:t>
            </a:r>
            <a:endParaRPr lang="en-US" sz="4800" dirty="0" smtClean="0"/>
          </a:p>
          <a:p>
            <a:endParaRPr lang="en-US" dirty="0"/>
          </a:p>
        </p:txBody>
      </p:sp>
    </p:spTree>
    <p:extLst>
      <p:ext uri="{BB962C8B-B14F-4D97-AF65-F5344CB8AC3E}">
        <p14:creationId xmlns:p14="http://schemas.microsoft.com/office/powerpoint/2010/main" val="2328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082"/>
            </a:gs>
            <a:gs pos="30000">
              <a:srgbClr val="66008F"/>
            </a:gs>
            <a:gs pos="64999">
              <a:srgbClr val="BA0066"/>
            </a:gs>
            <a:gs pos="89999">
              <a:srgbClr val="FF0000"/>
            </a:gs>
            <a:gs pos="100000">
              <a:srgbClr val="FF8200"/>
            </a:gs>
          </a:gsLst>
          <a:lin ang="2700000" scaled="1"/>
          <a:tileRect/>
        </a:gradFill>
        <a:effectLst/>
      </p:bgPr>
    </p:bg>
    <p:spTree>
      <p:nvGrpSpPr>
        <p:cNvPr id="1" name=""/>
        <p:cNvGrpSpPr/>
        <p:nvPr/>
      </p:nvGrpSpPr>
      <p:grpSpPr>
        <a:xfrm>
          <a:off x="0" y="0"/>
          <a:ext cx="0" cy="0"/>
          <a:chOff x="0" y="0"/>
          <a:chExt cx="0" cy="0"/>
        </a:xfrm>
      </p:grpSpPr>
      <p:sp>
        <p:nvSpPr>
          <p:cNvPr id="224262" name="Rectangle 6"/>
          <p:cNvSpPr>
            <a:spLocks noGrp="1" noChangeArrowheads="1"/>
          </p:cNvSpPr>
          <p:nvPr>
            <p:ph type="subTitle" idx="1"/>
          </p:nvPr>
        </p:nvSpPr>
        <p:spPr>
          <a:xfrm>
            <a:off x="0" y="304800"/>
            <a:ext cx="4191000" cy="1295400"/>
          </a:xfrm>
        </p:spPr>
        <p:txBody>
          <a:bodyPr lIns="91440" tIns="45720" rIns="91440" bIns="45720"/>
          <a:lstStyle/>
          <a:p>
            <a:pPr>
              <a:defRPr/>
            </a:pPr>
            <a:r>
              <a:rPr lang="en-US" sz="7200" dirty="0" smtClean="0">
                <a:solidFill>
                  <a:srgbClr val="FFC000"/>
                </a:solidFill>
              </a:rPr>
              <a:t>It’s about</a:t>
            </a:r>
            <a:endParaRPr lang="en-US" sz="1200" dirty="0" smtClean="0">
              <a:solidFill>
                <a:srgbClr val="FFC000"/>
              </a:solidFill>
            </a:endParaRPr>
          </a:p>
        </p:txBody>
      </p:sp>
      <p:sp>
        <p:nvSpPr>
          <p:cNvPr id="4" name="Rectangle 3"/>
          <p:cNvSpPr/>
          <p:nvPr/>
        </p:nvSpPr>
        <p:spPr>
          <a:xfrm rot="20110223">
            <a:off x="111180" y="2084135"/>
            <a:ext cx="9034687" cy="240065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15000" b="1" dirty="0" smtClean="0">
                <a:ln w="11430"/>
                <a:solidFill>
                  <a:srgbClr val="FFC000"/>
                </a:solidFill>
                <a:effectLst>
                  <a:outerShdw blurRad="50800" dist="39000" dir="5460000" algn="tl">
                    <a:srgbClr val="000000">
                      <a:alpha val="38000"/>
                    </a:srgbClr>
                  </a:outerShdw>
                </a:effectLst>
                <a:latin typeface="Times New Roman" pitchFamily="18" charset="0"/>
              </a:rPr>
              <a:t>PEOPLE</a:t>
            </a:r>
            <a:endParaRPr lang="en-US" sz="15000" b="1" dirty="0">
              <a:ln w="11430"/>
              <a:solidFill>
                <a:srgbClr val="FFC000"/>
              </a:solidFill>
              <a:effectLst>
                <a:outerShdw blurRad="50800" dist="39000" dir="5460000" algn="tl">
                  <a:srgbClr val="000000">
                    <a:alpha val="38000"/>
                  </a:srgbClr>
                </a:outerShdw>
              </a:effectLst>
              <a:latin typeface="Times New Roman" pitchFamily="18" charset="0"/>
            </a:endParaRPr>
          </a:p>
        </p:txBody>
      </p:sp>
    </p:spTree>
    <p:extLst>
      <p:ext uri="{BB962C8B-B14F-4D97-AF65-F5344CB8AC3E}">
        <p14:creationId xmlns:p14="http://schemas.microsoft.com/office/powerpoint/2010/main" val="17152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sz="2000" dirty="0" smtClean="0"/>
              <a:t>Stigma</a:t>
            </a:r>
          </a:p>
          <a:p>
            <a:r>
              <a:rPr lang="en-US" sz="2000" dirty="0" smtClean="0"/>
              <a:t>PMTCT – B+ - lower adherence after giving birth</a:t>
            </a:r>
          </a:p>
          <a:p>
            <a:r>
              <a:rPr lang="en-US" sz="2000" dirty="0" smtClean="0"/>
              <a:t>Abstinence</a:t>
            </a:r>
          </a:p>
          <a:p>
            <a:r>
              <a:rPr lang="en-US" sz="2000" dirty="0" smtClean="0"/>
              <a:t>Religions play positive role in African AIDS/Church telling patients to end medication</a:t>
            </a:r>
          </a:p>
          <a:p>
            <a:r>
              <a:rPr lang="en-US" sz="2000" dirty="0" smtClean="0"/>
              <a:t>Other risks (stomach &amp; esophageal cancer, heart trouble</a:t>
            </a:r>
          </a:p>
          <a:p>
            <a:r>
              <a:rPr lang="en-US" sz="2000" dirty="0" smtClean="0"/>
              <a:t>US doctors don’t ask, don’t tell</a:t>
            </a:r>
          </a:p>
          <a:p>
            <a:r>
              <a:rPr lang="en-US" sz="2000" dirty="0" err="1" smtClean="0"/>
              <a:t>Multivitimins</a:t>
            </a:r>
            <a:r>
              <a:rPr lang="en-US" sz="2000" dirty="0" smtClean="0"/>
              <a:t> don’t help</a:t>
            </a:r>
          </a:p>
          <a:p>
            <a:r>
              <a:rPr lang="en-US" sz="2000" dirty="0" smtClean="0"/>
              <a:t>Africa faces spike in older people w/HIV</a:t>
            </a:r>
          </a:p>
          <a:p>
            <a:r>
              <a:rPr lang="en-US" sz="2000" dirty="0" err="1" smtClean="0"/>
              <a:t>TasP</a:t>
            </a:r>
            <a:endParaRPr lang="en-US" sz="2000" dirty="0" smtClean="0"/>
          </a:p>
          <a:p>
            <a:r>
              <a:rPr lang="en-US" sz="2000" dirty="0" err="1" smtClean="0"/>
              <a:t>PrEP</a:t>
            </a:r>
            <a:r>
              <a:rPr lang="en-US" sz="2000" dirty="0" smtClean="0"/>
              <a:t>/</a:t>
            </a:r>
            <a:r>
              <a:rPr lang="en-US" sz="2000" dirty="0" err="1" smtClean="0"/>
              <a:t>Truvada</a:t>
            </a:r>
            <a:endParaRPr lang="en-US" sz="2000" dirty="0" smtClean="0"/>
          </a:p>
          <a:p>
            <a:r>
              <a:rPr lang="en-US" sz="2000" dirty="0" err="1" smtClean="0"/>
              <a:t>TnT</a:t>
            </a:r>
            <a:endParaRPr lang="en-US" sz="2000" dirty="0" smtClean="0"/>
          </a:p>
          <a:p>
            <a:r>
              <a:rPr lang="en-US" sz="2000" dirty="0" smtClean="0"/>
              <a:t>PEP</a:t>
            </a:r>
          </a:p>
          <a:p>
            <a:r>
              <a:rPr lang="en-US" sz="2000" dirty="0" smtClean="0"/>
              <a:t>Fewer Americans </a:t>
            </a:r>
            <a:r>
              <a:rPr lang="en-US" sz="2000" dirty="0" err="1" smtClean="0"/>
              <a:t>supressing</a:t>
            </a:r>
            <a:r>
              <a:rPr lang="en-US" sz="2000" dirty="0" smtClean="0"/>
              <a:t> HIV/Most positive Americans lack regular care</a:t>
            </a:r>
          </a:p>
          <a:p>
            <a:r>
              <a:rPr lang="en-US" sz="2000" dirty="0" smtClean="0"/>
              <a:t>Cure/Vaccine</a:t>
            </a:r>
          </a:p>
          <a:p>
            <a:r>
              <a:rPr lang="en-US" sz="2000" dirty="0" smtClean="0"/>
              <a:t>Nurse-centered care</a:t>
            </a:r>
          </a:p>
          <a:p>
            <a:r>
              <a:rPr lang="en-US" sz="2000" dirty="0" smtClean="0"/>
              <a:t>Discordancy</a:t>
            </a:r>
          </a:p>
          <a:p>
            <a:r>
              <a:rPr lang="en-US" sz="2000" dirty="0" smtClean="0"/>
              <a:t>Arab world facing HIV epidemic</a:t>
            </a:r>
            <a:br>
              <a:rPr lang="en-US" sz="2000" dirty="0" smtClean="0"/>
            </a:br>
            <a:endParaRPr lang="en-US" sz="2000" dirty="0" smtClean="0"/>
          </a:p>
          <a:p>
            <a:endParaRPr lang="en-US" sz="2000" dirty="0"/>
          </a:p>
        </p:txBody>
      </p:sp>
    </p:spTree>
    <p:extLst>
      <p:ext uri="{BB962C8B-B14F-4D97-AF65-F5344CB8AC3E}">
        <p14:creationId xmlns:p14="http://schemas.microsoft.com/office/powerpoint/2010/main" val="20549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8" name="TextBox 7"/>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lstStyle/>
          <a:p>
            <a:r>
              <a:rPr lang="en-US" sz="4800" dirty="0" smtClean="0">
                <a:hlinkClick r:id="rId3"/>
              </a:rPr>
              <a:t>info@HIVHope.net</a:t>
            </a:r>
            <a:endParaRPr lang="en-US" sz="4800" dirty="0" smtClean="0"/>
          </a:p>
          <a:p>
            <a:r>
              <a:rPr lang="en-US" sz="4800" dirty="0" smtClean="0">
                <a:hlinkClick r:id="rId4"/>
              </a:rPr>
              <a:t>www.AIDSmap.com</a:t>
            </a:r>
            <a:endParaRPr lang="en-US" sz="4800" dirty="0" smtClean="0"/>
          </a:p>
          <a:p>
            <a:r>
              <a:rPr lang="en-US" sz="4800" dirty="0" smtClean="0">
                <a:hlinkClick r:id="rId5"/>
              </a:rPr>
              <a:t>Prevention-News@cdcnpin.org</a:t>
            </a:r>
            <a:endParaRPr lang="en-US" sz="4800" dirty="0" smtClean="0"/>
          </a:p>
          <a:p>
            <a:r>
              <a:rPr lang="en-US" sz="4800" dirty="0" smtClean="0">
                <a:hlinkClick r:id="rId6"/>
              </a:rPr>
              <a:t>www.yahoogroups.com/group/aids-africa</a:t>
            </a:r>
            <a:endParaRPr lang="en-US" sz="4800" dirty="0" smtClean="0"/>
          </a:p>
          <a:p>
            <a:endParaRPr lang="en-US" dirty="0"/>
          </a:p>
        </p:txBody>
      </p:sp>
    </p:spTree>
    <p:extLst>
      <p:ext uri="{BB962C8B-B14F-4D97-AF65-F5344CB8AC3E}">
        <p14:creationId xmlns:p14="http://schemas.microsoft.com/office/powerpoint/2010/main" val="26769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209800"/>
            <a:ext cx="4542857" cy="1190476"/>
          </a:xfrm>
        </p:spPr>
      </p:pic>
      <p:sp>
        <p:nvSpPr>
          <p:cNvPr id="3" name="TextBox 2"/>
          <p:cNvSpPr txBox="1"/>
          <p:nvPr/>
        </p:nvSpPr>
        <p:spPr>
          <a:xfrm rot="1145776">
            <a:off x="6308727" y="1014454"/>
            <a:ext cx="2100881" cy="523220"/>
          </a:xfrm>
          <a:prstGeom prst="rect">
            <a:avLst/>
          </a:prstGeom>
          <a:noFill/>
        </p:spPr>
        <p:txBody>
          <a:bodyPr wrap="square" rtlCol="0">
            <a:spAutoFit/>
          </a:bodyPr>
          <a:lstStyle/>
          <a:p>
            <a:r>
              <a:rPr lang="en-US" sz="2800" dirty="0" smtClean="0">
                <a:solidFill>
                  <a:schemeClr val="tx2">
                    <a:lumMod val="60000"/>
                    <a:lumOff val="40000"/>
                  </a:schemeClr>
                </a:solidFill>
                <a:latin typeface="Bauhaus 93" pitchFamily="82" charset="0"/>
              </a:rPr>
              <a:t>Cure for HIV</a:t>
            </a:r>
            <a:endParaRPr lang="en-US" sz="2800" dirty="0">
              <a:solidFill>
                <a:schemeClr val="tx2">
                  <a:lumMod val="60000"/>
                  <a:lumOff val="40000"/>
                </a:schemeClr>
              </a:solidFill>
              <a:latin typeface="Bauhaus 93" pitchFamily="82" charset="0"/>
            </a:endParaRPr>
          </a:p>
        </p:txBody>
      </p:sp>
      <p:sp>
        <p:nvSpPr>
          <p:cNvPr id="5" name="TextBox 4"/>
          <p:cNvSpPr txBox="1"/>
          <p:nvPr/>
        </p:nvSpPr>
        <p:spPr>
          <a:xfrm>
            <a:off x="990600" y="598038"/>
            <a:ext cx="1371600" cy="584775"/>
          </a:xfrm>
          <a:prstGeom prst="rect">
            <a:avLst/>
          </a:prstGeom>
          <a:noFill/>
        </p:spPr>
        <p:txBody>
          <a:bodyPr wrap="square" rtlCol="0">
            <a:spAutoFit/>
          </a:bodyPr>
          <a:lstStyle/>
          <a:p>
            <a:r>
              <a:rPr lang="en-US" sz="3200" dirty="0" err="1" smtClean="0">
                <a:solidFill>
                  <a:srgbClr val="00B050"/>
                </a:solidFill>
                <a:effectLst>
                  <a:outerShdw blurRad="38100" dist="38100" dir="2700000" algn="tl">
                    <a:srgbClr val="000000">
                      <a:alpha val="43137"/>
                    </a:srgbClr>
                  </a:outerShdw>
                </a:effectLst>
                <a:latin typeface="Broadway" pitchFamily="82" charset="0"/>
              </a:rPr>
              <a:t>TasP</a:t>
            </a:r>
            <a:endParaRPr lang="en-US" dirty="0">
              <a:solidFill>
                <a:srgbClr val="00B050"/>
              </a:solidFill>
              <a:effectLst>
                <a:outerShdw blurRad="38100" dist="38100" dir="2700000" algn="tl">
                  <a:srgbClr val="000000">
                    <a:alpha val="43137"/>
                  </a:srgbClr>
                </a:outerShdw>
              </a:effectLst>
              <a:latin typeface="Broadway" pitchFamily="82" charset="0"/>
            </a:endParaRPr>
          </a:p>
        </p:txBody>
      </p:sp>
      <p:sp>
        <p:nvSpPr>
          <p:cNvPr id="6" name="TextBox 5"/>
          <p:cNvSpPr txBox="1"/>
          <p:nvPr/>
        </p:nvSpPr>
        <p:spPr>
          <a:xfrm rot="772209">
            <a:off x="3424044" y="877649"/>
            <a:ext cx="1371600" cy="584775"/>
          </a:xfrm>
          <a:prstGeom prst="rect">
            <a:avLst/>
          </a:prstGeom>
          <a:noFill/>
        </p:spPr>
        <p:txBody>
          <a:bodyPr wrap="square" rtlCol="0">
            <a:spAutoFit/>
          </a:bodyPr>
          <a:lstStyle/>
          <a:p>
            <a:r>
              <a:rPr lang="en-US" sz="3200" dirty="0" err="1" smtClean="0">
                <a:solidFill>
                  <a:schemeClr val="accent2">
                    <a:lumMod val="75000"/>
                  </a:schemeClr>
                </a:solidFill>
                <a:latin typeface="Bernard MT Condensed" pitchFamily="18" charset="0"/>
              </a:rPr>
              <a:t>PrEP</a:t>
            </a:r>
            <a:endParaRPr lang="en-US" sz="3200" dirty="0">
              <a:solidFill>
                <a:schemeClr val="accent2">
                  <a:lumMod val="75000"/>
                </a:schemeClr>
              </a:solidFill>
              <a:latin typeface="Bernard MT Condensed" pitchFamily="18" charset="0"/>
            </a:endParaRPr>
          </a:p>
        </p:txBody>
      </p:sp>
      <p:sp>
        <p:nvSpPr>
          <p:cNvPr id="7" name="TextBox 6"/>
          <p:cNvSpPr txBox="1"/>
          <p:nvPr/>
        </p:nvSpPr>
        <p:spPr>
          <a:xfrm rot="821059">
            <a:off x="818985" y="3549016"/>
            <a:ext cx="1371600" cy="646331"/>
          </a:xfrm>
          <a:prstGeom prst="rect">
            <a:avLst/>
          </a:prstGeom>
          <a:noFill/>
        </p:spPr>
        <p:txBody>
          <a:bodyPr wrap="square" rtlCol="0">
            <a:spAutoFit/>
          </a:bodyPr>
          <a:lstStyle/>
          <a:p>
            <a:r>
              <a:rPr lang="en-US" sz="3600" dirty="0" smtClean="0">
                <a:solidFill>
                  <a:schemeClr val="accent3">
                    <a:lumMod val="50000"/>
                  </a:schemeClr>
                </a:solidFill>
                <a:latin typeface="Showcard Gothic" pitchFamily="82" charset="0"/>
              </a:rPr>
              <a:t>PEP</a:t>
            </a:r>
            <a:endParaRPr lang="en-US" sz="3600" dirty="0">
              <a:solidFill>
                <a:schemeClr val="accent3">
                  <a:lumMod val="50000"/>
                </a:schemeClr>
              </a:solidFill>
              <a:latin typeface="Showcard Gothic" pitchFamily="82" charset="0"/>
            </a:endParaRPr>
          </a:p>
        </p:txBody>
      </p:sp>
      <p:sp>
        <p:nvSpPr>
          <p:cNvPr id="8" name="TextBox 7"/>
          <p:cNvSpPr txBox="1"/>
          <p:nvPr/>
        </p:nvSpPr>
        <p:spPr>
          <a:xfrm rot="20135597">
            <a:off x="7277605" y="3057987"/>
            <a:ext cx="1371600" cy="646331"/>
          </a:xfrm>
          <a:prstGeom prst="rect">
            <a:avLst/>
          </a:prstGeom>
          <a:noFill/>
        </p:spPr>
        <p:txBody>
          <a:bodyPr wrap="square" rtlCol="0">
            <a:spAutoFit/>
          </a:bodyPr>
          <a:lstStyle/>
          <a:p>
            <a:r>
              <a:rPr lang="en-US" sz="3600" dirty="0" err="1" smtClean="0">
                <a:latin typeface="GungsuhChe" pitchFamily="49" charset="-127"/>
                <a:ea typeface="GungsuhChe" pitchFamily="49" charset="-127"/>
              </a:rPr>
              <a:t>TnT</a:t>
            </a:r>
            <a:endParaRPr lang="en-US" sz="3600" dirty="0">
              <a:latin typeface="GungsuhChe" pitchFamily="49" charset="-127"/>
              <a:ea typeface="GungsuhChe" pitchFamily="49" charset="-127"/>
            </a:endParaRPr>
          </a:p>
        </p:txBody>
      </p:sp>
      <p:sp>
        <p:nvSpPr>
          <p:cNvPr id="9" name="TextBox 8"/>
          <p:cNvSpPr txBox="1"/>
          <p:nvPr/>
        </p:nvSpPr>
        <p:spPr>
          <a:xfrm rot="20551958">
            <a:off x="3420361" y="5686692"/>
            <a:ext cx="2819400" cy="584775"/>
          </a:xfrm>
          <a:prstGeom prst="rect">
            <a:avLst/>
          </a:prstGeom>
          <a:noFill/>
        </p:spPr>
        <p:txBody>
          <a:bodyPr wrap="square" rtlCol="0">
            <a:spAutoFit/>
          </a:bodyPr>
          <a:lstStyle/>
          <a:p>
            <a:r>
              <a:rPr lang="en-US" sz="3200" dirty="0" smtClean="0">
                <a:solidFill>
                  <a:schemeClr val="tx2">
                    <a:lumMod val="60000"/>
                    <a:lumOff val="40000"/>
                  </a:schemeClr>
                </a:solidFill>
                <a:latin typeface="Ravie" pitchFamily="82" charset="0"/>
              </a:rPr>
              <a:t>B+ Option</a:t>
            </a:r>
            <a:endParaRPr lang="en-US" sz="3200" dirty="0">
              <a:solidFill>
                <a:schemeClr val="tx2">
                  <a:lumMod val="60000"/>
                  <a:lumOff val="40000"/>
                </a:schemeClr>
              </a:solidFill>
              <a:latin typeface="Ravie" pitchFamily="82" charset="0"/>
            </a:endParaRPr>
          </a:p>
        </p:txBody>
      </p:sp>
      <p:sp>
        <p:nvSpPr>
          <p:cNvPr id="10" name="TextBox 9"/>
          <p:cNvSpPr txBox="1"/>
          <p:nvPr/>
        </p:nvSpPr>
        <p:spPr>
          <a:xfrm rot="2872662">
            <a:off x="6132886" y="4923092"/>
            <a:ext cx="2493789" cy="707886"/>
          </a:xfrm>
          <a:prstGeom prst="rect">
            <a:avLst/>
          </a:prstGeom>
          <a:noFill/>
        </p:spPr>
        <p:txBody>
          <a:bodyPr wrap="square" rtlCol="0">
            <a:spAutoFit/>
          </a:bodyPr>
          <a:lstStyle/>
          <a:p>
            <a:r>
              <a:rPr lang="en-US" sz="4000" dirty="0" smtClean="0">
                <a:solidFill>
                  <a:schemeClr val="accent6">
                    <a:lumMod val="75000"/>
                  </a:schemeClr>
                </a:solidFill>
                <a:latin typeface="Snap ITC" pitchFamily="82" charset="0"/>
              </a:rPr>
              <a:t>Vaccine</a:t>
            </a:r>
            <a:endParaRPr lang="en-US" sz="4000" dirty="0">
              <a:solidFill>
                <a:schemeClr val="accent6">
                  <a:lumMod val="75000"/>
                </a:schemeClr>
              </a:solidFill>
              <a:latin typeface="Snap ITC" pitchFamily="82" charset="0"/>
            </a:endParaRPr>
          </a:p>
        </p:txBody>
      </p:sp>
      <p:sp>
        <p:nvSpPr>
          <p:cNvPr id="11" name="TextBox 10"/>
          <p:cNvSpPr txBox="1"/>
          <p:nvPr/>
        </p:nvSpPr>
        <p:spPr>
          <a:xfrm rot="19434463">
            <a:off x="249152" y="5410200"/>
            <a:ext cx="3332248" cy="461665"/>
          </a:xfrm>
          <a:prstGeom prst="rect">
            <a:avLst/>
          </a:prstGeom>
          <a:noFill/>
        </p:spPr>
        <p:txBody>
          <a:bodyPr wrap="square" rtlCol="0">
            <a:spAutoFit/>
          </a:bodyPr>
          <a:lstStyle/>
          <a:p>
            <a:r>
              <a:rPr lang="en-US" sz="2400" dirty="0" err="1" smtClean="0">
                <a:solidFill>
                  <a:schemeClr val="accent2">
                    <a:lumMod val="75000"/>
                  </a:schemeClr>
                </a:solidFill>
                <a:latin typeface="Wide Latin" pitchFamily="18" charset="0"/>
              </a:rPr>
              <a:t>Microbicide</a:t>
            </a:r>
            <a:endParaRPr lang="en-US" dirty="0">
              <a:solidFill>
                <a:schemeClr val="accent2">
                  <a:lumMod val="75000"/>
                </a:schemeClr>
              </a:solidFill>
              <a:latin typeface="Wide Latin" pitchFamily="18" charset="0"/>
            </a:endParaRPr>
          </a:p>
        </p:txBody>
      </p:sp>
      <p:sp>
        <p:nvSpPr>
          <p:cNvPr id="12" name="TextBox 11"/>
          <p:cNvSpPr txBox="1"/>
          <p:nvPr/>
        </p:nvSpPr>
        <p:spPr>
          <a:xfrm rot="595055">
            <a:off x="4243311" y="4755781"/>
            <a:ext cx="1866900" cy="769441"/>
          </a:xfrm>
          <a:prstGeom prst="rect">
            <a:avLst/>
          </a:prstGeom>
          <a:noFill/>
        </p:spPr>
        <p:txBody>
          <a:bodyPr wrap="square" rtlCol="0">
            <a:spAutoFit/>
          </a:bodyPr>
          <a:lstStyle/>
          <a:p>
            <a:r>
              <a:rPr lang="en-US" sz="4400" dirty="0" smtClean="0">
                <a:solidFill>
                  <a:schemeClr val="tx2">
                    <a:lumMod val="75000"/>
                  </a:schemeClr>
                </a:solidFill>
                <a:latin typeface="Stencil" pitchFamily="82" charset="0"/>
              </a:rPr>
              <a:t>MMC</a:t>
            </a:r>
            <a:endParaRPr lang="en-US" dirty="0">
              <a:solidFill>
                <a:schemeClr val="tx2">
                  <a:lumMod val="75000"/>
                </a:schemeClr>
              </a:solidFill>
              <a:latin typeface="Stencil" pitchFamily="82" charset="0"/>
            </a:endParaRPr>
          </a:p>
        </p:txBody>
      </p:sp>
      <p:sp>
        <p:nvSpPr>
          <p:cNvPr id="2" name="Rectangle 1"/>
          <p:cNvSpPr/>
          <p:nvPr/>
        </p:nvSpPr>
        <p:spPr>
          <a:xfrm rot="19812196">
            <a:off x="1477573" y="2308610"/>
            <a:ext cx="6117423" cy="923330"/>
          </a:xfrm>
          <a:prstGeom prst="rect">
            <a:avLst/>
          </a:prstGeom>
        </p:spPr>
        <p:txBody>
          <a:bodyPr wrap="square">
            <a:spAutoFit/>
            <a:scene3d>
              <a:camera prst="orthographicFront"/>
              <a:lightRig rig="threePt" dir="t"/>
            </a:scene3d>
            <a:sp3d extrusionH="57150">
              <a:bevelT w="38100" h="38100" prst="angle"/>
            </a:sp3d>
          </a:bodyPr>
          <a:lstStyle/>
          <a:p>
            <a:r>
              <a:rPr lang="en-US" sz="5400" dirty="0" smtClean="0">
                <a:solidFill>
                  <a:srgbClr val="FF0000"/>
                </a:solidFill>
                <a:effectLst>
                  <a:glow rad="228600">
                    <a:schemeClr val="accent2">
                      <a:satMod val="175000"/>
                      <a:alpha val="40000"/>
                    </a:schemeClr>
                  </a:glow>
                  <a:outerShdw blurRad="38100" dist="38100" dir="2700000" algn="tl">
                    <a:srgbClr val="000000">
                      <a:alpha val="43137"/>
                    </a:srgbClr>
                  </a:outerShdw>
                </a:effectLst>
                <a:latin typeface="Algerian" pitchFamily="82" charset="0"/>
              </a:rPr>
              <a:t>The end of AIDS</a:t>
            </a:r>
            <a:endParaRPr lang="en-US" sz="5400" dirty="0">
              <a:solidFill>
                <a:srgbClr val="FF0000"/>
              </a:solidFill>
              <a:effectLst>
                <a:glow rad="228600">
                  <a:schemeClr val="accent2">
                    <a:satMod val="175000"/>
                    <a:alpha val="40000"/>
                  </a:schemeClr>
                </a:glow>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5799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45" presetClass="entr" presetSubtype="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3500"/>
                            </p:stCondLst>
                            <p:childTnLst>
                              <p:par>
                                <p:cTn id="18" presetID="26"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par>
                          <p:cTn id="34" fill="hold">
                            <p:stCondLst>
                              <p:cond delay="5750"/>
                            </p:stCondLst>
                            <p:childTnLst>
                              <p:par>
                                <p:cTn id="35" presetID="55" presetClass="entr" presetSubtype="0"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par>
                          <p:cTn id="40" fill="hold">
                            <p:stCondLst>
                              <p:cond delay="7000"/>
                            </p:stCondLst>
                            <p:childTnLst>
                              <p:par>
                                <p:cTn id="41" presetID="43" presetClass="entr" presetSubtype="0" fill="hold" grpId="0" nodeType="afterEffect">
                                  <p:stCondLst>
                                    <p:cond delay="25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
                                        <p:tgtEl>
                                          <p:spTgt spid="11"/>
                                        </p:tgtEl>
                                      </p:cBhvr>
                                    </p:animEffect>
                                    <p:anim calcmode="lin" valueType="num">
                                      <p:cBhvr>
                                        <p:cTn id="44" dur="400" fill="hold"/>
                                        <p:tgtEl>
                                          <p:spTgt spid="11"/>
                                        </p:tgtEl>
                                        <p:attrNameLst>
                                          <p:attrName>ppt_x</p:attrName>
                                        </p:attrNameLst>
                                      </p:cBhvr>
                                      <p:tavLst>
                                        <p:tav tm="0">
                                          <p:val>
                                            <p:strVal val="#ppt_x"/>
                                          </p:val>
                                        </p:tav>
                                        <p:tav tm="100000">
                                          <p:val>
                                            <p:strVal val="#ppt_x"/>
                                          </p:val>
                                        </p:tav>
                                      </p:tavLst>
                                    </p:anim>
                                    <p:anim calcmode="lin" valueType="num">
                                      <p:cBhvr>
                                        <p:cTn id="45" dur="400" fill="hold"/>
                                        <p:tgtEl>
                                          <p:spTgt spid="11"/>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8" fill="hold">
                            <p:stCondLst>
                              <p:cond delay="8250"/>
                            </p:stCondLst>
                            <p:childTnLst>
                              <p:par>
                                <p:cTn id="49" presetID="25" presetClass="entr" presetSubtype="0" fill="hold" grpId="0" nodeType="afterEffect">
                                  <p:stCondLst>
                                    <p:cond delay="25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par>
                          <p:cTn id="59" fill="hold">
                            <p:stCondLst>
                              <p:cond delay="9500"/>
                            </p:stCondLst>
                            <p:childTnLst>
                              <p:par>
                                <p:cTn id="60" presetID="35" presetClass="entr" presetSubtype="0" fill="hold" grpId="0" nodeType="afterEffect">
                                  <p:stCondLst>
                                    <p:cond delay="25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anim calcmode="lin" valueType="num">
                                      <p:cBhvr>
                                        <p:cTn id="63" dur="2000" fill="hold"/>
                                        <p:tgtEl>
                                          <p:spTgt spid="9"/>
                                        </p:tgtEl>
                                        <p:attrNameLst>
                                          <p:attrName>style.rotation</p:attrName>
                                        </p:attrNameLst>
                                      </p:cBhvr>
                                      <p:tavLst>
                                        <p:tav tm="0">
                                          <p:val>
                                            <p:fltVal val="720"/>
                                          </p:val>
                                        </p:tav>
                                        <p:tav tm="100000">
                                          <p:val>
                                            <p:fltVal val="0"/>
                                          </p:val>
                                        </p:tav>
                                      </p:tavLst>
                                    </p:anim>
                                    <p:anim calcmode="lin" valueType="num">
                                      <p:cBhvr>
                                        <p:cTn id="64" dur="2000" fill="hold"/>
                                        <p:tgtEl>
                                          <p:spTgt spid="9"/>
                                        </p:tgtEl>
                                        <p:attrNameLst>
                                          <p:attrName>ppt_h</p:attrName>
                                        </p:attrNameLst>
                                      </p:cBhvr>
                                      <p:tavLst>
                                        <p:tav tm="0">
                                          <p:val>
                                            <p:fltVal val="0"/>
                                          </p:val>
                                        </p:tav>
                                        <p:tav tm="100000">
                                          <p:val>
                                            <p:strVal val="#ppt_h"/>
                                          </p:val>
                                        </p:tav>
                                      </p:tavLst>
                                    </p:anim>
                                    <p:anim calcmode="lin" valueType="num">
                                      <p:cBhvr>
                                        <p:cTn id="65" dur="2000" fill="hold"/>
                                        <p:tgtEl>
                                          <p:spTgt spid="9"/>
                                        </p:tgtEl>
                                        <p:attrNameLst>
                                          <p:attrName>ppt_w</p:attrName>
                                        </p:attrNameLst>
                                      </p:cBhvr>
                                      <p:tavLst>
                                        <p:tav tm="0">
                                          <p:val>
                                            <p:fltVal val="0"/>
                                          </p:val>
                                        </p:tav>
                                        <p:tav tm="100000">
                                          <p:val>
                                            <p:strVal val="#ppt_w"/>
                                          </p:val>
                                        </p:tav>
                                      </p:tavLst>
                                    </p:anim>
                                  </p:childTnLst>
                                </p:cTn>
                              </p:par>
                            </p:childTnLst>
                          </p:cTn>
                        </p:par>
                        <p:par>
                          <p:cTn id="66" fill="hold">
                            <p:stCondLst>
                              <p:cond delay="11750"/>
                            </p:stCondLst>
                            <p:childTnLst>
                              <p:par>
                                <p:cTn id="67" presetID="2" presetClass="entr" presetSubtype="4" fill="hold" grpId="0" nodeType="afterEffect">
                                  <p:stCondLst>
                                    <p:cond delay="25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par>
                          <p:cTn id="71" fill="hold">
                            <p:stCondLst>
                              <p:cond delay="12500"/>
                            </p:stCondLst>
                            <p:childTnLst>
                              <p:par>
                                <p:cTn id="72" presetID="53" presetClass="entr" presetSubtype="16" fill="hold" grpId="0" nodeType="afterEffect">
                                  <p:stCondLst>
                                    <p:cond delay="25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250" fill="hold"/>
                                        <p:tgtEl>
                                          <p:spTgt spid="2"/>
                                        </p:tgtEl>
                                        <p:attrNameLst>
                                          <p:attrName>ppt_w</p:attrName>
                                        </p:attrNameLst>
                                      </p:cBhvr>
                                      <p:tavLst>
                                        <p:tav tm="0">
                                          <p:val>
                                            <p:fltVal val="0"/>
                                          </p:val>
                                        </p:tav>
                                        <p:tav tm="100000">
                                          <p:val>
                                            <p:strVal val="#ppt_w"/>
                                          </p:val>
                                        </p:tav>
                                      </p:tavLst>
                                    </p:anim>
                                    <p:anim calcmode="lin" valueType="num">
                                      <p:cBhvr>
                                        <p:cTn id="82" dur="250" fill="hold"/>
                                        <p:tgtEl>
                                          <p:spTgt spid="2"/>
                                        </p:tgtEl>
                                        <p:attrNameLst>
                                          <p:attrName>ppt_h</p:attrName>
                                        </p:attrNameLst>
                                      </p:cBhvr>
                                      <p:tavLst>
                                        <p:tav tm="0">
                                          <p:val>
                                            <p:fltVal val="0"/>
                                          </p:val>
                                        </p:tav>
                                        <p:tav tm="100000">
                                          <p:val>
                                            <p:strVal val="#ppt_h"/>
                                          </p:val>
                                        </p:tav>
                                      </p:tavLst>
                                    </p:anim>
                                    <p:anim calcmode="lin" valueType="num">
                                      <p:cBhvr>
                                        <p:cTn id="83" dur="250" fill="hold"/>
                                        <p:tgtEl>
                                          <p:spTgt spid="2"/>
                                        </p:tgtEl>
                                        <p:attrNameLst>
                                          <p:attrName>style.rotation</p:attrName>
                                        </p:attrNameLst>
                                      </p:cBhvr>
                                      <p:tavLst>
                                        <p:tav tm="0">
                                          <p:val>
                                            <p:fltVal val="90"/>
                                          </p:val>
                                        </p:tav>
                                        <p:tav tm="100000">
                                          <p:val>
                                            <p:fltVal val="0"/>
                                          </p:val>
                                        </p:tav>
                                      </p:tavLst>
                                    </p:anim>
                                    <p:animEffect transition="in" filter="fade">
                                      <p:cBhvr>
                                        <p:cTn id="8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5" name="TextBox 4"/>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2" name="Title 1"/>
          <p:cNvSpPr>
            <a:spLocks noGrp="1"/>
          </p:cNvSpPr>
          <p:nvPr>
            <p:ph type="title"/>
          </p:nvPr>
        </p:nvSpPr>
        <p:spPr>
          <a:xfrm>
            <a:off x="492780" y="838200"/>
            <a:ext cx="8229600" cy="1143000"/>
          </a:xfrm>
        </p:spPr>
        <p:txBody>
          <a:bodyPr>
            <a:normAutofit fontScale="90000"/>
          </a:bodyPr>
          <a:lstStyle/>
          <a:p>
            <a:r>
              <a:rPr lang="en-US" b="1" dirty="0" smtClean="0"/>
              <a:t>Treatment as Prevention</a:t>
            </a:r>
            <a:br>
              <a:rPr lang="en-US" b="1" dirty="0" smtClean="0"/>
            </a:br>
            <a:r>
              <a:rPr lang="en-US" sz="3100" b="1" dirty="0" err="1" smtClean="0"/>
              <a:t>TasP</a:t>
            </a:r>
            <a:endParaRPr lang="en-US" b="1" dirty="0"/>
          </a:p>
        </p:txBody>
      </p:sp>
      <p:sp>
        <p:nvSpPr>
          <p:cNvPr id="3" name="Content Placeholder 2"/>
          <p:cNvSpPr>
            <a:spLocks noGrp="1"/>
          </p:cNvSpPr>
          <p:nvPr>
            <p:ph idx="1"/>
          </p:nvPr>
        </p:nvSpPr>
        <p:spPr>
          <a:xfrm>
            <a:off x="457200" y="2133600"/>
            <a:ext cx="8229600" cy="3992563"/>
          </a:xfrm>
        </p:spPr>
        <p:txBody>
          <a:bodyPr>
            <a:normAutofit lnSpcReduction="10000"/>
          </a:bodyPr>
          <a:lstStyle/>
          <a:p>
            <a:pPr marL="0" indent="0">
              <a:buNone/>
            </a:pPr>
            <a:r>
              <a:rPr lang="en-US" b="1" dirty="0" smtClean="0"/>
              <a:t>What’s needed for success?</a:t>
            </a:r>
          </a:p>
          <a:p>
            <a:r>
              <a:rPr lang="en-US" dirty="0" smtClean="0"/>
              <a:t>Availability of ARVs</a:t>
            </a:r>
          </a:p>
          <a:p>
            <a:r>
              <a:rPr lang="en-US" dirty="0" smtClean="0"/>
              <a:t>Medical personnel </a:t>
            </a:r>
            <a:endParaRPr lang="en-US" baseline="-25000" dirty="0" smtClean="0"/>
          </a:p>
          <a:p>
            <a:r>
              <a:rPr lang="en-US" dirty="0" smtClean="0"/>
              <a:t>Testing – viral load, </a:t>
            </a:r>
            <a:r>
              <a:rPr lang="en-US" dirty="0" err="1" smtClean="0"/>
              <a:t>CD</a:t>
            </a:r>
            <a:r>
              <a:rPr lang="en-US" baseline="-25000" dirty="0" err="1" smtClean="0"/>
              <a:t>4</a:t>
            </a:r>
            <a:r>
              <a:rPr lang="en-US" dirty="0" smtClean="0"/>
              <a:t> count</a:t>
            </a:r>
          </a:p>
          <a:p>
            <a:r>
              <a:rPr lang="en-US" dirty="0" smtClean="0"/>
              <a:t>Suppressed viral load</a:t>
            </a:r>
          </a:p>
          <a:p>
            <a:pPr marL="0" indent="0">
              <a:buNone/>
            </a:pPr>
            <a:r>
              <a:rPr lang="en-US" b="1" dirty="0" smtClean="0"/>
              <a:t>Is it realistic?</a:t>
            </a:r>
          </a:p>
          <a:p>
            <a:pPr marL="0" indent="0">
              <a:buNone/>
            </a:pPr>
            <a:r>
              <a:rPr lang="en-US" b="1" dirty="0" smtClean="0"/>
              <a:t>Where?</a:t>
            </a:r>
          </a:p>
        </p:txBody>
      </p:sp>
    </p:spTree>
    <p:extLst>
      <p:ext uri="{BB962C8B-B14F-4D97-AF65-F5344CB8AC3E}">
        <p14:creationId xmlns:p14="http://schemas.microsoft.com/office/powerpoint/2010/main" val="28861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descr="hivhopelogo2009.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195174" y="6172200"/>
            <a:ext cx="1948826" cy="685800"/>
          </a:xfrm>
          <a:prstGeom prst="rect">
            <a:avLst/>
          </a:prstGeom>
          <a:noFill/>
          <a:ln w="9525">
            <a:noFill/>
            <a:miter lim="800000"/>
            <a:headEnd/>
            <a:tailEnd/>
          </a:ln>
        </p:spPr>
      </p:pic>
      <p:sp>
        <p:nvSpPr>
          <p:cNvPr id="54274" name="Rectangle 3"/>
          <p:cNvSpPr>
            <a:spLocks noChangeArrowheads="1"/>
          </p:cNvSpPr>
          <p:nvPr/>
        </p:nvSpPr>
        <p:spPr bwMode="auto">
          <a:xfrm>
            <a:off x="0" y="-1570038"/>
            <a:ext cx="220663" cy="3292476"/>
          </a:xfrm>
          <a:prstGeom prst="rect">
            <a:avLst/>
          </a:prstGeom>
          <a:noFill/>
          <a:ln w="9525">
            <a:noFill/>
            <a:miter lim="800000"/>
            <a:headEnd/>
            <a:tailEnd/>
          </a:ln>
        </p:spPr>
        <p:txBody>
          <a:bodyPr wrap="none" anchor="ctr">
            <a:spAutoFit/>
          </a:bodyPr>
          <a:lstStyle/>
          <a:p>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000">
                <a:latin typeface="Arial" charset="0"/>
                <a:cs typeface="Times New Roman" pitchFamily="18" charset="0"/>
              </a:rPr>
              <a:t> </a:t>
            </a:r>
            <a:endParaRPr lang="en-US" sz="1100">
              <a:latin typeface="Arial" charset="0"/>
            </a:endParaRPr>
          </a:p>
          <a:p>
            <a:pPr eaLnBrk="0" hangingPunct="0"/>
            <a:endParaRPr lang="en-US" sz="1800">
              <a:latin typeface="Arial" charset="0"/>
            </a:endParaRPr>
          </a:p>
        </p:txBody>
      </p:sp>
      <p:sp>
        <p:nvSpPr>
          <p:cNvPr id="1029" name="Rectangle 5"/>
          <p:cNvSpPr>
            <a:spLocks noChangeArrowheads="1"/>
          </p:cNvSpPr>
          <p:nvPr/>
        </p:nvSpPr>
        <p:spPr bwMode="auto">
          <a:xfrm>
            <a:off x="1143000" y="381298"/>
            <a:ext cx="1143000" cy="923330"/>
          </a:xfrm>
          <a:prstGeom prst="rect">
            <a:avLst/>
          </a:prstGeom>
          <a:noFill/>
          <a:ln w="9525">
            <a:noFill/>
            <a:miter lim="800000"/>
            <a:headEnd/>
            <a:tailEnd/>
          </a:ln>
        </p:spPr>
        <p:txBody>
          <a:bodyPr anchor="ctr">
            <a:spAutoFit/>
          </a:bodyPr>
          <a:lstStyle/>
          <a:p>
            <a:pPr algn="ctr"/>
            <a:r>
              <a:rPr lang="en-US" sz="1800" b="1" dirty="0" smtClean="0">
                <a:latin typeface="Arial" charset="0"/>
              </a:rPr>
              <a:t>Quantity in the blood</a:t>
            </a:r>
            <a:endParaRPr lang="en-US" sz="1800" b="1" dirty="0">
              <a:latin typeface="Arial" charset="0"/>
            </a:endParaRPr>
          </a:p>
        </p:txBody>
      </p:sp>
      <p:sp>
        <p:nvSpPr>
          <p:cNvPr id="90116" name="TextBox 15"/>
          <p:cNvSpPr txBox="1">
            <a:spLocks noChangeArrowheads="1"/>
          </p:cNvSpPr>
          <p:nvPr/>
        </p:nvSpPr>
        <p:spPr bwMode="auto">
          <a:xfrm>
            <a:off x="8077200" y="5334000"/>
            <a:ext cx="838200" cy="369888"/>
          </a:xfrm>
          <a:prstGeom prst="rect">
            <a:avLst/>
          </a:prstGeom>
          <a:noFill/>
          <a:ln w="9525">
            <a:noFill/>
            <a:miter lim="800000"/>
            <a:headEnd/>
            <a:tailEnd/>
          </a:ln>
        </p:spPr>
        <p:txBody>
          <a:bodyPr>
            <a:spAutoFit/>
          </a:bodyPr>
          <a:lstStyle/>
          <a:p>
            <a:r>
              <a:rPr lang="en-US" sz="1800" b="1" dirty="0" smtClean="0">
                <a:latin typeface="Arial Narrow" pitchFamily="34" charset="0"/>
              </a:rPr>
              <a:t>Time</a:t>
            </a:r>
            <a:endParaRPr lang="en-US" sz="1800" b="1" dirty="0">
              <a:latin typeface="Arial Narrow" pitchFamily="34" charset="0"/>
            </a:endParaRPr>
          </a:p>
        </p:txBody>
      </p:sp>
      <p:sp>
        <p:nvSpPr>
          <p:cNvPr id="54277" name="TextBox 16"/>
          <p:cNvSpPr txBox="1">
            <a:spLocks noChangeArrowheads="1"/>
          </p:cNvSpPr>
          <p:nvPr/>
        </p:nvSpPr>
        <p:spPr bwMode="auto">
          <a:xfrm>
            <a:off x="0" y="5953125"/>
            <a:ext cx="1143000" cy="523220"/>
          </a:xfrm>
          <a:prstGeom prst="rect">
            <a:avLst/>
          </a:prstGeom>
          <a:noFill/>
          <a:ln w="9525">
            <a:noFill/>
            <a:miter lim="800000"/>
            <a:headEnd/>
            <a:tailEnd/>
          </a:ln>
        </p:spPr>
        <p:txBody>
          <a:bodyPr>
            <a:spAutoFit/>
          </a:bodyPr>
          <a:lstStyle/>
          <a:p>
            <a:pPr algn="ctr"/>
            <a:r>
              <a:rPr lang="en-US" sz="1400" b="1" dirty="0" smtClean="0">
                <a:latin typeface="Arial" charset="0"/>
                <a:cs typeface="Arial" charset="0"/>
              </a:rPr>
              <a:t>Date of infection</a:t>
            </a:r>
            <a:endParaRPr lang="en-US" sz="1400" b="1" dirty="0">
              <a:latin typeface="Arial" charset="0"/>
              <a:cs typeface="Arial" charset="0"/>
            </a:endParaRPr>
          </a:p>
        </p:txBody>
      </p:sp>
      <p:sp>
        <p:nvSpPr>
          <p:cNvPr id="18" name="TextBox 17"/>
          <p:cNvSpPr txBox="1">
            <a:spLocks noChangeArrowheads="1"/>
          </p:cNvSpPr>
          <p:nvPr/>
        </p:nvSpPr>
        <p:spPr bwMode="auto">
          <a:xfrm>
            <a:off x="304800" y="4419600"/>
            <a:ext cx="1295400" cy="830997"/>
          </a:xfrm>
          <a:prstGeom prst="rect">
            <a:avLst/>
          </a:prstGeom>
          <a:noFill/>
          <a:ln w="9525">
            <a:noFill/>
            <a:miter lim="800000"/>
            <a:headEnd/>
            <a:tailEnd/>
          </a:ln>
        </p:spPr>
        <p:txBody>
          <a:bodyPr>
            <a:spAutoFit/>
          </a:bodyPr>
          <a:lstStyle/>
          <a:p>
            <a:pPr algn="r"/>
            <a:r>
              <a:rPr lang="en-US" sz="1200" b="1" dirty="0" smtClean="0">
                <a:latin typeface="Arial" charset="0"/>
                <a:cs typeface="Arial" charset="0"/>
              </a:rPr>
              <a:t>Level at which antibodies can be detected in the blood</a:t>
            </a:r>
            <a:endParaRPr lang="en-US" sz="1200" b="1" dirty="0">
              <a:latin typeface="Arial" charset="0"/>
              <a:cs typeface="Arial" charset="0"/>
            </a:endParaRPr>
          </a:p>
        </p:txBody>
      </p:sp>
      <p:sp>
        <p:nvSpPr>
          <p:cNvPr id="19" name="TextBox 18"/>
          <p:cNvSpPr txBox="1">
            <a:spLocks noChangeArrowheads="1"/>
          </p:cNvSpPr>
          <p:nvPr/>
        </p:nvSpPr>
        <p:spPr bwMode="auto">
          <a:xfrm>
            <a:off x="1905000" y="1931313"/>
            <a:ext cx="838200" cy="430887"/>
          </a:xfrm>
          <a:prstGeom prst="rect">
            <a:avLst/>
          </a:prstGeom>
          <a:noFill/>
          <a:ln w="9525">
            <a:noFill/>
            <a:miter lim="800000"/>
            <a:headEnd/>
            <a:tailEnd/>
          </a:ln>
        </p:spPr>
        <p:txBody>
          <a:bodyPr>
            <a:spAutoFit/>
          </a:bodyPr>
          <a:lstStyle/>
          <a:p>
            <a:r>
              <a:rPr lang="en-US" sz="1100" b="1" dirty="0" smtClean="0">
                <a:solidFill>
                  <a:srgbClr val="FF0000"/>
                </a:solidFill>
                <a:latin typeface="Arial" charset="0"/>
                <a:cs typeface="Arial" charset="0"/>
              </a:rPr>
              <a:t>Viral Load</a:t>
            </a:r>
            <a:endParaRPr lang="en-US" sz="1100" b="1" dirty="0">
              <a:solidFill>
                <a:srgbClr val="FF0000"/>
              </a:solidFill>
              <a:latin typeface="Arial" charset="0"/>
              <a:cs typeface="Arial" charset="0"/>
            </a:endParaRPr>
          </a:p>
        </p:txBody>
      </p:sp>
      <p:sp>
        <p:nvSpPr>
          <p:cNvPr id="20" name="TextBox 19"/>
          <p:cNvSpPr txBox="1">
            <a:spLocks noChangeArrowheads="1"/>
          </p:cNvSpPr>
          <p:nvPr/>
        </p:nvSpPr>
        <p:spPr bwMode="auto">
          <a:xfrm>
            <a:off x="5562600" y="2819400"/>
            <a:ext cx="1295400" cy="261938"/>
          </a:xfrm>
          <a:prstGeom prst="rect">
            <a:avLst/>
          </a:prstGeom>
          <a:noFill/>
          <a:ln w="9525">
            <a:noFill/>
            <a:miter lim="800000"/>
            <a:headEnd/>
            <a:tailEnd/>
          </a:ln>
        </p:spPr>
        <p:txBody>
          <a:bodyPr>
            <a:spAutoFit/>
          </a:bodyPr>
          <a:lstStyle/>
          <a:p>
            <a:r>
              <a:rPr lang="en-US" sz="1100" b="1" dirty="0" smtClean="0">
                <a:solidFill>
                  <a:srgbClr val="00B050"/>
                </a:solidFill>
                <a:latin typeface="Arial" charset="0"/>
                <a:cs typeface="Arial" charset="0"/>
              </a:rPr>
              <a:t>Antibodies</a:t>
            </a:r>
            <a:endParaRPr lang="en-US" sz="1100" b="1" dirty="0">
              <a:solidFill>
                <a:srgbClr val="00B050"/>
              </a:solidFill>
              <a:latin typeface="Arial" charset="0"/>
              <a:cs typeface="Arial" charset="0"/>
            </a:endParaRPr>
          </a:p>
        </p:txBody>
      </p:sp>
      <p:sp>
        <p:nvSpPr>
          <p:cNvPr id="54281" name="Rectangle 20"/>
          <p:cNvSpPr>
            <a:spLocks noChangeArrowheads="1"/>
          </p:cNvSpPr>
          <p:nvPr/>
        </p:nvSpPr>
        <p:spPr bwMode="auto">
          <a:xfrm>
            <a:off x="3200400" y="5638800"/>
            <a:ext cx="4114800" cy="762000"/>
          </a:xfrm>
          <a:prstGeom prst="rect">
            <a:avLst/>
          </a:prstGeom>
          <a:noFill/>
          <a:ln w="9525" algn="ctr">
            <a:noFill/>
            <a:round/>
            <a:headEnd/>
            <a:tailEnd/>
          </a:ln>
        </p:spPr>
        <p:txBody>
          <a:bodyPr wrap="none"/>
          <a:lstStyle/>
          <a:p>
            <a:endParaRPr lang="en-US"/>
          </a:p>
        </p:txBody>
      </p:sp>
      <p:sp>
        <p:nvSpPr>
          <p:cNvPr id="22" name="Rectangle 5"/>
          <p:cNvSpPr>
            <a:spLocks noChangeArrowheads="1"/>
          </p:cNvSpPr>
          <p:nvPr/>
        </p:nvSpPr>
        <p:spPr bwMode="auto">
          <a:xfrm>
            <a:off x="1676400" y="5822484"/>
            <a:ext cx="990600" cy="523220"/>
          </a:xfrm>
          <a:prstGeom prst="rect">
            <a:avLst/>
          </a:prstGeom>
          <a:noFill/>
          <a:ln w="9525">
            <a:noFill/>
            <a:miter lim="800000"/>
            <a:headEnd/>
            <a:tailEnd/>
          </a:ln>
        </p:spPr>
        <p:txBody>
          <a:bodyPr anchor="ctr">
            <a:spAutoFit/>
          </a:bodyPr>
          <a:lstStyle/>
          <a:p>
            <a:pPr algn="ctr"/>
            <a:r>
              <a:rPr lang="en-US" sz="1400" b="1" dirty="0" smtClean="0">
                <a:latin typeface="Arial" charset="0"/>
              </a:rPr>
              <a:t>Window Period</a:t>
            </a:r>
            <a:endParaRPr lang="en-US" sz="1400" b="1" dirty="0">
              <a:latin typeface="Arial" charset="0"/>
            </a:endParaRPr>
          </a:p>
        </p:txBody>
      </p:sp>
      <p:sp>
        <p:nvSpPr>
          <p:cNvPr id="41" name="Freeform 40"/>
          <p:cNvSpPr>
            <a:spLocks noChangeArrowheads="1"/>
          </p:cNvSpPr>
          <p:nvPr/>
        </p:nvSpPr>
        <p:spPr bwMode="auto">
          <a:xfrm>
            <a:off x="1828800" y="2819400"/>
            <a:ext cx="6095999" cy="2647950"/>
          </a:xfrm>
          <a:custGeom>
            <a:avLst/>
            <a:gdLst>
              <a:gd name="T0" fmla="*/ 0 w 5474422"/>
              <a:gd name="T1" fmla="*/ 2652350 h 2647730"/>
              <a:gd name="T2" fmla="*/ 3058217 w 5474422"/>
              <a:gd name="T3" fmla="*/ 1965354 h 2647730"/>
              <a:gd name="T4" fmla="*/ 3697593 w 5474422"/>
              <a:gd name="T5" fmla="*/ 1704761 h 2647730"/>
              <a:gd name="T6" fmla="*/ 6064000 w 5474422"/>
              <a:gd name="T7" fmla="*/ 849304 h 2647730"/>
              <a:gd name="T8" fmla="*/ 13305732 w 5474422"/>
              <a:gd name="T9" fmla="*/ 85981 h 2647730"/>
              <a:gd name="T10" fmla="*/ 23892616 w 5474422"/>
              <a:gd name="T11" fmla="*/ 1365214 h 2647730"/>
              <a:gd name="T12" fmla="*/ 25812997 w 5474422"/>
              <a:gd name="T13" fmla="*/ 1610014 h 2647730"/>
              <a:gd name="T14" fmla="*/ 0 60000 65536"/>
              <a:gd name="T15" fmla="*/ 0 60000 65536"/>
              <a:gd name="T16" fmla="*/ 0 60000 65536"/>
              <a:gd name="T17" fmla="*/ 0 60000 65536"/>
              <a:gd name="T18" fmla="*/ 0 60000 65536"/>
              <a:gd name="T19" fmla="*/ 0 60000 65536"/>
              <a:gd name="T20" fmla="*/ 0 60000 65536"/>
              <a:gd name="T21" fmla="*/ 0 w 5474422"/>
              <a:gd name="T22" fmla="*/ 0 h 2647730"/>
              <a:gd name="T23" fmla="*/ 5474422 w 5474422"/>
              <a:gd name="T24" fmla="*/ 2647730 h 2647730"/>
              <a:gd name="connsiteX0" fmla="*/ 0 w 5543718"/>
              <a:gd name="connsiteY0" fmla="*/ 2647730 h 2647730"/>
              <a:gd name="connsiteX1" fmla="*/ 648582 w 5543718"/>
              <a:gd name="connsiteY1" fmla="*/ 1961931 h 2647730"/>
              <a:gd name="connsiteX2" fmla="*/ 784181 w 5543718"/>
              <a:gd name="connsiteY2" fmla="*/ 1701800 h 2647730"/>
              <a:gd name="connsiteX3" fmla="*/ 1286050 w 5543718"/>
              <a:gd name="connsiteY3" fmla="*/ 847834 h 2647730"/>
              <a:gd name="connsiteX4" fmla="*/ 2821874 w 5543718"/>
              <a:gd name="connsiteY4" fmla="*/ 85834 h 2647730"/>
              <a:gd name="connsiteX5" fmla="*/ 5067146 w 5543718"/>
              <a:gd name="connsiteY5" fmla="*/ 1362841 h 2647730"/>
              <a:gd name="connsiteX6" fmla="*/ 5543718 w 5543718"/>
              <a:gd name="connsiteY6" fmla="*/ 1447680 h 26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18" h="2647730">
                <a:moveTo>
                  <a:pt x="0" y="2647730"/>
                </a:moveTo>
                <a:cubicBezTo>
                  <a:pt x="135121" y="2504855"/>
                  <a:pt x="517885" y="2119586"/>
                  <a:pt x="648582" y="1961931"/>
                </a:cubicBezTo>
                <a:lnTo>
                  <a:pt x="784181" y="1701800"/>
                </a:lnTo>
                <a:lnTo>
                  <a:pt x="1286050" y="847834"/>
                </a:lnTo>
                <a:cubicBezTo>
                  <a:pt x="1625666" y="578506"/>
                  <a:pt x="2191691" y="0"/>
                  <a:pt x="2821874" y="85834"/>
                </a:cubicBezTo>
                <a:cubicBezTo>
                  <a:pt x="3388557" y="209769"/>
                  <a:pt x="4641696" y="969141"/>
                  <a:pt x="5067146" y="1362841"/>
                </a:cubicBezTo>
                <a:lnTo>
                  <a:pt x="5543718" y="1447680"/>
                </a:lnTo>
              </a:path>
            </a:pathLst>
          </a:custGeom>
          <a:noFill/>
          <a:ln w="76200" algn="ctr">
            <a:solidFill>
              <a:srgbClr val="00B050"/>
            </a:solidFill>
            <a:round/>
            <a:headEnd/>
            <a:tailEnd/>
          </a:ln>
        </p:spPr>
        <p:txBody>
          <a:bodyPr wrap="none"/>
          <a:lstStyle/>
          <a:p>
            <a:endParaRPr lang="en-US"/>
          </a:p>
        </p:txBody>
      </p:sp>
      <p:sp>
        <p:nvSpPr>
          <p:cNvPr id="42" name="Freeform 41"/>
          <p:cNvSpPr>
            <a:spLocks noChangeArrowheads="1"/>
          </p:cNvSpPr>
          <p:nvPr/>
        </p:nvSpPr>
        <p:spPr bwMode="auto">
          <a:xfrm>
            <a:off x="1752600" y="1905000"/>
            <a:ext cx="6096000" cy="3602038"/>
          </a:xfrm>
          <a:custGeom>
            <a:avLst/>
            <a:gdLst>
              <a:gd name="T0" fmla="*/ 0 w 5793590"/>
              <a:gd name="T1" fmla="*/ 3598273 h 3602569"/>
              <a:gd name="T2" fmla="*/ 757258 w 5793590"/>
              <a:gd name="T3" fmla="*/ 443879 h 3602569"/>
              <a:gd name="T4" fmla="*/ 1396920 w 5793590"/>
              <a:gd name="T5" fmla="*/ 2409746 h 3602569"/>
              <a:gd name="T6" fmla="*/ 1412830 w 5793590"/>
              <a:gd name="T7" fmla="*/ 2420144 h 3602569"/>
              <a:gd name="T8" fmla="*/ 4524858 w 5793590"/>
              <a:gd name="T9" fmla="*/ 2288894 h 3602569"/>
              <a:gd name="T10" fmla="*/ 6084047 w 5793590"/>
              <a:gd name="T11" fmla="*/ 1887289 h 3602569"/>
              <a:gd name="T12" fmla="*/ 7016387 w 5793590"/>
              <a:gd name="T13" fmla="*/ 0 h 3602569"/>
              <a:gd name="T14" fmla="*/ 0 60000 65536"/>
              <a:gd name="T15" fmla="*/ 0 60000 65536"/>
              <a:gd name="T16" fmla="*/ 0 60000 65536"/>
              <a:gd name="T17" fmla="*/ 0 60000 65536"/>
              <a:gd name="T18" fmla="*/ 0 60000 65536"/>
              <a:gd name="T19" fmla="*/ 0 60000 65536"/>
              <a:gd name="T20" fmla="*/ 0 60000 65536"/>
              <a:gd name="T21" fmla="*/ 0 w 5793590"/>
              <a:gd name="T22" fmla="*/ 0 h 3602569"/>
              <a:gd name="T23" fmla="*/ 5793590 w 5793590"/>
              <a:gd name="T24" fmla="*/ 3602569 h 3602569"/>
              <a:gd name="connsiteX0" fmla="*/ 0 w 5793590"/>
              <a:gd name="connsiteY0" fmla="*/ 3602569 h 3602569"/>
              <a:gd name="connsiteX1" fmla="*/ 289680 w 5793590"/>
              <a:gd name="connsiteY1" fmla="*/ 457267 h 3602569"/>
              <a:gd name="connsiteX2" fmla="*/ 1153463 w 5793590"/>
              <a:gd name="connsiteY2" fmla="*/ 2412618 h 3602569"/>
              <a:gd name="connsiteX3" fmla="*/ 1166600 w 5793590"/>
              <a:gd name="connsiteY3" fmla="*/ 2423030 h 3602569"/>
              <a:gd name="connsiteX4" fmla="*/ 3736274 w 5793590"/>
              <a:gd name="connsiteY4" fmla="*/ 2291628 h 3602569"/>
              <a:gd name="connsiteX5" fmla="*/ 5023739 w 5793590"/>
              <a:gd name="connsiteY5" fmla="*/ 1889542 h 3602569"/>
              <a:gd name="connsiteX6" fmla="*/ 5793590 w 5793590"/>
              <a:gd name="connsiteY6" fmla="*/ 0 h 36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590" h="3602569">
                <a:moveTo>
                  <a:pt x="0" y="3602569"/>
                </a:moveTo>
                <a:cubicBezTo>
                  <a:pt x="157636" y="2549825"/>
                  <a:pt x="111011" y="1486600"/>
                  <a:pt x="289680" y="457267"/>
                </a:cubicBezTo>
                <a:cubicBezTo>
                  <a:pt x="672432" y="296984"/>
                  <a:pt x="613918" y="2052233"/>
                  <a:pt x="1153463" y="2412618"/>
                </a:cubicBezTo>
                <a:lnTo>
                  <a:pt x="1166600" y="2423030"/>
                </a:lnTo>
                <a:lnTo>
                  <a:pt x="3736274" y="2291628"/>
                </a:lnTo>
                <a:lnTo>
                  <a:pt x="5023739" y="1889542"/>
                </a:lnTo>
                <a:lnTo>
                  <a:pt x="5793590" y="0"/>
                </a:lnTo>
              </a:path>
            </a:pathLst>
          </a:custGeom>
          <a:noFill/>
          <a:ln w="76200" algn="ctr">
            <a:solidFill>
              <a:srgbClr val="FF0000"/>
            </a:solidFill>
            <a:round/>
            <a:headEnd/>
            <a:tailEnd/>
          </a:ln>
        </p:spPr>
        <p:txBody>
          <a:bodyPr wrap="none"/>
          <a:lstStyle/>
          <a:p>
            <a:endParaRPr lang="en-US"/>
          </a:p>
        </p:txBody>
      </p:sp>
      <p:cxnSp>
        <p:nvCxnSpPr>
          <p:cNvPr id="51" name="Straight Arrow Connector 50"/>
          <p:cNvCxnSpPr>
            <a:cxnSpLocks noChangeShapeType="1"/>
          </p:cNvCxnSpPr>
          <p:nvPr/>
        </p:nvCxnSpPr>
        <p:spPr bwMode="auto">
          <a:xfrm rot="5400000" flipH="1" flipV="1">
            <a:off x="-874712" y="3846512"/>
            <a:ext cx="5257800" cy="3175"/>
          </a:xfrm>
          <a:prstGeom prst="straightConnector1">
            <a:avLst/>
          </a:prstGeom>
          <a:noFill/>
          <a:ln w="76200" algn="ctr">
            <a:solidFill>
              <a:schemeClr val="tx1"/>
            </a:solidFill>
            <a:round/>
            <a:headEnd/>
            <a:tailEnd type="arrow" w="med" len="med"/>
          </a:ln>
        </p:spPr>
      </p:cxnSp>
      <p:cxnSp>
        <p:nvCxnSpPr>
          <p:cNvPr id="48142" name="Straight Arrow Connector 53"/>
          <p:cNvCxnSpPr>
            <a:cxnSpLocks noChangeShapeType="1"/>
          </p:cNvCxnSpPr>
          <p:nvPr/>
        </p:nvCxnSpPr>
        <p:spPr bwMode="auto">
          <a:xfrm flipV="1">
            <a:off x="1752600" y="5486400"/>
            <a:ext cx="6324600" cy="44450"/>
          </a:xfrm>
          <a:prstGeom prst="straightConnector1">
            <a:avLst/>
          </a:prstGeom>
          <a:noFill/>
          <a:ln w="76200" algn="ctr">
            <a:solidFill>
              <a:schemeClr val="tx1"/>
            </a:solidFill>
            <a:round/>
            <a:headEnd/>
            <a:tailEnd type="arrow" w="med" len="med"/>
          </a:ln>
        </p:spPr>
      </p:cxnSp>
      <p:cxnSp>
        <p:nvCxnSpPr>
          <p:cNvPr id="56" name="Straight Connector 55"/>
          <p:cNvCxnSpPr>
            <a:cxnSpLocks noChangeShapeType="1"/>
          </p:cNvCxnSpPr>
          <p:nvPr/>
        </p:nvCxnSpPr>
        <p:spPr bwMode="auto">
          <a:xfrm rot="10800000">
            <a:off x="1752600" y="4648200"/>
            <a:ext cx="6172200" cy="1588"/>
          </a:xfrm>
          <a:prstGeom prst="line">
            <a:avLst/>
          </a:prstGeom>
          <a:noFill/>
          <a:ln w="9525" algn="ctr">
            <a:solidFill>
              <a:schemeClr val="bg2"/>
            </a:solidFill>
            <a:prstDash val="dashDot"/>
            <a:round/>
            <a:headEnd/>
            <a:tailEnd/>
          </a:ln>
        </p:spPr>
      </p:cxnSp>
      <p:cxnSp>
        <p:nvCxnSpPr>
          <p:cNvPr id="54288" name="Straight Arrow Connector 62"/>
          <p:cNvCxnSpPr>
            <a:cxnSpLocks noChangeShapeType="1"/>
          </p:cNvCxnSpPr>
          <p:nvPr/>
        </p:nvCxnSpPr>
        <p:spPr bwMode="auto">
          <a:xfrm rot="5400000" flipH="1" flipV="1">
            <a:off x="1066800" y="5562600"/>
            <a:ext cx="609600" cy="609600"/>
          </a:xfrm>
          <a:prstGeom prst="straightConnector1">
            <a:avLst/>
          </a:prstGeom>
          <a:noFill/>
          <a:ln w="38100" algn="ctr">
            <a:solidFill>
              <a:schemeClr val="tx1"/>
            </a:solidFill>
            <a:round/>
            <a:headEnd/>
            <a:tailEnd type="arrow" w="med" len="med"/>
          </a:ln>
        </p:spPr>
      </p:cxnSp>
      <p:cxnSp>
        <p:nvCxnSpPr>
          <p:cNvPr id="65" name="Straight Connector 64"/>
          <p:cNvCxnSpPr>
            <a:cxnSpLocks noChangeShapeType="1"/>
          </p:cNvCxnSpPr>
          <p:nvPr/>
        </p:nvCxnSpPr>
        <p:spPr bwMode="auto">
          <a:xfrm rot="5400000">
            <a:off x="381794" y="4266406"/>
            <a:ext cx="4419600" cy="1588"/>
          </a:xfrm>
          <a:prstGeom prst="line">
            <a:avLst/>
          </a:prstGeom>
          <a:noFill/>
          <a:ln w="9525" algn="ctr">
            <a:solidFill>
              <a:schemeClr val="tx1"/>
            </a:solidFill>
            <a:prstDash val="lgDashDotDot"/>
            <a:round/>
            <a:headEnd/>
            <a:tailEnd/>
          </a:ln>
        </p:spPr>
      </p:cxnSp>
      <p:sp>
        <p:nvSpPr>
          <p:cNvPr id="21" name="Equal 20"/>
          <p:cNvSpPr/>
          <p:nvPr/>
        </p:nvSpPr>
        <p:spPr bwMode="auto">
          <a:xfrm rot="17107172">
            <a:off x="3936485" y="3048000"/>
            <a:ext cx="285750" cy="165100"/>
          </a:xfrm>
          <a:prstGeom prst="mathEqual">
            <a:avLst/>
          </a:prstGeom>
          <a:solidFill>
            <a:srgbClr val="009900"/>
          </a:solidFill>
          <a:ln w="12700" cap="flat" cmpd="sng" algn="ctr">
            <a:noFill/>
            <a:prstDash val="solid"/>
            <a:round/>
            <a:headEnd type="none" w="med" len="med"/>
            <a:tailEnd type="none" w="med" len="med"/>
          </a:ln>
          <a:effectLst/>
        </p:spPr>
        <p:txBody>
          <a:bodyPr wrap="none"/>
          <a:lstStyle/>
          <a:p>
            <a:pPr>
              <a:defRPr/>
            </a:pPr>
            <a:endParaRPr lang="en-US"/>
          </a:p>
        </p:txBody>
      </p:sp>
      <p:sp>
        <p:nvSpPr>
          <p:cNvPr id="23" name="Equal 22"/>
          <p:cNvSpPr/>
          <p:nvPr/>
        </p:nvSpPr>
        <p:spPr bwMode="auto">
          <a:xfrm rot="17334769">
            <a:off x="3944143" y="5412582"/>
            <a:ext cx="284163" cy="165100"/>
          </a:xfrm>
          <a:prstGeom prst="mathEqual">
            <a:avLst/>
          </a:prstGeom>
          <a:solidFill>
            <a:schemeClr val="tx1"/>
          </a:solidFill>
          <a:ln w="12700" cap="flat" cmpd="sng" algn="ctr">
            <a:solidFill>
              <a:schemeClr val="bg1"/>
            </a:solidFill>
            <a:prstDash val="solid"/>
            <a:round/>
            <a:headEnd type="none" w="med" len="med"/>
            <a:tailEnd type="none" w="med" len="med"/>
          </a:ln>
          <a:effectLst/>
        </p:spPr>
        <p:txBody>
          <a:bodyPr wrap="none"/>
          <a:lstStyle/>
          <a:p>
            <a:pPr>
              <a:defRPr/>
            </a:pPr>
            <a:endParaRPr lang="en-US"/>
          </a:p>
        </p:txBody>
      </p:sp>
      <p:sp>
        <p:nvSpPr>
          <p:cNvPr id="24" name="Equal 23"/>
          <p:cNvSpPr/>
          <p:nvPr/>
        </p:nvSpPr>
        <p:spPr bwMode="auto">
          <a:xfrm rot="17505695">
            <a:off x="3963988" y="4194311"/>
            <a:ext cx="284162" cy="166688"/>
          </a:xfrm>
          <a:prstGeom prst="mathEqual">
            <a:avLst/>
          </a:prstGeom>
          <a:solidFill>
            <a:srgbClr val="FF0000"/>
          </a:solidFill>
          <a:ln w="12700" cap="flat" cmpd="sng" algn="ctr">
            <a:noFill/>
            <a:prstDash val="solid"/>
            <a:round/>
            <a:headEnd type="none" w="med" len="med"/>
            <a:tailEnd type="none" w="med" len="med"/>
          </a:ln>
          <a:effectLst/>
        </p:spPr>
        <p:txBody>
          <a:bodyPr wrap="none"/>
          <a:lstStyle/>
          <a:p>
            <a:pPr>
              <a:defRPr/>
            </a:pPr>
            <a:endParaRPr lang="en-US"/>
          </a:p>
        </p:txBody>
      </p:sp>
      <p:sp>
        <p:nvSpPr>
          <p:cNvPr id="25" name="Rectangle 24"/>
          <p:cNvSpPr/>
          <p:nvPr/>
        </p:nvSpPr>
        <p:spPr bwMode="auto">
          <a:xfrm>
            <a:off x="3810000" y="5638800"/>
            <a:ext cx="533400" cy="381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defRPr/>
            </a:pPr>
            <a:r>
              <a:rPr lang="en-US" sz="1400" b="1" dirty="0" smtClean="0">
                <a:solidFill>
                  <a:schemeClr val="tx1"/>
                </a:solidFill>
                <a:latin typeface="Arial" pitchFamily="34" charset="0"/>
                <a:cs typeface="Arial" pitchFamily="34" charset="0"/>
              </a:rPr>
              <a:t>Years</a:t>
            </a:r>
            <a:endParaRPr lang="en-US" sz="1400" b="1" dirty="0">
              <a:solidFill>
                <a:schemeClr val="tx1"/>
              </a:solidFill>
              <a:latin typeface="Arial" pitchFamily="34" charset="0"/>
              <a:cs typeface="Arial" pitchFamily="34" charset="0"/>
            </a:endParaRPr>
          </a:p>
        </p:txBody>
      </p:sp>
      <p:sp>
        <p:nvSpPr>
          <p:cNvPr id="27" name="Freeform 26"/>
          <p:cNvSpPr/>
          <p:nvPr/>
        </p:nvSpPr>
        <p:spPr bwMode="auto">
          <a:xfrm>
            <a:off x="1828800" y="1981200"/>
            <a:ext cx="6096000" cy="3340100"/>
          </a:xfrm>
          <a:custGeom>
            <a:avLst/>
            <a:gdLst>
              <a:gd name="connsiteX0" fmla="*/ 0 w 5943600"/>
              <a:gd name="connsiteY0" fmla="*/ 622300 h 3733800"/>
              <a:gd name="connsiteX1" fmla="*/ 182268 w 5943600"/>
              <a:gd name="connsiteY1" fmla="*/ 182268 h 3733800"/>
              <a:gd name="connsiteX2" fmla="*/ 622301 w 5943600"/>
              <a:gd name="connsiteY2" fmla="*/ 1 h 3733800"/>
              <a:gd name="connsiteX3" fmla="*/ 5321300 w 5943600"/>
              <a:gd name="connsiteY3" fmla="*/ 0 h 3733800"/>
              <a:gd name="connsiteX4" fmla="*/ 5761332 w 5943600"/>
              <a:gd name="connsiteY4" fmla="*/ 182268 h 3733800"/>
              <a:gd name="connsiteX5" fmla="*/ 5943599 w 5943600"/>
              <a:gd name="connsiteY5" fmla="*/ 622301 h 3733800"/>
              <a:gd name="connsiteX6" fmla="*/ 5943600 w 5943600"/>
              <a:gd name="connsiteY6" fmla="*/ 3111500 h 3733800"/>
              <a:gd name="connsiteX7" fmla="*/ 5761332 w 5943600"/>
              <a:gd name="connsiteY7" fmla="*/ 3551533 h 3733800"/>
              <a:gd name="connsiteX8" fmla="*/ 5321299 w 5943600"/>
              <a:gd name="connsiteY8" fmla="*/ 3733800 h 3733800"/>
              <a:gd name="connsiteX9" fmla="*/ 622300 w 5943600"/>
              <a:gd name="connsiteY9" fmla="*/ 3733800 h 3733800"/>
              <a:gd name="connsiteX10" fmla="*/ 182267 w 5943600"/>
              <a:gd name="connsiteY10" fmla="*/ 3551532 h 3733800"/>
              <a:gd name="connsiteX11" fmla="*/ 0 w 5943600"/>
              <a:gd name="connsiteY11" fmla="*/ 3111499 h 3733800"/>
              <a:gd name="connsiteX12" fmla="*/ 0 w 5943600"/>
              <a:gd name="connsiteY12" fmla="*/ 622300 h 3733800"/>
              <a:gd name="connsiteX0" fmla="*/ 233051 w 6176651"/>
              <a:gd name="connsiteY0" fmla="*/ 622300 h 3733800"/>
              <a:gd name="connsiteX1" fmla="*/ 415319 w 6176651"/>
              <a:gd name="connsiteY1" fmla="*/ 182268 h 3733800"/>
              <a:gd name="connsiteX2" fmla="*/ 803237 w 6176651"/>
              <a:gd name="connsiteY2" fmla="*/ 181303 h 3733800"/>
              <a:gd name="connsiteX3" fmla="*/ 855352 w 6176651"/>
              <a:gd name="connsiteY3" fmla="*/ 1 h 3733800"/>
              <a:gd name="connsiteX4" fmla="*/ 5554351 w 6176651"/>
              <a:gd name="connsiteY4" fmla="*/ 0 h 3733800"/>
              <a:gd name="connsiteX5" fmla="*/ 5994383 w 6176651"/>
              <a:gd name="connsiteY5" fmla="*/ 182268 h 3733800"/>
              <a:gd name="connsiteX6" fmla="*/ 6176650 w 6176651"/>
              <a:gd name="connsiteY6" fmla="*/ 622301 h 3733800"/>
              <a:gd name="connsiteX7" fmla="*/ 6176651 w 6176651"/>
              <a:gd name="connsiteY7" fmla="*/ 3111500 h 3733800"/>
              <a:gd name="connsiteX8" fmla="*/ 5994383 w 6176651"/>
              <a:gd name="connsiteY8" fmla="*/ 3551533 h 3733800"/>
              <a:gd name="connsiteX9" fmla="*/ 5554350 w 6176651"/>
              <a:gd name="connsiteY9" fmla="*/ 3733800 h 3733800"/>
              <a:gd name="connsiteX10" fmla="*/ 855351 w 6176651"/>
              <a:gd name="connsiteY10" fmla="*/ 3733800 h 3733800"/>
              <a:gd name="connsiteX11" fmla="*/ 415318 w 6176651"/>
              <a:gd name="connsiteY11" fmla="*/ 3551532 h 3733800"/>
              <a:gd name="connsiteX12" fmla="*/ 233051 w 6176651"/>
              <a:gd name="connsiteY12" fmla="*/ 3111499 h 3733800"/>
              <a:gd name="connsiteX13" fmla="*/ 233051 w 6176651"/>
              <a:gd name="connsiteY13" fmla="*/ 622300 h 3733800"/>
              <a:gd name="connsiteX0" fmla="*/ 286319 w 6472810"/>
              <a:gd name="connsiteY0" fmla="*/ 622300 h 3733800"/>
              <a:gd name="connsiteX1" fmla="*/ 468587 w 6472810"/>
              <a:gd name="connsiteY1" fmla="*/ 182268 h 3733800"/>
              <a:gd name="connsiteX2" fmla="*/ 856505 w 6472810"/>
              <a:gd name="connsiteY2" fmla="*/ 181303 h 3733800"/>
              <a:gd name="connsiteX3" fmla="*/ 5607619 w 6472810"/>
              <a:gd name="connsiteY3" fmla="*/ 0 h 3733800"/>
              <a:gd name="connsiteX4" fmla="*/ 6047651 w 6472810"/>
              <a:gd name="connsiteY4" fmla="*/ 182268 h 3733800"/>
              <a:gd name="connsiteX5" fmla="*/ 6229918 w 6472810"/>
              <a:gd name="connsiteY5" fmla="*/ 622301 h 3733800"/>
              <a:gd name="connsiteX6" fmla="*/ 6229919 w 6472810"/>
              <a:gd name="connsiteY6" fmla="*/ 3111500 h 3733800"/>
              <a:gd name="connsiteX7" fmla="*/ 6047651 w 6472810"/>
              <a:gd name="connsiteY7" fmla="*/ 3551533 h 3733800"/>
              <a:gd name="connsiteX8" fmla="*/ 5607618 w 6472810"/>
              <a:gd name="connsiteY8" fmla="*/ 3733800 h 3733800"/>
              <a:gd name="connsiteX9" fmla="*/ 908619 w 6472810"/>
              <a:gd name="connsiteY9" fmla="*/ 3733800 h 3733800"/>
              <a:gd name="connsiteX10" fmla="*/ 468586 w 6472810"/>
              <a:gd name="connsiteY10" fmla="*/ 3551532 h 3733800"/>
              <a:gd name="connsiteX11" fmla="*/ 286319 w 6472810"/>
              <a:gd name="connsiteY11" fmla="*/ 3111499 h 3733800"/>
              <a:gd name="connsiteX12" fmla="*/ 286319 w 6472810"/>
              <a:gd name="connsiteY12" fmla="*/ 622300 h 3733800"/>
              <a:gd name="connsiteX0" fmla="*/ 856505 w 6472810"/>
              <a:gd name="connsiteY0" fmla="*/ 181303 h 3733800"/>
              <a:gd name="connsiteX1" fmla="*/ 5607619 w 6472810"/>
              <a:gd name="connsiteY1" fmla="*/ 0 h 3733800"/>
              <a:gd name="connsiteX2" fmla="*/ 6047651 w 6472810"/>
              <a:gd name="connsiteY2" fmla="*/ 182268 h 3733800"/>
              <a:gd name="connsiteX3" fmla="*/ 6229918 w 6472810"/>
              <a:gd name="connsiteY3" fmla="*/ 622301 h 3733800"/>
              <a:gd name="connsiteX4" fmla="*/ 6229919 w 6472810"/>
              <a:gd name="connsiteY4" fmla="*/ 3111500 h 3733800"/>
              <a:gd name="connsiteX5" fmla="*/ 6047651 w 6472810"/>
              <a:gd name="connsiteY5" fmla="*/ 3551533 h 3733800"/>
              <a:gd name="connsiteX6" fmla="*/ 5607618 w 6472810"/>
              <a:gd name="connsiteY6" fmla="*/ 3733800 h 3733800"/>
              <a:gd name="connsiteX7" fmla="*/ 908619 w 6472810"/>
              <a:gd name="connsiteY7" fmla="*/ 3733800 h 3733800"/>
              <a:gd name="connsiteX8" fmla="*/ 468586 w 6472810"/>
              <a:gd name="connsiteY8" fmla="*/ 3551532 h 3733800"/>
              <a:gd name="connsiteX9" fmla="*/ 286319 w 6472810"/>
              <a:gd name="connsiteY9" fmla="*/ 3111499 h 3733800"/>
              <a:gd name="connsiteX10" fmla="*/ 286319 w 6472810"/>
              <a:gd name="connsiteY10" fmla="*/ 622300 h 3733800"/>
              <a:gd name="connsiteX11" fmla="*/ 468587 w 6472810"/>
              <a:gd name="connsiteY11" fmla="*/ 182268 h 3733800"/>
              <a:gd name="connsiteX12" fmla="*/ 947945 w 6472810"/>
              <a:gd name="connsiteY12" fmla="*/ 272743 h 3733800"/>
              <a:gd name="connsiteX0" fmla="*/ 5607619 w 6472810"/>
              <a:gd name="connsiteY0" fmla="*/ 0 h 3733800"/>
              <a:gd name="connsiteX1" fmla="*/ 6047651 w 6472810"/>
              <a:gd name="connsiteY1" fmla="*/ 182268 h 3733800"/>
              <a:gd name="connsiteX2" fmla="*/ 6229918 w 6472810"/>
              <a:gd name="connsiteY2" fmla="*/ 622301 h 3733800"/>
              <a:gd name="connsiteX3" fmla="*/ 6229919 w 6472810"/>
              <a:gd name="connsiteY3" fmla="*/ 3111500 h 3733800"/>
              <a:gd name="connsiteX4" fmla="*/ 6047651 w 6472810"/>
              <a:gd name="connsiteY4" fmla="*/ 3551533 h 3733800"/>
              <a:gd name="connsiteX5" fmla="*/ 5607618 w 6472810"/>
              <a:gd name="connsiteY5" fmla="*/ 3733800 h 3733800"/>
              <a:gd name="connsiteX6" fmla="*/ 908619 w 6472810"/>
              <a:gd name="connsiteY6" fmla="*/ 3733800 h 3733800"/>
              <a:gd name="connsiteX7" fmla="*/ 468586 w 6472810"/>
              <a:gd name="connsiteY7" fmla="*/ 3551532 h 3733800"/>
              <a:gd name="connsiteX8" fmla="*/ 286319 w 6472810"/>
              <a:gd name="connsiteY8" fmla="*/ 3111499 h 3733800"/>
              <a:gd name="connsiteX9" fmla="*/ 286319 w 6472810"/>
              <a:gd name="connsiteY9" fmla="*/ 622300 h 3733800"/>
              <a:gd name="connsiteX10" fmla="*/ 468587 w 6472810"/>
              <a:gd name="connsiteY10" fmla="*/ 182268 h 3733800"/>
              <a:gd name="connsiteX11" fmla="*/ 947945 w 6472810"/>
              <a:gd name="connsiteY11" fmla="*/ 272743 h 3733800"/>
              <a:gd name="connsiteX0" fmla="*/ 5321300 w 6186491"/>
              <a:gd name="connsiteY0" fmla="*/ 0 h 3733800"/>
              <a:gd name="connsiteX1" fmla="*/ 5761332 w 6186491"/>
              <a:gd name="connsiteY1" fmla="*/ 182268 h 3733800"/>
              <a:gd name="connsiteX2" fmla="*/ 5943599 w 6186491"/>
              <a:gd name="connsiteY2" fmla="*/ 622301 h 3733800"/>
              <a:gd name="connsiteX3" fmla="*/ 5943600 w 6186491"/>
              <a:gd name="connsiteY3" fmla="*/ 3111500 h 3733800"/>
              <a:gd name="connsiteX4" fmla="*/ 5761332 w 6186491"/>
              <a:gd name="connsiteY4" fmla="*/ 3551533 h 3733800"/>
              <a:gd name="connsiteX5" fmla="*/ 5321299 w 6186491"/>
              <a:gd name="connsiteY5" fmla="*/ 3733800 h 3733800"/>
              <a:gd name="connsiteX6" fmla="*/ 622300 w 6186491"/>
              <a:gd name="connsiteY6" fmla="*/ 3733800 h 3733800"/>
              <a:gd name="connsiteX7" fmla="*/ 182267 w 6186491"/>
              <a:gd name="connsiteY7" fmla="*/ 3551532 h 3733800"/>
              <a:gd name="connsiteX8" fmla="*/ 0 w 6186491"/>
              <a:gd name="connsiteY8" fmla="*/ 3111499 h 3733800"/>
              <a:gd name="connsiteX9" fmla="*/ 0 w 6186491"/>
              <a:gd name="connsiteY9" fmla="*/ 622300 h 3733800"/>
              <a:gd name="connsiteX10" fmla="*/ 182268 w 6186491"/>
              <a:gd name="connsiteY10" fmla="*/ 182268 h 3733800"/>
              <a:gd name="connsiteX0" fmla="*/ 5321300 w 6186491"/>
              <a:gd name="connsiteY0" fmla="*/ 0 h 3733800"/>
              <a:gd name="connsiteX1" fmla="*/ 5761332 w 6186491"/>
              <a:gd name="connsiteY1" fmla="*/ 182268 h 3733800"/>
              <a:gd name="connsiteX2" fmla="*/ 5943599 w 6186491"/>
              <a:gd name="connsiteY2" fmla="*/ 622301 h 3733800"/>
              <a:gd name="connsiteX3" fmla="*/ 5943600 w 6186491"/>
              <a:gd name="connsiteY3" fmla="*/ 3111500 h 3733800"/>
              <a:gd name="connsiteX4" fmla="*/ 5761332 w 6186491"/>
              <a:gd name="connsiteY4" fmla="*/ 3551533 h 3733800"/>
              <a:gd name="connsiteX5" fmla="*/ 5321299 w 6186491"/>
              <a:gd name="connsiteY5" fmla="*/ 3733800 h 3733800"/>
              <a:gd name="connsiteX6" fmla="*/ 622300 w 6186491"/>
              <a:gd name="connsiteY6" fmla="*/ 3733800 h 3733800"/>
              <a:gd name="connsiteX7" fmla="*/ 182267 w 6186491"/>
              <a:gd name="connsiteY7" fmla="*/ 3551532 h 3733800"/>
              <a:gd name="connsiteX8" fmla="*/ 0 w 6186491"/>
              <a:gd name="connsiteY8" fmla="*/ 3111499 h 3733800"/>
              <a:gd name="connsiteX9" fmla="*/ 0 w 6186491"/>
              <a:gd name="connsiteY9" fmla="*/ 622300 h 3733800"/>
              <a:gd name="connsiteX0" fmla="*/ 5321300 w 6186491"/>
              <a:gd name="connsiteY0" fmla="*/ 0 h 3744149"/>
              <a:gd name="connsiteX1" fmla="*/ 5761332 w 6186491"/>
              <a:gd name="connsiteY1" fmla="*/ 182268 h 3744149"/>
              <a:gd name="connsiteX2" fmla="*/ 5943599 w 6186491"/>
              <a:gd name="connsiteY2" fmla="*/ 622301 h 3744149"/>
              <a:gd name="connsiteX3" fmla="*/ 5943600 w 6186491"/>
              <a:gd name="connsiteY3" fmla="*/ 3111500 h 3744149"/>
              <a:gd name="connsiteX4" fmla="*/ 5761332 w 6186491"/>
              <a:gd name="connsiteY4" fmla="*/ 3551533 h 3744149"/>
              <a:gd name="connsiteX5" fmla="*/ 5321299 w 6186491"/>
              <a:gd name="connsiteY5" fmla="*/ 3733800 h 3744149"/>
              <a:gd name="connsiteX6" fmla="*/ 622300 w 6186491"/>
              <a:gd name="connsiteY6" fmla="*/ 3733800 h 3744149"/>
              <a:gd name="connsiteX7" fmla="*/ 182267 w 6186491"/>
              <a:gd name="connsiteY7" fmla="*/ 3551532 h 3744149"/>
              <a:gd name="connsiteX8" fmla="*/ 381000 w 6186491"/>
              <a:gd name="connsiteY8" fmla="*/ 2578099 h 3744149"/>
              <a:gd name="connsiteX9" fmla="*/ 0 w 6186491"/>
              <a:gd name="connsiteY9" fmla="*/ 622300 h 3744149"/>
              <a:gd name="connsiteX0" fmla="*/ 5321300 w 6186491"/>
              <a:gd name="connsiteY0" fmla="*/ 0 h 3744149"/>
              <a:gd name="connsiteX1" fmla="*/ 5761332 w 6186491"/>
              <a:gd name="connsiteY1" fmla="*/ 182268 h 3744149"/>
              <a:gd name="connsiteX2" fmla="*/ 5943599 w 6186491"/>
              <a:gd name="connsiteY2" fmla="*/ 622301 h 3744149"/>
              <a:gd name="connsiteX3" fmla="*/ 5943600 w 6186491"/>
              <a:gd name="connsiteY3" fmla="*/ 3111500 h 3744149"/>
              <a:gd name="connsiteX4" fmla="*/ 5761332 w 6186491"/>
              <a:gd name="connsiteY4" fmla="*/ 3551533 h 3744149"/>
              <a:gd name="connsiteX5" fmla="*/ 5321299 w 6186491"/>
              <a:gd name="connsiteY5" fmla="*/ 3733800 h 3744149"/>
              <a:gd name="connsiteX6" fmla="*/ 622300 w 6186491"/>
              <a:gd name="connsiteY6" fmla="*/ 3733800 h 3744149"/>
              <a:gd name="connsiteX7" fmla="*/ 182267 w 6186491"/>
              <a:gd name="connsiteY7" fmla="*/ 3551532 h 3744149"/>
              <a:gd name="connsiteX8" fmla="*/ 1316421 w 6186491"/>
              <a:gd name="connsiteY8" fmla="*/ 2180897 h 3744149"/>
              <a:gd name="connsiteX9" fmla="*/ 381000 w 6186491"/>
              <a:gd name="connsiteY9" fmla="*/ 2578099 h 3744149"/>
              <a:gd name="connsiteX10" fmla="*/ 0 w 6186491"/>
              <a:gd name="connsiteY10" fmla="*/ 622300 h 3744149"/>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558733"/>
              <a:gd name="connsiteY0" fmla="*/ 0 h 4687614"/>
              <a:gd name="connsiteX1" fmla="*/ 5761332 w 6558733"/>
              <a:gd name="connsiteY1" fmla="*/ 182268 h 4687614"/>
              <a:gd name="connsiteX2" fmla="*/ 5943599 w 6558733"/>
              <a:gd name="connsiteY2" fmla="*/ 622301 h 4687614"/>
              <a:gd name="connsiteX3" fmla="*/ 5943600 w 6558733"/>
              <a:gd name="connsiteY3" fmla="*/ 3111500 h 4687614"/>
              <a:gd name="connsiteX4" fmla="*/ 5761332 w 6558733"/>
              <a:gd name="connsiteY4" fmla="*/ 3551533 h 4687614"/>
              <a:gd name="connsiteX5" fmla="*/ 5321299 w 6558733"/>
              <a:gd name="connsiteY5" fmla="*/ 3733800 h 4687614"/>
              <a:gd name="connsiteX6" fmla="*/ 622300 w 6558733"/>
              <a:gd name="connsiteY6" fmla="*/ 3733800 h 4687614"/>
              <a:gd name="connsiteX7" fmla="*/ 182267 w 6558733"/>
              <a:gd name="connsiteY7" fmla="*/ 3551532 h 4687614"/>
              <a:gd name="connsiteX8" fmla="*/ 5691352 w 6558733"/>
              <a:gd name="connsiteY8" fmla="*/ 3978165 h 4687614"/>
              <a:gd name="connsiteX9" fmla="*/ 5386552 w 6558733"/>
              <a:gd name="connsiteY9" fmla="*/ 4388069 h 4687614"/>
              <a:gd name="connsiteX10" fmla="*/ 1316421 w 6558733"/>
              <a:gd name="connsiteY10" fmla="*/ 2180897 h 4687614"/>
              <a:gd name="connsiteX11" fmla="*/ 381000 w 6558733"/>
              <a:gd name="connsiteY11" fmla="*/ 2578099 h 4687614"/>
              <a:gd name="connsiteX12" fmla="*/ 0 w 6558733"/>
              <a:gd name="connsiteY12" fmla="*/ 622300 h 4687614"/>
              <a:gd name="connsiteX0" fmla="*/ 5321300 w 6558733"/>
              <a:gd name="connsiteY0" fmla="*/ 0 h 4687614"/>
              <a:gd name="connsiteX1" fmla="*/ 5943599 w 6558733"/>
              <a:gd name="connsiteY1" fmla="*/ 622301 h 4687614"/>
              <a:gd name="connsiteX2" fmla="*/ 5943600 w 6558733"/>
              <a:gd name="connsiteY2" fmla="*/ 3111500 h 4687614"/>
              <a:gd name="connsiteX3" fmla="*/ 5761332 w 6558733"/>
              <a:gd name="connsiteY3" fmla="*/ 3551533 h 4687614"/>
              <a:gd name="connsiteX4" fmla="*/ 5321299 w 6558733"/>
              <a:gd name="connsiteY4" fmla="*/ 3733800 h 4687614"/>
              <a:gd name="connsiteX5" fmla="*/ 622300 w 6558733"/>
              <a:gd name="connsiteY5" fmla="*/ 3733800 h 4687614"/>
              <a:gd name="connsiteX6" fmla="*/ 182267 w 6558733"/>
              <a:gd name="connsiteY6" fmla="*/ 3551532 h 4687614"/>
              <a:gd name="connsiteX7" fmla="*/ 5691352 w 6558733"/>
              <a:gd name="connsiteY7" fmla="*/ 3978165 h 4687614"/>
              <a:gd name="connsiteX8" fmla="*/ 5386552 w 6558733"/>
              <a:gd name="connsiteY8" fmla="*/ 4388069 h 4687614"/>
              <a:gd name="connsiteX9" fmla="*/ 1316421 w 6558733"/>
              <a:gd name="connsiteY9" fmla="*/ 2180897 h 4687614"/>
              <a:gd name="connsiteX10" fmla="*/ 381000 w 6558733"/>
              <a:gd name="connsiteY10" fmla="*/ 2578099 h 4687614"/>
              <a:gd name="connsiteX11" fmla="*/ 0 w 6558733"/>
              <a:gd name="connsiteY11" fmla="*/ 622300 h 4687614"/>
              <a:gd name="connsiteX0" fmla="*/ 5943599 w 6558733"/>
              <a:gd name="connsiteY0" fmla="*/ 1 h 4065314"/>
              <a:gd name="connsiteX1" fmla="*/ 5943600 w 6558733"/>
              <a:gd name="connsiteY1" fmla="*/ 2489200 h 4065314"/>
              <a:gd name="connsiteX2" fmla="*/ 5761332 w 6558733"/>
              <a:gd name="connsiteY2" fmla="*/ 2929233 h 4065314"/>
              <a:gd name="connsiteX3" fmla="*/ 5321299 w 6558733"/>
              <a:gd name="connsiteY3" fmla="*/ 3111500 h 4065314"/>
              <a:gd name="connsiteX4" fmla="*/ 622300 w 6558733"/>
              <a:gd name="connsiteY4" fmla="*/ 3111500 h 4065314"/>
              <a:gd name="connsiteX5" fmla="*/ 182267 w 6558733"/>
              <a:gd name="connsiteY5" fmla="*/ 2929232 h 4065314"/>
              <a:gd name="connsiteX6" fmla="*/ 5691352 w 6558733"/>
              <a:gd name="connsiteY6" fmla="*/ 3355865 h 4065314"/>
              <a:gd name="connsiteX7" fmla="*/ 5386552 w 6558733"/>
              <a:gd name="connsiteY7" fmla="*/ 3765769 h 4065314"/>
              <a:gd name="connsiteX8" fmla="*/ 1316421 w 6558733"/>
              <a:gd name="connsiteY8" fmla="*/ 1558597 h 4065314"/>
              <a:gd name="connsiteX9" fmla="*/ 381000 w 6558733"/>
              <a:gd name="connsiteY9" fmla="*/ 1955799 h 4065314"/>
              <a:gd name="connsiteX10" fmla="*/ 0 w 6558733"/>
              <a:gd name="connsiteY10" fmla="*/ 0 h 4065314"/>
              <a:gd name="connsiteX0" fmla="*/ 5943600 w 6558733"/>
              <a:gd name="connsiteY0" fmla="*/ 2489200 h 4065314"/>
              <a:gd name="connsiteX1" fmla="*/ 5761332 w 6558733"/>
              <a:gd name="connsiteY1" fmla="*/ 2929233 h 4065314"/>
              <a:gd name="connsiteX2" fmla="*/ 5321299 w 6558733"/>
              <a:gd name="connsiteY2" fmla="*/ 3111500 h 4065314"/>
              <a:gd name="connsiteX3" fmla="*/ 622300 w 6558733"/>
              <a:gd name="connsiteY3" fmla="*/ 3111500 h 4065314"/>
              <a:gd name="connsiteX4" fmla="*/ 182267 w 6558733"/>
              <a:gd name="connsiteY4" fmla="*/ 2929232 h 4065314"/>
              <a:gd name="connsiteX5" fmla="*/ 5691352 w 6558733"/>
              <a:gd name="connsiteY5" fmla="*/ 3355865 h 4065314"/>
              <a:gd name="connsiteX6" fmla="*/ 5386552 w 6558733"/>
              <a:gd name="connsiteY6" fmla="*/ 3765769 h 4065314"/>
              <a:gd name="connsiteX7" fmla="*/ 1316421 w 6558733"/>
              <a:gd name="connsiteY7" fmla="*/ 1558597 h 4065314"/>
              <a:gd name="connsiteX8" fmla="*/ 381000 w 6558733"/>
              <a:gd name="connsiteY8" fmla="*/ 1955799 h 4065314"/>
              <a:gd name="connsiteX9" fmla="*/ 0 w 6558733"/>
              <a:gd name="connsiteY9" fmla="*/ 0 h 4065314"/>
              <a:gd name="connsiteX0" fmla="*/ 5761332 w 6558733"/>
              <a:gd name="connsiteY0" fmla="*/ 2929233 h 4065314"/>
              <a:gd name="connsiteX1" fmla="*/ 5321299 w 6558733"/>
              <a:gd name="connsiteY1" fmla="*/ 3111500 h 4065314"/>
              <a:gd name="connsiteX2" fmla="*/ 622300 w 6558733"/>
              <a:gd name="connsiteY2" fmla="*/ 3111500 h 4065314"/>
              <a:gd name="connsiteX3" fmla="*/ 182267 w 6558733"/>
              <a:gd name="connsiteY3" fmla="*/ 2929232 h 4065314"/>
              <a:gd name="connsiteX4" fmla="*/ 5691352 w 6558733"/>
              <a:gd name="connsiteY4" fmla="*/ 3355865 h 4065314"/>
              <a:gd name="connsiteX5" fmla="*/ 5386552 w 6558733"/>
              <a:gd name="connsiteY5" fmla="*/ 3765769 h 4065314"/>
              <a:gd name="connsiteX6" fmla="*/ 1316421 w 6558733"/>
              <a:gd name="connsiteY6" fmla="*/ 1558597 h 4065314"/>
              <a:gd name="connsiteX7" fmla="*/ 381000 w 6558733"/>
              <a:gd name="connsiteY7" fmla="*/ 1955799 h 4065314"/>
              <a:gd name="connsiteX8" fmla="*/ 0 w 6558733"/>
              <a:gd name="connsiteY8" fmla="*/ 0 h 4065314"/>
              <a:gd name="connsiteX0" fmla="*/ 5321299 w 6558733"/>
              <a:gd name="connsiteY0" fmla="*/ 3111500 h 4065314"/>
              <a:gd name="connsiteX1" fmla="*/ 622300 w 6558733"/>
              <a:gd name="connsiteY1" fmla="*/ 3111500 h 4065314"/>
              <a:gd name="connsiteX2" fmla="*/ 182267 w 6558733"/>
              <a:gd name="connsiteY2" fmla="*/ 2929232 h 4065314"/>
              <a:gd name="connsiteX3" fmla="*/ 5691352 w 6558733"/>
              <a:gd name="connsiteY3" fmla="*/ 3355865 h 4065314"/>
              <a:gd name="connsiteX4" fmla="*/ 5386552 w 6558733"/>
              <a:gd name="connsiteY4" fmla="*/ 3765769 h 4065314"/>
              <a:gd name="connsiteX5" fmla="*/ 1316421 w 6558733"/>
              <a:gd name="connsiteY5" fmla="*/ 1558597 h 4065314"/>
              <a:gd name="connsiteX6" fmla="*/ 381000 w 6558733"/>
              <a:gd name="connsiteY6" fmla="*/ 1955799 h 4065314"/>
              <a:gd name="connsiteX7" fmla="*/ 0 w 6558733"/>
              <a:gd name="connsiteY7" fmla="*/ 0 h 4065314"/>
              <a:gd name="connsiteX0" fmla="*/ 622300 w 6558733"/>
              <a:gd name="connsiteY0" fmla="*/ 3111500 h 4065314"/>
              <a:gd name="connsiteX1" fmla="*/ 182267 w 6558733"/>
              <a:gd name="connsiteY1" fmla="*/ 2929232 h 4065314"/>
              <a:gd name="connsiteX2" fmla="*/ 5691352 w 6558733"/>
              <a:gd name="connsiteY2" fmla="*/ 3355865 h 4065314"/>
              <a:gd name="connsiteX3" fmla="*/ 5386552 w 6558733"/>
              <a:gd name="connsiteY3" fmla="*/ 3765769 h 4065314"/>
              <a:gd name="connsiteX4" fmla="*/ 1316421 w 6558733"/>
              <a:gd name="connsiteY4" fmla="*/ 1558597 h 4065314"/>
              <a:gd name="connsiteX5" fmla="*/ 381000 w 6558733"/>
              <a:gd name="connsiteY5" fmla="*/ 1955799 h 4065314"/>
              <a:gd name="connsiteX6" fmla="*/ 0 w 6558733"/>
              <a:gd name="connsiteY6" fmla="*/ 0 h 4065314"/>
              <a:gd name="connsiteX0" fmla="*/ 182267 w 6558733"/>
              <a:gd name="connsiteY0" fmla="*/ 2929232 h 4065314"/>
              <a:gd name="connsiteX1" fmla="*/ 5691352 w 6558733"/>
              <a:gd name="connsiteY1" fmla="*/ 3355865 h 4065314"/>
              <a:gd name="connsiteX2" fmla="*/ 5386552 w 6558733"/>
              <a:gd name="connsiteY2" fmla="*/ 3765769 h 4065314"/>
              <a:gd name="connsiteX3" fmla="*/ 1316421 w 6558733"/>
              <a:gd name="connsiteY3" fmla="*/ 1558597 h 4065314"/>
              <a:gd name="connsiteX4" fmla="*/ 381000 w 6558733"/>
              <a:gd name="connsiteY4" fmla="*/ 1955799 h 4065314"/>
              <a:gd name="connsiteX5" fmla="*/ 0 w 6558733"/>
              <a:gd name="connsiteY5" fmla="*/ 0 h 4065314"/>
              <a:gd name="connsiteX0" fmla="*/ 5691352 w 6558733"/>
              <a:gd name="connsiteY0" fmla="*/ 3355865 h 4065314"/>
              <a:gd name="connsiteX1" fmla="*/ 5386552 w 6558733"/>
              <a:gd name="connsiteY1" fmla="*/ 3765769 h 4065314"/>
              <a:gd name="connsiteX2" fmla="*/ 1316421 w 6558733"/>
              <a:gd name="connsiteY2" fmla="*/ 1558597 h 4065314"/>
              <a:gd name="connsiteX3" fmla="*/ 381000 w 6558733"/>
              <a:gd name="connsiteY3" fmla="*/ 1955799 h 4065314"/>
              <a:gd name="connsiteX4" fmla="*/ 0 w 6558733"/>
              <a:gd name="connsiteY4" fmla="*/ 0 h 4065314"/>
              <a:gd name="connsiteX0" fmla="*/ 5386552 w 5386552"/>
              <a:gd name="connsiteY0" fmla="*/ 3765769 h 3765769"/>
              <a:gd name="connsiteX1" fmla="*/ 1316421 w 5386552"/>
              <a:gd name="connsiteY1" fmla="*/ 1558597 h 3765769"/>
              <a:gd name="connsiteX2" fmla="*/ 381000 w 5386552"/>
              <a:gd name="connsiteY2" fmla="*/ 1955799 h 3765769"/>
              <a:gd name="connsiteX3" fmla="*/ 0 w 5386552"/>
              <a:gd name="connsiteY3" fmla="*/ 0 h 3765769"/>
              <a:gd name="connsiteX0" fmla="*/ 5386552 w 5386552"/>
              <a:gd name="connsiteY0" fmla="*/ 3765769 h 3765769"/>
              <a:gd name="connsiteX1" fmla="*/ 1316421 w 5386552"/>
              <a:gd name="connsiteY1" fmla="*/ 1558597 h 3765769"/>
              <a:gd name="connsiteX2" fmla="*/ 381000 w 5386552"/>
              <a:gd name="connsiteY2" fmla="*/ 1955799 h 3765769"/>
              <a:gd name="connsiteX3" fmla="*/ 0 w 5386552"/>
              <a:gd name="connsiteY3" fmla="*/ 0 h 3765769"/>
              <a:gd name="connsiteX0" fmla="*/ 5386552 w 6343431"/>
              <a:gd name="connsiteY0" fmla="*/ 3765769 h 3765769"/>
              <a:gd name="connsiteX1" fmla="*/ 5665076 w 6343431"/>
              <a:gd name="connsiteY1" fmla="*/ 3353238 h 3765769"/>
              <a:gd name="connsiteX2" fmla="*/ 1316421 w 6343431"/>
              <a:gd name="connsiteY2" fmla="*/ 1558597 h 3765769"/>
              <a:gd name="connsiteX3" fmla="*/ 381000 w 6343431"/>
              <a:gd name="connsiteY3" fmla="*/ 1955799 h 3765769"/>
              <a:gd name="connsiteX4" fmla="*/ 0 w 6343431"/>
              <a:gd name="connsiteY4" fmla="*/ 0 h 3765769"/>
              <a:gd name="connsiteX0" fmla="*/ 5665076 w 5665076"/>
              <a:gd name="connsiteY0" fmla="*/ 3353238 h 3353238"/>
              <a:gd name="connsiteX1" fmla="*/ 1316421 w 5665076"/>
              <a:gd name="connsiteY1" fmla="*/ 1558597 h 3353238"/>
              <a:gd name="connsiteX2" fmla="*/ 381000 w 5665076"/>
              <a:gd name="connsiteY2" fmla="*/ 1955799 h 3353238"/>
              <a:gd name="connsiteX3" fmla="*/ 0 w 5665076"/>
              <a:gd name="connsiteY3" fmla="*/ 0 h 3353238"/>
              <a:gd name="connsiteX0" fmla="*/ 6046076 w 6046076"/>
              <a:gd name="connsiteY0" fmla="*/ 3581838 h 3581838"/>
              <a:gd name="connsiteX1" fmla="*/ 1316421 w 6046076"/>
              <a:gd name="connsiteY1" fmla="*/ 1558597 h 3581838"/>
              <a:gd name="connsiteX2" fmla="*/ 381000 w 6046076"/>
              <a:gd name="connsiteY2" fmla="*/ 1955799 h 3581838"/>
              <a:gd name="connsiteX3" fmla="*/ 0 w 6046076"/>
              <a:gd name="connsiteY3" fmla="*/ 0 h 3581838"/>
            </a:gdLst>
            <a:ahLst/>
            <a:cxnLst>
              <a:cxn ang="0">
                <a:pos x="connsiteX0" y="connsiteY0"/>
              </a:cxn>
              <a:cxn ang="0">
                <a:pos x="connsiteX1" y="connsiteY1"/>
              </a:cxn>
              <a:cxn ang="0">
                <a:pos x="connsiteX2" y="connsiteY2"/>
              </a:cxn>
              <a:cxn ang="0">
                <a:pos x="connsiteX3" y="connsiteY3"/>
              </a:cxn>
            </a:cxnLst>
            <a:rect l="l" t="t" r="r" b="b"/>
            <a:pathLst>
              <a:path w="6046076" h="3581838">
                <a:moveTo>
                  <a:pt x="6046076" y="3581838"/>
                </a:moveTo>
                <a:cubicBezTo>
                  <a:pt x="5367721" y="3213976"/>
                  <a:pt x="2146300" y="1855003"/>
                  <a:pt x="1316421" y="1558597"/>
                </a:cubicBezTo>
                <a:cubicBezTo>
                  <a:pt x="1033955" y="1735156"/>
                  <a:pt x="409903" y="2444165"/>
                  <a:pt x="381000" y="1955799"/>
                </a:cubicBezTo>
                <a:lnTo>
                  <a:pt x="0" y="0"/>
                </a:lnTo>
              </a:path>
            </a:pathLst>
          </a:custGeom>
          <a:noFill/>
          <a:ln w="76200"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8" name="TextBox 27"/>
          <p:cNvSpPr txBox="1">
            <a:spLocks noChangeArrowheads="1"/>
          </p:cNvSpPr>
          <p:nvPr/>
        </p:nvSpPr>
        <p:spPr bwMode="auto">
          <a:xfrm>
            <a:off x="2743200" y="2971800"/>
            <a:ext cx="914400" cy="430887"/>
          </a:xfrm>
          <a:prstGeom prst="rect">
            <a:avLst/>
          </a:prstGeom>
          <a:noFill/>
          <a:ln w="9525">
            <a:noFill/>
            <a:miter lim="800000"/>
            <a:headEnd/>
            <a:tailEnd/>
          </a:ln>
        </p:spPr>
        <p:txBody>
          <a:bodyPr wrap="square">
            <a:spAutoFit/>
          </a:bodyPr>
          <a:lstStyle/>
          <a:p>
            <a:pPr algn="ctr">
              <a:defRPr/>
            </a:pPr>
            <a:r>
              <a:rPr lang="en-US" sz="1100" b="1" dirty="0" smtClean="0">
                <a:solidFill>
                  <a:schemeClr val="bg1">
                    <a:lumMod val="50000"/>
                  </a:schemeClr>
                </a:solidFill>
                <a:latin typeface="Arial" charset="0"/>
                <a:cs typeface="Arial" charset="0"/>
              </a:rPr>
              <a:t>T-Cell/</a:t>
            </a:r>
          </a:p>
          <a:p>
            <a:pPr algn="ctr">
              <a:defRPr/>
            </a:pPr>
            <a:r>
              <a:rPr lang="en-US" sz="1100" b="1" dirty="0" smtClean="0">
                <a:solidFill>
                  <a:schemeClr val="bg1">
                    <a:lumMod val="50000"/>
                  </a:schemeClr>
                </a:solidFill>
                <a:latin typeface="Arial" charset="0"/>
                <a:cs typeface="Arial" charset="0"/>
              </a:rPr>
              <a:t>CD</a:t>
            </a:r>
            <a:r>
              <a:rPr lang="en-US" sz="1100" b="1" baseline="-25000" dirty="0" smtClean="0">
                <a:solidFill>
                  <a:schemeClr val="bg1">
                    <a:lumMod val="50000"/>
                  </a:schemeClr>
                </a:solidFill>
                <a:latin typeface="Arial" charset="0"/>
                <a:cs typeface="Arial" charset="0"/>
              </a:rPr>
              <a:t>4</a:t>
            </a:r>
            <a:r>
              <a:rPr lang="en-US" sz="1100" b="1" dirty="0" smtClean="0">
                <a:solidFill>
                  <a:schemeClr val="bg1">
                    <a:lumMod val="50000"/>
                  </a:schemeClr>
                </a:solidFill>
                <a:latin typeface="Arial" charset="0"/>
                <a:cs typeface="Arial" charset="0"/>
              </a:rPr>
              <a:t> Count</a:t>
            </a:r>
            <a:endParaRPr lang="en-US" sz="1100" b="1" dirty="0">
              <a:solidFill>
                <a:schemeClr val="bg1">
                  <a:lumMod val="50000"/>
                </a:schemeClr>
              </a:solidFill>
              <a:latin typeface="Arial" charset="0"/>
              <a:cs typeface="Arial" charset="0"/>
            </a:endParaRPr>
          </a:p>
        </p:txBody>
      </p:sp>
      <p:sp>
        <p:nvSpPr>
          <p:cNvPr id="29" name="Equal 28"/>
          <p:cNvSpPr/>
          <p:nvPr/>
        </p:nvSpPr>
        <p:spPr bwMode="auto">
          <a:xfrm rot="17598493">
            <a:off x="4004469" y="3716701"/>
            <a:ext cx="284162" cy="165100"/>
          </a:xfrm>
          <a:prstGeom prst="mathEqual">
            <a:avLst/>
          </a:prstGeom>
          <a:solidFill>
            <a:schemeClr val="accent3">
              <a:lumMod val="50000"/>
            </a:schemeClr>
          </a:solidFill>
          <a:ln w="12700" cap="flat" cmpd="sng" algn="ctr">
            <a:noFill/>
            <a:prstDash val="solid"/>
            <a:round/>
            <a:headEnd type="none" w="med" len="med"/>
            <a:tailEnd type="none" w="med" len="med"/>
          </a:ln>
          <a:effectLst/>
        </p:spPr>
        <p:txBody>
          <a:bodyPr wrap="none"/>
          <a:lstStyle/>
          <a:p>
            <a:pPr>
              <a:defRPr/>
            </a:pPr>
            <a:endParaRPr lang="en-US"/>
          </a:p>
        </p:txBody>
      </p:sp>
      <p:cxnSp>
        <p:nvCxnSpPr>
          <p:cNvPr id="30" name="Straight Connector 29"/>
          <p:cNvCxnSpPr>
            <a:cxnSpLocks noChangeShapeType="1"/>
          </p:cNvCxnSpPr>
          <p:nvPr/>
        </p:nvCxnSpPr>
        <p:spPr bwMode="auto">
          <a:xfrm rot="5400000">
            <a:off x="5410994" y="4190206"/>
            <a:ext cx="4419600" cy="1588"/>
          </a:xfrm>
          <a:prstGeom prst="line">
            <a:avLst/>
          </a:prstGeom>
          <a:noFill/>
          <a:ln w="9525" algn="ctr">
            <a:solidFill>
              <a:schemeClr val="tx1"/>
            </a:solidFill>
            <a:prstDash val="lgDashDotDot"/>
            <a:round/>
            <a:headEnd/>
            <a:tailEnd/>
          </a:ln>
        </p:spPr>
      </p:cxnSp>
      <p:sp>
        <p:nvSpPr>
          <p:cNvPr id="31" name="TextBox 15"/>
          <p:cNvSpPr txBox="1">
            <a:spLocks noChangeArrowheads="1"/>
          </p:cNvSpPr>
          <p:nvPr/>
        </p:nvSpPr>
        <p:spPr bwMode="auto">
          <a:xfrm>
            <a:off x="7162800" y="1600200"/>
            <a:ext cx="838200" cy="369888"/>
          </a:xfrm>
          <a:prstGeom prst="rect">
            <a:avLst/>
          </a:prstGeom>
          <a:noFill/>
          <a:ln w="9525">
            <a:noFill/>
            <a:miter lim="800000"/>
            <a:headEnd/>
            <a:tailEnd/>
          </a:ln>
        </p:spPr>
        <p:txBody>
          <a:bodyPr>
            <a:spAutoFit/>
          </a:bodyPr>
          <a:lstStyle/>
          <a:p>
            <a:pPr algn="ctr"/>
            <a:r>
              <a:rPr lang="en-US" sz="1800" b="1" dirty="0" smtClean="0">
                <a:latin typeface="Arial Narrow" pitchFamily="34" charset="0"/>
              </a:rPr>
              <a:t>AIDS</a:t>
            </a:r>
            <a:endParaRPr lang="en-US" sz="1800" b="1" dirty="0">
              <a:latin typeface="Arial Narrow" pitchFamily="34" charset="0"/>
            </a:endParaRPr>
          </a:p>
        </p:txBody>
      </p:sp>
    </p:spTree>
    <p:extLst>
      <p:ext uri="{BB962C8B-B14F-4D97-AF65-F5344CB8AC3E}">
        <p14:creationId xmlns:p14="http://schemas.microsoft.com/office/powerpoint/2010/main" val="316302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descr="hivhopelogo2009.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195174" y="6172200"/>
            <a:ext cx="1948826" cy="685800"/>
          </a:xfrm>
          <a:prstGeom prst="rect">
            <a:avLst/>
          </a:prstGeom>
          <a:noFill/>
          <a:ln w="9525">
            <a:noFill/>
            <a:miter lim="800000"/>
            <a:headEnd/>
            <a:tailEnd/>
          </a:ln>
        </p:spPr>
      </p:pic>
      <p:sp>
        <p:nvSpPr>
          <p:cNvPr id="54274" name="Rectangle 3"/>
          <p:cNvSpPr>
            <a:spLocks noChangeArrowheads="1"/>
          </p:cNvSpPr>
          <p:nvPr/>
        </p:nvSpPr>
        <p:spPr bwMode="auto">
          <a:xfrm>
            <a:off x="0" y="-1570038"/>
            <a:ext cx="220663" cy="3292476"/>
          </a:xfrm>
          <a:prstGeom prst="rect">
            <a:avLst/>
          </a:prstGeom>
          <a:noFill/>
          <a:ln w="9525">
            <a:noFill/>
            <a:miter lim="800000"/>
            <a:headEnd/>
            <a:tailEnd/>
          </a:ln>
        </p:spPr>
        <p:txBody>
          <a:bodyPr wrap="none" anchor="ctr">
            <a:spAutoFit/>
          </a:bodyPr>
          <a:lstStyle/>
          <a:p>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800">
                <a:latin typeface="Arial" charset="0"/>
              </a:rPr>
              <a:t/>
            </a:r>
            <a:br>
              <a:rPr lang="en-US" sz="1800">
                <a:latin typeface="Arial" charset="0"/>
              </a:rPr>
            </a:br>
            <a:endParaRPr lang="en-US" sz="1800">
              <a:latin typeface="Arial" charset="0"/>
            </a:endParaRPr>
          </a:p>
          <a:p>
            <a:pPr eaLnBrk="0" hangingPunct="0"/>
            <a:r>
              <a:rPr lang="en-US" sz="1000">
                <a:latin typeface="Arial" charset="0"/>
                <a:cs typeface="Times New Roman" pitchFamily="18" charset="0"/>
              </a:rPr>
              <a:t> </a:t>
            </a:r>
            <a:endParaRPr lang="en-US" sz="1100">
              <a:latin typeface="Arial" charset="0"/>
            </a:endParaRPr>
          </a:p>
          <a:p>
            <a:pPr eaLnBrk="0" hangingPunct="0"/>
            <a:endParaRPr lang="en-US" sz="1800">
              <a:latin typeface="Arial" charset="0"/>
            </a:endParaRPr>
          </a:p>
        </p:txBody>
      </p:sp>
      <p:sp>
        <p:nvSpPr>
          <p:cNvPr id="1029" name="Rectangle 5"/>
          <p:cNvSpPr>
            <a:spLocks noChangeArrowheads="1"/>
          </p:cNvSpPr>
          <p:nvPr/>
        </p:nvSpPr>
        <p:spPr bwMode="auto">
          <a:xfrm>
            <a:off x="1143000" y="381298"/>
            <a:ext cx="1143000" cy="923330"/>
          </a:xfrm>
          <a:prstGeom prst="rect">
            <a:avLst/>
          </a:prstGeom>
          <a:noFill/>
          <a:ln w="9525">
            <a:noFill/>
            <a:miter lim="800000"/>
            <a:headEnd/>
            <a:tailEnd/>
          </a:ln>
        </p:spPr>
        <p:txBody>
          <a:bodyPr anchor="ctr">
            <a:spAutoFit/>
          </a:bodyPr>
          <a:lstStyle/>
          <a:p>
            <a:pPr algn="ctr"/>
            <a:r>
              <a:rPr lang="en-US" sz="1800" b="1" dirty="0" smtClean="0">
                <a:latin typeface="Arial" charset="0"/>
              </a:rPr>
              <a:t>Quantity in the blood</a:t>
            </a:r>
            <a:endParaRPr lang="en-US" sz="1800" b="1" dirty="0">
              <a:latin typeface="Arial" charset="0"/>
            </a:endParaRPr>
          </a:p>
        </p:txBody>
      </p:sp>
      <p:sp>
        <p:nvSpPr>
          <p:cNvPr id="90116" name="TextBox 15"/>
          <p:cNvSpPr txBox="1">
            <a:spLocks noChangeArrowheads="1"/>
          </p:cNvSpPr>
          <p:nvPr/>
        </p:nvSpPr>
        <p:spPr bwMode="auto">
          <a:xfrm>
            <a:off x="8077200" y="5334000"/>
            <a:ext cx="838200" cy="369888"/>
          </a:xfrm>
          <a:prstGeom prst="rect">
            <a:avLst/>
          </a:prstGeom>
          <a:noFill/>
          <a:ln w="9525">
            <a:noFill/>
            <a:miter lim="800000"/>
            <a:headEnd/>
            <a:tailEnd/>
          </a:ln>
        </p:spPr>
        <p:txBody>
          <a:bodyPr>
            <a:spAutoFit/>
          </a:bodyPr>
          <a:lstStyle/>
          <a:p>
            <a:r>
              <a:rPr lang="en-US" sz="1800" b="1" dirty="0" smtClean="0">
                <a:latin typeface="Arial Narrow" pitchFamily="34" charset="0"/>
              </a:rPr>
              <a:t>Time</a:t>
            </a:r>
            <a:endParaRPr lang="en-US" sz="1800" b="1" dirty="0">
              <a:latin typeface="Arial Narrow" pitchFamily="34" charset="0"/>
            </a:endParaRPr>
          </a:p>
        </p:txBody>
      </p:sp>
      <p:sp>
        <p:nvSpPr>
          <p:cNvPr id="54277" name="TextBox 16"/>
          <p:cNvSpPr txBox="1">
            <a:spLocks noChangeArrowheads="1"/>
          </p:cNvSpPr>
          <p:nvPr/>
        </p:nvSpPr>
        <p:spPr bwMode="auto">
          <a:xfrm>
            <a:off x="0" y="5953125"/>
            <a:ext cx="1143000" cy="523220"/>
          </a:xfrm>
          <a:prstGeom prst="rect">
            <a:avLst/>
          </a:prstGeom>
          <a:noFill/>
          <a:ln w="9525">
            <a:noFill/>
            <a:miter lim="800000"/>
            <a:headEnd/>
            <a:tailEnd/>
          </a:ln>
        </p:spPr>
        <p:txBody>
          <a:bodyPr>
            <a:spAutoFit/>
          </a:bodyPr>
          <a:lstStyle/>
          <a:p>
            <a:pPr algn="ctr"/>
            <a:r>
              <a:rPr lang="en-US" sz="1400" b="1" dirty="0" smtClean="0">
                <a:latin typeface="Arial" charset="0"/>
                <a:cs typeface="Arial" charset="0"/>
              </a:rPr>
              <a:t>Date of infection</a:t>
            </a:r>
            <a:endParaRPr lang="en-US" sz="1400" b="1" dirty="0">
              <a:latin typeface="Arial" charset="0"/>
              <a:cs typeface="Arial" charset="0"/>
            </a:endParaRPr>
          </a:p>
        </p:txBody>
      </p:sp>
      <p:sp>
        <p:nvSpPr>
          <p:cNvPr id="18" name="TextBox 17"/>
          <p:cNvSpPr txBox="1">
            <a:spLocks noChangeArrowheads="1"/>
          </p:cNvSpPr>
          <p:nvPr/>
        </p:nvSpPr>
        <p:spPr bwMode="auto">
          <a:xfrm>
            <a:off x="304800" y="4419600"/>
            <a:ext cx="1295400" cy="830997"/>
          </a:xfrm>
          <a:prstGeom prst="rect">
            <a:avLst/>
          </a:prstGeom>
          <a:noFill/>
          <a:ln w="9525">
            <a:noFill/>
            <a:miter lim="800000"/>
            <a:headEnd/>
            <a:tailEnd/>
          </a:ln>
        </p:spPr>
        <p:txBody>
          <a:bodyPr>
            <a:spAutoFit/>
          </a:bodyPr>
          <a:lstStyle/>
          <a:p>
            <a:pPr algn="r"/>
            <a:r>
              <a:rPr lang="en-US" sz="1200" b="1" dirty="0" smtClean="0">
                <a:latin typeface="Arial" charset="0"/>
                <a:cs typeface="Arial" charset="0"/>
              </a:rPr>
              <a:t>Level at which antibodies can be detected in the blood</a:t>
            </a:r>
            <a:endParaRPr lang="en-US" sz="1200" b="1" dirty="0">
              <a:latin typeface="Arial" charset="0"/>
              <a:cs typeface="Arial" charset="0"/>
            </a:endParaRPr>
          </a:p>
        </p:txBody>
      </p:sp>
      <p:sp>
        <p:nvSpPr>
          <p:cNvPr id="19" name="TextBox 18"/>
          <p:cNvSpPr txBox="1">
            <a:spLocks noChangeArrowheads="1"/>
          </p:cNvSpPr>
          <p:nvPr/>
        </p:nvSpPr>
        <p:spPr bwMode="auto">
          <a:xfrm>
            <a:off x="1905000" y="1931313"/>
            <a:ext cx="838200" cy="430887"/>
          </a:xfrm>
          <a:prstGeom prst="rect">
            <a:avLst/>
          </a:prstGeom>
          <a:noFill/>
          <a:ln w="9525">
            <a:noFill/>
            <a:miter lim="800000"/>
            <a:headEnd/>
            <a:tailEnd/>
          </a:ln>
        </p:spPr>
        <p:txBody>
          <a:bodyPr>
            <a:spAutoFit/>
          </a:bodyPr>
          <a:lstStyle/>
          <a:p>
            <a:r>
              <a:rPr lang="en-US" sz="1100" b="1" dirty="0" smtClean="0">
                <a:solidFill>
                  <a:srgbClr val="FF0000"/>
                </a:solidFill>
                <a:latin typeface="Arial" charset="0"/>
                <a:cs typeface="Arial" charset="0"/>
              </a:rPr>
              <a:t>Viral Load</a:t>
            </a:r>
            <a:endParaRPr lang="en-US" sz="1100" b="1" dirty="0">
              <a:solidFill>
                <a:srgbClr val="FF0000"/>
              </a:solidFill>
              <a:latin typeface="Arial" charset="0"/>
              <a:cs typeface="Arial" charset="0"/>
            </a:endParaRPr>
          </a:p>
        </p:txBody>
      </p:sp>
      <p:sp>
        <p:nvSpPr>
          <p:cNvPr id="20" name="TextBox 19"/>
          <p:cNvSpPr txBox="1">
            <a:spLocks noChangeArrowheads="1"/>
          </p:cNvSpPr>
          <p:nvPr/>
        </p:nvSpPr>
        <p:spPr bwMode="auto">
          <a:xfrm>
            <a:off x="5562600" y="2819400"/>
            <a:ext cx="1295400" cy="261938"/>
          </a:xfrm>
          <a:prstGeom prst="rect">
            <a:avLst/>
          </a:prstGeom>
          <a:noFill/>
          <a:ln w="9525">
            <a:noFill/>
            <a:miter lim="800000"/>
            <a:headEnd/>
            <a:tailEnd/>
          </a:ln>
        </p:spPr>
        <p:txBody>
          <a:bodyPr>
            <a:spAutoFit/>
          </a:bodyPr>
          <a:lstStyle/>
          <a:p>
            <a:r>
              <a:rPr lang="en-US" sz="1100" b="1" dirty="0" smtClean="0">
                <a:solidFill>
                  <a:srgbClr val="00B050"/>
                </a:solidFill>
                <a:latin typeface="Arial" charset="0"/>
                <a:cs typeface="Arial" charset="0"/>
              </a:rPr>
              <a:t>Antibodies</a:t>
            </a:r>
            <a:endParaRPr lang="en-US" sz="1100" b="1" dirty="0">
              <a:solidFill>
                <a:srgbClr val="00B050"/>
              </a:solidFill>
              <a:latin typeface="Arial" charset="0"/>
              <a:cs typeface="Arial" charset="0"/>
            </a:endParaRPr>
          </a:p>
        </p:txBody>
      </p:sp>
      <p:sp>
        <p:nvSpPr>
          <p:cNvPr id="54281" name="Rectangle 20"/>
          <p:cNvSpPr>
            <a:spLocks noChangeArrowheads="1"/>
          </p:cNvSpPr>
          <p:nvPr/>
        </p:nvSpPr>
        <p:spPr bwMode="auto">
          <a:xfrm>
            <a:off x="3200400" y="5638800"/>
            <a:ext cx="4114800" cy="762000"/>
          </a:xfrm>
          <a:prstGeom prst="rect">
            <a:avLst/>
          </a:prstGeom>
          <a:noFill/>
          <a:ln w="9525" algn="ctr">
            <a:noFill/>
            <a:round/>
            <a:headEnd/>
            <a:tailEnd/>
          </a:ln>
        </p:spPr>
        <p:txBody>
          <a:bodyPr wrap="none"/>
          <a:lstStyle/>
          <a:p>
            <a:endParaRPr lang="en-US"/>
          </a:p>
        </p:txBody>
      </p:sp>
      <p:sp>
        <p:nvSpPr>
          <p:cNvPr id="22" name="Rectangle 5"/>
          <p:cNvSpPr>
            <a:spLocks noChangeArrowheads="1"/>
          </p:cNvSpPr>
          <p:nvPr/>
        </p:nvSpPr>
        <p:spPr bwMode="auto">
          <a:xfrm>
            <a:off x="1676400" y="5822484"/>
            <a:ext cx="990600" cy="523220"/>
          </a:xfrm>
          <a:prstGeom prst="rect">
            <a:avLst/>
          </a:prstGeom>
          <a:noFill/>
          <a:ln w="9525">
            <a:noFill/>
            <a:miter lim="800000"/>
            <a:headEnd/>
            <a:tailEnd/>
          </a:ln>
        </p:spPr>
        <p:txBody>
          <a:bodyPr anchor="ctr">
            <a:spAutoFit/>
          </a:bodyPr>
          <a:lstStyle/>
          <a:p>
            <a:pPr algn="ctr"/>
            <a:r>
              <a:rPr lang="en-US" sz="1400" b="1" dirty="0" smtClean="0">
                <a:latin typeface="Arial" charset="0"/>
              </a:rPr>
              <a:t>Window Period</a:t>
            </a:r>
            <a:endParaRPr lang="en-US" sz="1400" b="1" dirty="0">
              <a:latin typeface="Arial" charset="0"/>
            </a:endParaRPr>
          </a:p>
        </p:txBody>
      </p:sp>
      <p:sp>
        <p:nvSpPr>
          <p:cNvPr id="41" name="Freeform 40"/>
          <p:cNvSpPr>
            <a:spLocks noChangeArrowheads="1"/>
          </p:cNvSpPr>
          <p:nvPr/>
        </p:nvSpPr>
        <p:spPr bwMode="auto">
          <a:xfrm>
            <a:off x="1828801" y="2819400"/>
            <a:ext cx="6477000" cy="2647950"/>
          </a:xfrm>
          <a:custGeom>
            <a:avLst/>
            <a:gdLst>
              <a:gd name="T0" fmla="*/ 0 w 5474422"/>
              <a:gd name="T1" fmla="*/ 2652350 h 2647730"/>
              <a:gd name="T2" fmla="*/ 3058217 w 5474422"/>
              <a:gd name="T3" fmla="*/ 1965354 h 2647730"/>
              <a:gd name="T4" fmla="*/ 3697593 w 5474422"/>
              <a:gd name="T5" fmla="*/ 1704761 h 2647730"/>
              <a:gd name="T6" fmla="*/ 6064000 w 5474422"/>
              <a:gd name="T7" fmla="*/ 849304 h 2647730"/>
              <a:gd name="T8" fmla="*/ 13305732 w 5474422"/>
              <a:gd name="T9" fmla="*/ 85981 h 2647730"/>
              <a:gd name="T10" fmla="*/ 23892616 w 5474422"/>
              <a:gd name="T11" fmla="*/ 1365214 h 2647730"/>
              <a:gd name="T12" fmla="*/ 25812997 w 5474422"/>
              <a:gd name="T13" fmla="*/ 1610014 h 2647730"/>
              <a:gd name="T14" fmla="*/ 0 60000 65536"/>
              <a:gd name="T15" fmla="*/ 0 60000 65536"/>
              <a:gd name="T16" fmla="*/ 0 60000 65536"/>
              <a:gd name="T17" fmla="*/ 0 60000 65536"/>
              <a:gd name="T18" fmla="*/ 0 60000 65536"/>
              <a:gd name="T19" fmla="*/ 0 60000 65536"/>
              <a:gd name="T20" fmla="*/ 0 60000 65536"/>
              <a:gd name="T21" fmla="*/ 0 w 5474422"/>
              <a:gd name="T22" fmla="*/ 0 h 2647730"/>
              <a:gd name="T23" fmla="*/ 5474422 w 5474422"/>
              <a:gd name="T24" fmla="*/ 2647730 h 2647730"/>
              <a:gd name="connsiteX0" fmla="*/ 0 w 5543718"/>
              <a:gd name="connsiteY0" fmla="*/ 2647730 h 2647730"/>
              <a:gd name="connsiteX1" fmla="*/ 648582 w 5543718"/>
              <a:gd name="connsiteY1" fmla="*/ 1961931 h 2647730"/>
              <a:gd name="connsiteX2" fmla="*/ 784181 w 5543718"/>
              <a:gd name="connsiteY2" fmla="*/ 1701800 h 2647730"/>
              <a:gd name="connsiteX3" fmla="*/ 1286050 w 5543718"/>
              <a:gd name="connsiteY3" fmla="*/ 847834 h 2647730"/>
              <a:gd name="connsiteX4" fmla="*/ 2821874 w 5543718"/>
              <a:gd name="connsiteY4" fmla="*/ 85834 h 2647730"/>
              <a:gd name="connsiteX5" fmla="*/ 5067146 w 5543718"/>
              <a:gd name="connsiteY5" fmla="*/ 1362841 h 2647730"/>
              <a:gd name="connsiteX6" fmla="*/ 5543718 w 5543718"/>
              <a:gd name="connsiteY6" fmla="*/ 1447680 h 2647730"/>
              <a:gd name="connsiteX0" fmla="*/ 0 w 5890201"/>
              <a:gd name="connsiteY0" fmla="*/ 2647730 h 2647730"/>
              <a:gd name="connsiteX1" fmla="*/ 648582 w 5890201"/>
              <a:gd name="connsiteY1" fmla="*/ 1961931 h 2647730"/>
              <a:gd name="connsiteX2" fmla="*/ 784181 w 5890201"/>
              <a:gd name="connsiteY2" fmla="*/ 1701800 h 2647730"/>
              <a:gd name="connsiteX3" fmla="*/ 1286050 w 5890201"/>
              <a:gd name="connsiteY3" fmla="*/ 847834 h 2647730"/>
              <a:gd name="connsiteX4" fmla="*/ 2821874 w 5890201"/>
              <a:gd name="connsiteY4" fmla="*/ 85834 h 2647730"/>
              <a:gd name="connsiteX5" fmla="*/ 5067146 w 5890201"/>
              <a:gd name="connsiteY5" fmla="*/ 1362841 h 2647730"/>
              <a:gd name="connsiteX6" fmla="*/ 5890201 w 5890201"/>
              <a:gd name="connsiteY6" fmla="*/ 1523873 h 26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201" h="2647730">
                <a:moveTo>
                  <a:pt x="0" y="2647730"/>
                </a:moveTo>
                <a:cubicBezTo>
                  <a:pt x="135121" y="2504855"/>
                  <a:pt x="517885" y="2119586"/>
                  <a:pt x="648582" y="1961931"/>
                </a:cubicBezTo>
                <a:lnTo>
                  <a:pt x="784181" y="1701800"/>
                </a:lnTo>
                <a:lnTo>
                  <a:pt x="1286050" y="847834"/>
                </a:lnTo>
                <a:cubicBezTo>
                  <a:pt x="1625666" y="578506"/>
                  <a:pt x="2191691" y="0"/>
                  <a:pt x="2821874" y="85834"/>
                </a:cubicBezTo>
                <a:cubicBezTo>
                  <a:pt x="3388557" y="209769"/>
                  <a:pt x="4641696" y="969141"/>
                  <a:pt x="5067146" y="1362841"/>
                </a:cubicBezTo>
                <a:lnTo>
                  <a:pt x="5890201" y="1523873"/>
                </a:lnTo>
              </a:path>
            </a:pathLst>
          </a:custGeom>
          <a:noFill/>
          <a:ln w="76200" algn="ctr">
            <a:solidFill>
              <a:srgbClr val="00B050"/>
            </a:solidFill>
            <a:round/>
            <a:headEnd/>
            <a:tailEnd/>
          </a:ln>
        </p:spPr>
        <p:txBody>
          <a:bodyPr wrap="none"/>
          <a:lstStyle/>
          <a:p>
            <a:endParaRPr lang="en-US"/>
          </a:p>
        </p:txBody>
      </p:sp>
      <p:sp>
        <p:nvSpPr>
          <p:cNvPr id="42" name="Freeform 41"/>
          <p:cNvSpPr>
            <a:spLocks noChangeArrowheads="1"/>
          </p:cNvSpPr>
          <p:nvPr/>
        </p:nvSpPr>
        <p:spPr bwMode="auto">
          <a:xfrm>
            <a:off x="1752600" y="2201940"/>
            <a:ext cx="6629400" cy="3305098"/>
          </a:xfrm>
          <a:custGeom>
            <a:avLst/>
            <a:gdLst>
              <a:gd name="T0" fmla="*/ 0 w 5793590"/>
              <a:gd name="T1" fmla="*/ 3598273 h 3602569"/>
              <a:gd name="T2" fmla="*/ 757258 w 5793590"/>
              <a:gd name="T3" fmla="*/ 443879 h 3602569"/>
              <a:gd name="T4" fmla="*/ 1396920 w 5793590"/>
              <a:gd name="T5" fmla="*/ 2409746 h 3602569"/>
              <a:gd name="T6" fmla="*/ 1412830 w 5793590"/>
              <a:gd name="T7" fmla="*/ 2420144 h 3602569"/>
              <a:gd name="T8" fmla="*/ 4524858 w 5793590"/>
              <a:gd name="T9" fmla="*/ 2288894 h 3602569"/>
              <a:gd name="T10" fmla="*/ 6084047 w 5793590"/>
              <a:gd name="T11" fmla="*/ 1887289 h 3602569"/>
              <a:gd name="T12" fmla="*/ 7016387 w 5793590"/>
              <a:gd name="T13" fmla="*/ 0 h 3602569"/>
              <a:gd name="T14" fmla="*/ 0 60000 65536"/>
              <a:gd name="T15" fmla="*/ 0 60000 65536"/>
              <a:gd name="T16" fmla="*/ 0 60000 65536"/>
              <a:gd name="T17" fmla="*/ 0 60000 65536"/>
              <a:gd name="T18" fmla="*/ 0 60000 65536"/>
              <a:gd name="T19" fmla="*/ 0 60000 65536"/>
              <a:gd name="T20" fmla="*/ 0 60000 65536"/>
              <a:gd name="T21" fmla="*/ 0 w 5793590"/>
              <a:gd name="T22" fmla="*/ 0 h 3602569"/>
              <a:gd name="T23" fmla="*/ 5793590 w 5793590"/>
              <a:gd name="T24" fmla="*/ 3602569 h 3602569"/>
              <a:gd name="connsiteX0" fmla="*/ 0 w 5793590"/>
              <a:gd name="connsiteY0" fmla="*/ 3602569 h 3602569"/>
              <a:gd name="connsiteX1" fmla="*/ 289680 w 5793590"/>
              <a:gd name="connsiteY1" fmla="*/ 457267 h 3602569"/>
              <a:gd name="connsiteX2" fmla="*/ 1153463 w 5793590"/>
              <a:gd name="connsiteY2" fmla="*/ 2412618 h 3602569"/>
              <a:gd name="connsiteX3" fmla="*/ 1166600 w 5793590"/>
              <a:gd name="connsiteY3" fmla="*/ 2423030 h 3602569"/>
              <a:gd name="connsiteX4" fmla="*/ 3736274 w 5793590"/>
              <a:gd name="connsiteY4" fmla="*/ 2291628 h 3602569"/>
              <a:gd name="connsiteX5" fmla="*/ 5023739 w 5793590"/>
              <a:gd name="connsiteY5" fmla="*/ 1889542 h 3602569"/>
              <a:gd name="connsiteX6" fmla="*/ 5793590 w 5793590"/>
              <a:gd name="connsiteY6" fmla="*/ 0 h 3602569"/>
              <a:gd name="connsiteX0" fmla="*/ 0 w 5793590"/>
              <a:gd name="connsiteY0" fmla="*/ 3602569 h 3602569"/>
              <a:gd name="connsiteX1" fmla="*/ 289680 w 5793590"/>
              <a:gd name="connsiteY1" fmla="*/ 457267 h 3602569"/>
              <a:gd name="connsiteX2" fmla="*/ 1153463 w 5793590"/>
              <a:gd name="connsiteY2" fmla="*/ 2412618 h 3602569"/>
              <a:gd name="connsiteX3" fmla="*/ 1166600 w 5793590"/>
              <a:gd name="connsiteY3" fmla="*/ 2423030 h 3602569"/>
              <a:gd name="connsiteX4" fmla="*/ 3736274 w 5793590"/>
              <a:gd name="connsiteY4" fmla="*/ 2291628 h 3602569"/>
              <a:gd name="connsiteX5" fmla="*/ 5023739 w 5793590"/>
              <a:gd name="connsiteY5" fmla="*/ 1889542 h 3602569"/>
              <a:gd name="connsiteX6" fmla="*/ 5721170 w 5793590"/>
              <a:gd name="connsiteY6" fmla="*/ 304845 h 3602569"/>
              <a:gd name="connsiteX7" fmla="*/ 5793590 w 5793590"/>
              <a:gd name="connsiteY7" fmla="*/ 0 h 3602569"/>
              <a:gd name="connsiteX0" fmla="*/ 0 w 5793590"/>
              <a:gd name="connsiteY0" fmla="*/ 3602569 h 3602569"/>
              <a:gd name="connsiteX1" fmla="*/ 289680 w 5793590"/>
              <a:gd name="connsiteY1" fmla="*/ 457267 h 3602569"/>
              <a:gd name="connsiteX2" fmla="*/ 1153463 w 5793590"/>
              <a:gd name="connsiteY2" fmla="*/ 2412618 h 3602569"/>
              <a:gd name="connsiteX3" fmla="*/ 1166600 w 5793590"/>
              <a:gd name="connsiteY3" fmla="*/ 2423030 h 3602569"/>
              <a:gd name="connsiteX4" fmla="*/ 3736274 w 5793590"/>
              <a:gd name="connsiteY4" fmla="*/ 2291628 h 3602569"/>
              <a:gd name="connsiteX5" fmla="*/ 5023739 w 5793590"/>
              <a:gd name="connsiteY5" fmla="*/ 1889542 h 3602569"/>
              <a:gd name="connsiteX6" fmla="*/ 5648750 w 5793590"/>
              <a:gd name="connsiteY6" fmla="*/ 304845 h 3602569"/>
              <a:gd name="connsiteX7" fmla="*/ 5793590 w 5793590"/>
              <a:gd name="connsiteY7" fmla="*/ 0 h 3602569"/>
              <a:gd name="connsiteX0" fmla="*/ 0 w 6300529"/>
              <a:gd name="connsiteY0" fmla="*/ 3305585 h 3305585"/>
              <a:gd name="connsiteX1" fmla="*/ 289680 w 6300529"/>
              <a:gd name="connsiteY1" fmla="*/ 160283 h 3305585"/>
              <a:gd name="connsiteX2" fmla="*/ 1153463 w 6300529"/>
              <a:gd name="connsiteY2" fmla="*/ 2115634 h 3305585"/>
              <a:gd name="connsiteX3" fmla="*/ 1166600 w 6300529"/>
              <a:gd name="connsiteY3" fmla="*/ 2126046 h 3305585"/>
              <a:gd name="connsiteX4" fmla="*/ 3736274 w 6300529"/>
              <a:gd name="connsiteY4" fmla="*/ 1994644 h 3305585"/>
              <a:gd name="connsiteX5" fmla="*/ 5023739 w 6300529"/>
              <a:gd name="connsiteY5" fmla="*/ 1592558 h 3305585"/>
              <a:gd name="connsiteX6" fmla="*/ 5648750 w 6300529"/>
              <a:gd name="connsiteY6" fmla="*/ 7861 h 3305585"/>
              <a:gd name="connsiteX7" fmla="*/ 6300529 w 6300529"/>
              <a:gd name="connsiteY7" fmla="*/ 3132521 h 330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0529" h="3305585">
                <a:moveTo>
                  <a:pt x="0" y="3305585"/>
                </a:moveTo>
                <a:cubicBezTo>
                  <a:pt x="157636" y="2252841"/>
                  <a:pt x="111011" y="1189616"/>
                  <a:pt x="289680" y="160283"/>
                </a:cubicBezTo>
                <a:cubicBezTo>
                  <a:pt x="672432" y="0"/>
                  <a:pt x="613918" y="1755249"/>
                  <a:pt x="1153463" y="2115634"/>
                </a:cubicBezTo>
                <a:lnTo>
                  <a:pt x="1166600" y="2126046"/>
                </a:lnTo>
                <a:lnTo>
                  <a:pt x="3736274" y="1994644"/>
                </a:lnTo>
                <a:lnTo>
                  <a:pt x="5023739" y="1592558"/>
                </a:lnTo>
                <a:lnTo>
                  <a:pt x="5648750" y="7861"/>
                </a:lnTo>
                <a:lnTo>
                  <a:pt x="6300529" y="3132521"/>
                </a:lnTo>
              </a:path>
            </a:pathLst>
          </a:custGeom>
          <a:noFill/>
          <a:ln w="76200" algn="ctr">
            <a:solidFill>
              <a:srgbClr val="FF0000"/>
            </a:solidFill>
            <a:round/>
            <a:headEnd/>
            <a:tailEnd/>
          </a:ln>
        </p:spPr>
        <p:txBody>
          <a:bodyPr wrap="none"/>
          <a:lstStyle/>
          <a:p>
            <a:endParaRPr lang="en-US"/>
          </a:p>
        </p:txBody>
      </p:sp>
      <p:cxnSp>
        <p:nvCxnSpPr>
          <p:cNvPr id="51" name="Straight Arrow Connector 50"/>
          <p:cNvCxnSpPr>
            <a:cxnSpLocks noChangeShapeType="1"/>
          </p:cNvCxnSpPr>
          <p:nvPr/>
        </p:nvCxnSpPr>
        <p:spPr bwMode="auto">
          <a:xfrm rot="5400000" flipH="1" flipV="1">
            <a:off x="-874712" y="3846512"/>
            <a:ext cx="5257800" cy="3175"/>
          </a:xfrm>
          <a:prstGeom prst="straightConnector1">
            <a:avLst/>
          </a:prstGeom>
          <a:noFill/>
          <a:ln w="76200" algn="ctr">
            <a:solidFill>
              <a:schemeClr val="tx1"/>
            </a:solidFill>
            <a:round/>
            <a:headEnd/>
            <a:tailEnd type="arrow" w="med" len="med"/>
          </a:ln>
        </p:spPr>
      </p:cxnSp>
      <p:cxnSp>
        <p:nvCxnSpPr>
          <p:cNvPr id="48142" name="Straight Arrow Connector 53"/>
          <p:cNvCxnSpPr>
            <a:cxnSpLocks noChangeShapeType="1"/>
          </p:cNvCxnSpPr>
          <p:nvPr/>
        </p:nvCxnSpPr>
        <p:spPr bwMode="auto">
          <a:xfrm flipV="1">
            <a:off x="1752600" y="5486400"/>
            <a:ext cx="6324600" cy="44450"/>
          </a:xfrm>
          <a:prstGeom prst="straightConnector1">
            <a:avLst/>
          </a:prstGeom>
          <a:noFill/>
          <a:ln w="76200" algn="ctr">
            <a:solidFill>
              <a:schemeClr val="tx1"/>
            </a:solidFill>
            <a:round/>
            <a:headEnd/>
            <a:tailEnd type="arrow" w="med" len="med"/>
          </a:ln>
        </p:spPr>
      </p:cxnSp>
      <p:cxnSp>
        <p:nvCxnSpPr>
          <p:cNvPr id="56" name="Straight Connector 55"/>
          <p:cNvCxnSpPr>
            <a:cxnSpLocks noChangeShapeType="1"/>
          </p:cNvCxnSpPr>
          <p:nvPr/>
        </p:nvCxnSpPr>
        <p:spPr bwMode="auto">
          <a:xfrm rot="10800000">
            <a:off x="1752600" y="4648200"/>
            <a:ext cx="6172200" cy="1588"/>
          </a:xfrm>
          <a:prstGeom prst="line">
            <a:avLst/>
          </a:prstGeom>
          <a:noFill/>
          <a:ln w="9525" algn="ctr">
            <a:solidFill>
              <a:schemeClr val="tx1"/>
            </a:solidFill>
            <a:prstDash val="dashDot"/>
            <a:round/>
            <a:headEnd/>
            <a:tailEnd/>
          </a:ln>
        </p:spPr>
      </p:cxnSp>
      <p:cxnSp>
        <p:nvCxnSpPr>
          <p:cNvPr id="54288" name="Straight Arrow Connector 62"/>
          <p:cNvCxnSpPr>
            <a:cxnSpLocks noChangeShapeType="1"/>
          </p:cNvCxnSpPr>
          <p:nvPr/>
        </p:nvCxnSpPr>
        <p:spPr bwMode="auto">
          <a:xfrm rot="5400000" flipH="1" flipV="1">
            <a:off x="1066800" y="5562600"/>
            <a:ext cx="609600" cy="609600"/>
          </a:xfrm>
          <a:prstGeom prst="straightConnector1">
            <a:avLst/>
          </a:prstGeom>
          <a:noFill/>
          <a:ln w="38100" algn="ctr">
            <a:solidFill>
              <a:schemeClr val="tx1"/>
            </a:solidFill>
            <a:round/>
            <a:headEnd/>
            <a:tailEnd type="arrow" w="med" len="med"/>
          </a:ln>
        </p:spPr>
      </p:cxnSp>
      <p:cxnSp>
        <p:nvCxnSpPr>
          <p:cNvPr id="65" name="Straight Connector 64"/>
          <p:cNvCxnSpPr>
            <a:cxnSpLocks noChangeShapeType="1"/>
          </p:cNvCxnSpPr>
          <p:nvPr/>
        </p:nvCxnSpPr>
        <p:spPr bwMode="auto">
          <a:xfrm rot="5400000">
            <a:off x="381794" y="4266406"/>
            <a:ext cx="4419600" cy="1588"/>
          </a:xfrm>
          <a:prstGeom prst="line">
            <a:avLst/>
          </a:prstGeom>
          <a:noFill/>
          <a:ln w="9525" algn="ctr">
            <a:solidFill>
              <a:schemeClr val="tx1"/>
            </a:solidFill>
            <a:prstDash val="lgDashDotDot"/>
            <a:round/>
            <a:headEnd/>
            <a:tailEnd/>
          </a:ln>
        </p:spPr>
      </p:cxnSp>
      <p:sp>
        <p:nvSpPr>
          <p:cNvPr id="21" name="Equal 20"/>
          <p:cNvSpPr/>
          <p:nvPr/>
        </p:nvSpPr>
        <p:spPr bwMode="auto">
          <a:xfrm rot="17107172">
            <a:off x="3936485" y="3048000"/>
            <a:ext cx="285750" cy="165100"/>
          </a:xfrm>
          <a:prstGeom prst="mathEqual">
            <a:avLst/>
          </a:prstGeom>
          <a:solidFill>
            <a:srgbClr val="009900"/>
          </a:solidFill>
          <a:ln w="12700" cap="flat" cmpd="sng" algn="ctr">
            <a:noFill/>
            <a:prstDash val="solid"/>
            <a:round/>
            <a:headEnd type="none" w="med" len="med"/>
            <a:tailEnd type="none" w="med" len="med"/>
          </a:ln>
          <a:effectLst/>
        </p:spPr>
        <p:txBody>
          <a:bodyPr wrap="none"/>
          <a:lstStyle/>
          <a:p>
            <a:pPr>
              <a:defRPr/>
            </a:pPr>
            <a:endParaRPr lang="en-US"/>
          </a:p>
        </p:txBody>
      </p:sp>
      <p:sp>
        <p:nvSpPr>
          <p:cNvPr id="23" name="Equal 22"/>
          <p:cNvSpPr/>
          <p:nvPr/>
        </p:nvSpPr>
        <p:spPr bwMode="auto">
          <a:xfrm rot="17334769">
            <a:off x="3944143" y="5412582"/>
            <a:ext cx="284163" cy="165100"/>
          </a:xfrm>
          <a:prstGeom prst="mathEqual">
            <a:avLst/>
          </a:prstGeom>
          <a:solidFill>
            <a:schemeClr val="tx1"/>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4" name="Equal 23"/>
          <p:cNvSpPr/>
          <p:nvPr/>
        </p:nvSpPr>
        <p:spPr bwMode="auto">
          <a:xfrm rot="17505695">
            <a:off x="3963988" y="4194311"/>
            <a:ext cx="284162" cy="166688"/>
          </a:xfrm>
          <a:prstGeom prst="mathEqual">
            <a:avLst/>
          </a:prstGeom>
          <a:solidFill>
            <a:srgbClr val="FF0000"/>
          </a:solidFill>
          <a:ln w="12700" cap="flat" cmpd="sng" algn="ctr">
            <a:noFill/>
            <a:prstDash val="solid"/>
            <a:round/>
            <a:headEnd type="none" w="med" len="med"/>
            <a:tailEnd type="none" w="med" len="med"/>
          </a:ln>
          <a:effectLst/>
        </p:spPr>
        <p:txBody>
          <a:bodyPr wrap="none"/>
          <a:lstStyle/>
          <a:p>
            <a:pPr>
              <a:defRPr/>
            </a:pPr>
            <a:endParaRPr lang="en-US"/>
          </a:p>
        </p:txBody>
      </p:sp>
      <p:sp>
        <p:nvSpPr>
          <p:cNvPr id="25" name="Rectangle 24"/>
          <p:cNvSpPr/>
          <p:nvPr/>
        </p:nvSpPr>
        <p:spPr bwMode="auto">
          <a:xfrm>
            <a:off x="3810000" y="5638800"/>
            <a:ext cx="533400" cy="381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defRPr/>
            </a:pPr>
            <a:r>
              <a:rPr lang="en-US" sz="1400" b="1" dirty="0" smtClean="0">
                <a:solidFill>
                  <a:schemeClr val="tx1"/>
                </a:solidFill>
                <a:latin typeface="Arial" pitchFamily="34" charset="0"/>
                <a:cs typeface="Arial" pitchFamily="34" charset="0"/>
              </a:rPr>
              <a:t>Years</a:t>
            </a:r>
            <a:endParaRPr lang="en-US" sz="1400" b="1" dirty="0">
              <a:solidFill>
                <a:schemeClr val="tx1"/>
              </a:solidFill>
              <a:latin typeface="Arial" pitchFamily="34" charset="0"/>
              <a:cs typeface="Arial" pitchFamily="34" charset="0"/>
            </a:endParaRPr>
          </a:p>
        </p:txBody>
      </p:sp>
      <p:sp>
        <p:nvSpPr>
          <p:cNvPr id="27" name="Freeform 26"/>
          <p:cNvSpPr/>
          <p:nvPr/>
        </p:nvSpPr>
        <p:spPr bwMode="auto">
          <a:xfrm>
            <a:off x="1828801" y="1981200"/>
            <a:ext cx="6477000" cy="3200400"/>
          </a:xfrm>
          <a:custGeom>
            <a:avLst/>
            <a:gdLst>
              <a:gd name="connsiteX0" fmla="*/ 0 w 5943600"/>
              <a:gd name="connsiteY0" fmla="*/ 622300 h 3733800"/>
              <a:gd name="connsiteX1" fmla="*/ 182268 w 5943600"/>
              <a:gd name="connsiteY1" fmla="*/ 182268 h 3733800"/>
              <a:gd name="connsiteX2" fmla="*/ 622301 w 5943600"/>
              <a:gd name="connsiteY2" fmla="*/ 1 h 3733800"/>
              <a:gd name="connsiteX3" fmla="*/ 5321300 w 5943600"/>
              <a:gd name="connsiteY3" fmla="*/ 0 h 3733800"/>
              <a:gd name="connsiteX4" fmla="*/ 5761332 w 5943600"/>
              <a:gd name="connsiteY4" fmla="*/ 182268 h 3733800"/>
              <a:gd name="connsiteX5" fmla="*/ 5943599 w 5943600"/>
              <a:gd name="connsiteY5" fmla="*/ 622301 h 3733800"/>
              <a:gd name="connsiteX6" fmla="*/ 5943600 w 5943600"/>
              <a:gd name="connsiteY6" fmla="*/ 3111500 h 3733800"/>
              <a:gd name="connsiteX7" fmla="*/ 5761332 w 5943600"/>
              <a:gd name="connsiteY7" fmla="*/ 3551533 h 3733800"/>
              <a:gd name="connsiteX8" fmla="*/ 5321299 w 5943600"/>
              <a:gd name="connsiteY8" fmla="*/ 3733800 h 3733800"/>
              <a:gd name="connsiteX9" fmla="*/ 622300 w 5943600"/>
              <a:gd name="connsiteY9" fmla="*/ 3733800 h 3733800"/>
              <a:gd name="connsiteX10" fmla="*/ 182267 w 5943600"/>
              <a:gd name="connsiteY10" fmla="*/ 3551532 h 3733800"/>
              <a:gd name="connsiteX11" fmla="*/ 0 w 5943600"/>
              <a:gd name="connsiteY11" fmla="*/ 3111499 h 3733800"/>
              <a:gd name="connsiteX12" fmla="*/ 0 w 5943600"/>
              <a:gd name="connsiteY12" fmla="*/ 622300 h 3733800"/>
              <a:gd name="connsiteX0" fmla="*/ 233051 w 6176651"/>
              <a:gd name="connsiteY0" fmla="*/ 622300 h 3733800"/>
              <a:gd name="connsiteX1" fmla="*/ 415319 w 6176651"/>
              <a:gd name="connsiteY1" fmla="*/ 182268 h 3733800"/>
              <a:gd name="connsiteX2" fmla="*/ 803237 w 6176651"/>
              <a:gd name="connsiteY2" fmla="*/ 181303 h 3733800"/>
              <a:gd name="connsiteX3" fmla="*/ 855352 w 6176651"/>
              <a:gd name="connsiteY3" fmla="*/ 1 h 3733800"/>
              <a:gd name="connsiteX4" fmla="*/ 5554351 w 6176651"/>
              <a:gd name="connsiteY4" fmla="*/ 0 h 3733800"/>
              <a:gd name="connsiteX5" fmla="*/ 5994383 w 6176651"/>
              <a:gd name="connsiteY5" fmla="*/ 182268 h 3733800"/>
              <a:gd name="connsiteX6" fmla="*/ 6176650 w 6176651"/>
              <a:gd name="connsiteY6" fmla="*/ 622301 h 3733800"/>
              <a:gd name="connsiteX7" fmla="*/ 6176651 w 6176651"/>
              <a:gd name="connsiteY7" fmla="*/ 3111500 h 3733800"/>
              <a:gd name="connsiteX8" fmla="*/ 5994383 w 6176651"/>
              <a:gd name="connsiteY8" fmla="*/ 3551533 h 3733800"/>
              <a:gd name="connsiteX9" fmla="*/ 5554350 w 6176651"/>
              <a:gd name="connsiteY9" fmla="*/ 3733800 h 3733800"/>
              <a:gd name="connsiteX10" fmla="*/ 855351 w 6176651"/>
              <a:gd name="connsiteY10" fmla="*/ 3733800 h 3733800"/>
              <a:gd name="connsiteX11" fmla="*/ 415318 w 6176651"/>
              <a:gd name="connsiteY11" fmla="*/ 3551532 h 3733800"/>
              <a:gd name="connsiteX12" fmla="*/ 233051 w 6176651"/>
              <a:gd name="connsiteY12" fmla="*/ 3111499 h 3733800"/>
              <a:gd name="connsiteX13" fmla="*/ 233051 w 6176651"/>
              <a:gd name="connsiteY13" fmla="*/ 622300 h 3733800"/>
              <a:gd name="connsiteX0" fmla="*/ 286319 w 6472810"/>
              <a:gd name="connsiteY0" fmla="*/ 622300 h 3733800"/>
              <a:gd name="connsiteX1" fmla="*/ 468587 w 6472810"/>
              <a:gd name="connsiteY1" fmla="*/ 182268 h 3733800"/>
              <a:gd name="connsiteX2" fmla="*/ 856505 w 6472810"/>
              <a:gd name="connsiteY2" fmla="*/ 181303 h 3733800"/>
              <a:gd name="connsiteX3" fmla="*/ 5607619 w 6472810"/>
              <a:gd name="connsiteY3" fmla="*/ 0 h 3733800"/>
              <a:gd name="connsiteX4" fmla="*/ 6047651 w 6472810"/>
              <a:gd name="connsiteY4" fmla="*/ 182268 h 3733800"/>
              <a:gd name="connsiteX5" fmla="*/ 6229918 w 6472810"/>
              <a:gd name="connsiteY5" fmla="*/ 622301 h 3733800"/>
              <a:gd name="connsiteX6" fmla="*/ 6229919 w 6472810"/>
              <a:gd name="connsiteY6" fmla="*/ 3111500 h 3733800"/>
              <a:gd name="connsiteX7" fmla="*/ 6047651 w 6472810"/>
              <a:gd name="connsiteY7" fmla="*/ 3551533 h 3733800"/>
              <a:gd name="connsiteX8" fmla="*/ 5607618 w 6472810"/>
              <a:gd name="connsiteY8" fmla="*/ 3733800 h 3733800"/>
              <a:gd name="connsiteX9" fmla="*/ 908619 w 6472810"/>
              <a:gd name="connsiteY9" fmla="*/ 3733800 h 3733800"/>
              <a:gd name="connsiteX10" fmla="*/ 468586 w 6472810"/>
              <a:gd name="connsiteY10" fmla="*/ 3551532 h 3733800"/>
              <a:gd name="connsiteX11" fmla="*/ 286319 w 6472810"/>
              <a:gd name="connsiteY11" fmla="*/ 3111499 h 3733800"/>
              <a:gd name="connsiteX12" fmla="*/ 286319 w 6472810"/>
              <a:gd name="connsiteY12" fmla="*/ 622300 h 3733800"/>
              <a:gd name="connsiteX0" fmla="*/ 856505 w 6472810"/>
              <a:gd name="connsiteY0" fmla="*/ 181303 h 3733800"/>
              <a:gd name="connsiteX1" fmla="*/ 5607619 w 6472810"/>
              <a:gd name="connsiteY1" fmla="*/ 0 h 3733800"/>
              <a:gd name="connsiteX2" fmla="*/ 6047651 w 6472810"/>
              <a:gd name="connsiteY2" fmla="*/ 182268 h 3733800"/>
              <a:gd name="connsiteX3" fmla="*/ 6229918 w 6472810"/>
              <a:gd name="connsiteY3" fmla="*/ 622301 h 3733800"/>
              <a:gd name="connsiteX4" fmla="*/ 6229919 w 6472810"/>
              <a:gd name="connsiteY4" fmla="*/ 3111500 h 3733800"/>
              <a:gd name="connsiteX5" fmla="*/ 6047651 w 6472810"/>
              <a:gd name="connsiteY5" fmla="*/ 3551533 h 3733800"/>
              <a:gd name="connsiteX6" fmla="*/ 5607618 w 6472810"/>
              <a:gd name="connsiteY6" fmla="*/ 3733800 h 3733800"/>
              <a:gd name="connsiteX7" fmla="*/ 908619 w 6472810"/>
              <a:gd name="connsiteY7" fmla="*/ 3733800 h 3733800"/>
              <a:gd name="connsiteX8" fmla="*/ 468586 w 6472810"/>
              <a:gd name="connsiteY8" fmla="*/ 3551532 h 3733800"/>
              <a:gd name="connsiteX9" fmla="*/ 286319 w 6472810"/>
              <a:gd name="connsiteY9" fmla="*/ 3111499 h 3733800"/>
              <a:gd name="connsiteX10" fmla="*/ 286319 w 6472810"/>
              <a:gd name="connsiteY10" fmla="*/ 622300 h 3733800"/>
              <a:gd name="connsiteX11" fmla="*/ 468587 w 6472810"/>
              <a:gd name="connsiteY11" fmla="*/ 182268 h 3733800"/>
              <a:gd name="connsiteX12" fmla="*/ 947945 w 6472810"/>
              <a:gd name="connsiteY12" fmla="*/ 272743 h 3733800"/>
              <a:gd name="connsiteX0" fmla="*/ 5607619 w 6472810"/>
              <a:gd name="connsiteY0" fmla="*/ 0 h 3733800"/>
              <a:gd name="connsiteX1" fmla="*/ 6047651 w 6472810"/>
              <a:gd name="connsiteY1" fmla="*/ 182268 h 3733800"/>
              <a:gd name="connsiteX2" fmla="*/ 6229918 w 6472810"/>
              <a:gd name="connsiteY2" fmla="*/ 622301 h 3733800"/>
              <a:gd name="connsiteX3" fmla="*/ 6229919 w 6472810"/>
              <a:gd name="connsiteY3" fmla="*/ 3111500 h 3733800"/>
              <a:gd name="connsiteX4" fmla="*/ 6047651 w 6472810"/>
              <a:gd name="connsiteY4" fmla="*/ 3551533 h 3733800"/>
              <a:gd name="connsiteX5" fmla="*/ 5607618 w 6472810"/>
              <a:gd name="connsiteY5" fmla="*/ 3733800 h 3733800"/>
              <a:gd name="connsiteX6" fmla="*/ 908619 w 6472810"/>
              <a:gd name="connsiteY6" fmla="*/ 3733800 h 3733800"/>
              <a:gd name="connsiteX7" fmla="*/ 468586 w 6472810"/>
              <a:gd name="connsiteY7" fmla="*/ 3551532 h 3733800"/>
              <a:gd name="connsiteX8" fmla="*/ 286319 w 6472810"/>
              <a:gd name="connsiteY8" fmla="*/ 3111499 h 3733800"/>
              <a:gd name="connsiteX9" fmla="*/ 286319 w 6472810"/>
              <a:gd name="connsiteY9" fmla="*/ 622300 h 3733800"/>
              <a:gd name="connsiteX10" fmla="*/ 468587 w 6472810"/>
              <a:gd name="connsiteY10" fmla="*/ 182268 h 3733800"/>
              <a:gd name="connsiteX11" fmla="*/ 947945 w 6472810"/>
              <a:gd name="connsiteY11" fmla="*/ 272743 h 3733800"/>
              <a:gd name="connsiteX0" fmla="*/ 5321300 w 6186491"/>
              <a:gd name="connsiteY0" fmla="*/ 0 h 3733800"/>
              <a:gd name="connsiteX1" fmla="*/ 5761332 w 6186491"/>
              <a:gd name="connsiteY1" fmla="*/ 182268 h 3733800"/>
              <a:gd name="connsiteX2" fmla="*/ 5943599 w 6186491"/>
              <a:gd name="connsiteY2" fmla="*/ 622301 h 3733800"/>
              <a:gd name="connsiteX3" fmla="*/ 5943600 w 6186491"/>
              <a:gd name="connsiteY3" fmla="*/ 3111500 h 3733800"/>
              <a:gd name="connsiteX4" fmla="*/ 5761332 w 6186491"/>
              <a:gd name="connsiteY4" fmla="*/ 3551533 h 3733800"/>
              <a:gd name="connsiteX5" fmla="*/ 5321299 w 6186491"/>
              <a:gd name="connsiteY5" fmla="*/ 3733800 h 3733800"/>
              <a:gd name="connsiteX6" fmla="*/ 622300 w 6186491"/>
              <a:gd name="connsiteY6" fmla="*/ 3733800 h 3733800"/>
              <a:gd name="connsiteX7" fmla="*/ 182267 w 6186491"/>
              <a:gd name="connsiteY7" fmla="*/ 3551532 h 3733800"/>
              <a:gd name="connsiteX8" fmla="*/ 0 w 6186491"/>
              <a:gd name="connsiteY8" fmla="*/ 3111499 h 3733800"/>
              <a:gd name="connsiteX9" fmla="*/ 0 w 6186491"/>
              <a:gd name="connsiteY9" fmla="*/ 622300 h 3733800"/>
              <a:gd name="connsiteX10" fmla="*/ 182268 w 6186491"/>
              <a:gd name="connsiteY10" fmla="*/ 182268 h 3733800"/>
              <a:gd name="connsiteX0" fmla="*/ 5321300 w 6186491"/>
              <a:gd name="connsiteY0" fmla="*/ 0 h 3733800"/>
              <a:gd name="connsiteX1" fmla="*/ 5761332 w 6186491"/>
              <a:gd name="connsiteY1" fmla="*/ 182268 h 3733800"/>
              <a:gd name="connsiteX2" fmla="*/ 5943599 w 6186491"/>
              <a:gd name="connsiteY2" fmla="*/ 622301 h 3733800"/>
              <a:gd name="connsiteX3" fmla="*/ 5943600 w 6186491"/>
              <a:gd name="connsiteY3" fmla="*/ 3111500 h 3733800"/>
              <a:gd name="connsiteX4" fmla="*/ 5761332 w 6186491"/>
              <a:gd name="connsiteY4" fmla="*/ 3551533 h 3733800"/>
              <a:gd name="connsiteX5" fmla="*/ 5321299 w 6186491"/>
              <a:gd name="connsiteY5" fmla="*/ 3733800 h 3733800"/>
              <a:gd name="connsiteX6" fmla="*/ 622300 w 6186491"/>
              <a:gd name="connsiteY6" fmla="*/ 3733800 h 3733800"/>
              <a:gd name="connsiteX7" fmla="*/ 182267 w 6186491"/>
              <a:gd name="connsiteY7" fmla="*/ 3551532 h 3733800"/>
              <a:gd name="connsiteX8" fmla="*/ 0 w 6186491"/>
              <a:gd name="connsiteY8" fmla="*/ 3111499 h 3733800"/>
              <a:gd name="connsiteX9" fmla="*/ 0 w 6186491"/>
              <a:gd name="connsiteY9" fmla="*/ 622300 h 3733800"/>
              <a:gd name="connsiteX0" fmla="*/ 5321300 w 6186491"/>
              <a:gd name="connsiteY0" fmla="*/ 0 h 3744149"/>
              <a:gd name="connsiteX1" fmla="*/ 5761332 w 6186491"/>
              <a:gd name="connsiteY1" fmla="*/ 182268 h 3744149"/>
              <a:gd name="connsiteX2" fmla="*/ 5943599 w 6186491"/>
              <a:gd name="connsiteY2" fmla="*/ 622301 h 3744149"/>
              <a:gd name="connsiteX3" fmla="*/ 5943600 w 6186491"/>
              <a:gd name="connsiteY3" fmla="*/ 3111500 h 3744149"/>
              <a:gd name="connsiteX4" fmla="*/ 5761332 w 6186491"/>
              <a:gd name="connsiteY4" fmla="*/ 3551533 h 3744149"/>
              <a:gd name="connsiteX5" fmla="*/ 5321299 w 6186491"/>
              <a:gd name="connsiteY5" fmla="*/ 3733800 h 3744149"/>
              <a:gd name="connsiteX6" fmla="*/ 622300 w 6186491"/>
              <a:gd name="connsiteY6" fmla="*/ 3733800 h 3744149"/>
              <a:gd name="connsiteX7" fmla="*/ 182267 w 6186491"/>
              <a:gd name="connsiteY7" fmla="*/ 3551532 h 3744149"/>
              <a:gd name="connsiteX8" fmla="*/ 381000 w 6186491"/>
              <a:gd name="connsiteY8" fmla="*/ 2578099 h 3744149"/>
              <a:gd name="connsiteX9" fmla="*/ 0 w 6186491"/>
              <a:gd name="connsiteY9" fmla="*/ 622300 h 3744149"/>
              <a:gd name="connsiteX0" fmla="*/ 5321300 w 6186491"/>
              <a:gd name="connsiteY0" fmla="*/ 0 h 3744149"/>
              <a:gd name="connsiteX1" fmla="*/ 5761332 w 6186491"/>
              <a:gd name="connsiteY1" fmla="*/ 182268 h 3744149"/>
              <a:gd name="connsiteX2" fmla="*/ 5943599 w 6186491"/>
              <a:gd name="connsiteY2" fmla="*/ 622301 h 3744149"/>
              <a:gd name="connsiteX3" fmla="*/ 5943600 w 6186491"/>
              <a:gd name="connsiteY3" fmla="*/ 3111500 h 3744149"/>
              <a:gd name="connsiteX4" fmla="*/ 5761332 w 6186491"/>
              <a:gd name="connsiteY4" fmla="*/ 3551533 h 3744149"/>
              <a:gd name="connsiteX5" fmla="*/ 5321299 w 6186491"/>
              <a:gd name="connsiteY5" fmla="*/ 3733800 h 3744149"/>
              <a:gd name="connsiteX6" fmla="*/ 622300 w 6186491"/>
              <a:gd name="connsiteY6" fmla="*/ 3733800 h 3744149"/>
              <a:gd name="connsiteX7" fmla="*/ 182267 w 6186491"/>
              <a:gd name="connsiteY7" fmla="*/ 3551532 h 3744149"/>
              <a:gd name="connsiteX8" fmla="*/ 1316421 w 6186491"/>
              <a:gd name="connsiteY8" fmla="*/ 2180897 h 3744149"/>
              <a:gd name="connsiteX9" fmla="*/ 381000 w 6186491"/>
              <a:gd name="connsiteY9" fmla="*/ 2578099 h 3744149"/>
              <a:gd name="connsiteX10" fmla="*/ 0 w 6186491"/>
              <a:gd name="connsiteY10" fmla="*/ 622300 h 3744149"/>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186491"/>
              <a:gd name="connsiteY0" fmla="*/ 0 h 4616508"/>
              <a:gd name="connsiteX1" fmla="*/ 5761332 w 6186491"/>
              <a:gd name="connsiteY1" fmla="*/ 182268 h 4616508"/>
              <a:gd name="connsiteX2" fmla="*/ 5943599 w 6186491"/>
              <a:gd name="connsiteY2" fmla="*/ 622301 h 4616508"/>
              <a:gd name="connsiteX3" fmla="*/ 5943600 w 6186491"/>
              <a:gd name="connsiteY3" fmla="*/ 3111500 h 4616508"/>
              <a:gd name="connsiteX4" fmla="*/ 5761332 w 6186491"/>
              <a:gd name="connsiteY4" fmla="*/ 3551533 h 4616508"/>
              <a:gd name="connsiteX5" fmla="*/ 5321299 w 6186491"/>
              <a:gd name="connsiteY5" fmla="*/ 3733800 h 4616508"/>
              <a:gd name="connsiteX6" fmla="*/ 622300 w 6186491"/>
              <a:gd name="connsiteY6" fmla="*/ 3733800 h 4616508"/>
              <a:gd name="connsiteX7" fmla="*/ 182267 w 6186491"/>
              <a:gd name="connsiteY7" fmla="*/ 3551532 h 4616508"/>
              <a:gd name="connsiteX8" fmla="*/ 5386552 w 6186491"/>
              <a:gd name="connsiteY8" fmla="*/ 4388069 h 4616508"/>
              <a:gd name="connsiteX9" fmla="*/ 1316421 w 6186491"/>
              <a:gd name="connsiteY9" fmla="*/ 2180897 h 4616508"/>
              <a:gd name="connsiteX10" fmla="*/ 381000 w 6186491"/>
              <a:gd name="connsiteY10" fmla="*/ 2578099 h 4616508"/>
              <a:gd name="connsiteX11" fmla="*/ 0 w 6186491"/>
              <a:gd name="connsiteY11" fmla="*/ 622300 h 4616508"/>
              <a:gd name="connsiteX0" fmla="*/ 5321300 w 6558733"/>
              <a:gd name="connsiteY0" fmla="*/ 0 h 4687614"/>
              <a:gd name="connsiteX1" fmla="*/ 5761332 w 6558733"/>
              <a:gd name="connsiteY1" fmla="*/ 182268 h 4687614"/>
              <a:gd name="connsiteX2" fmla="*/ 5943599 w 6558733"/>
              <a:gd name="connsiteY2" fmla="*/ 622301 h 4687614"/>
              <a:gd name="connsiteX3" fmla="*/ 5943600 w 6558733"/>
              <a:gd name="connsiteY3" fmla="*/ 3111500 h 4687614"/>
              <a:gd name="connsiteX4" fmla="*/ 5761332 w 6558733"/>
              <a:gd name="connsiteY4" fmla="*/ 3551533 h 4687614"/>
              <a:gd name="connsiteX5" fmla="*/ 5321299 w 6558733"/>
              <a:gd name="connsiteY5" fmla="*/ 3733800 h 4687614"/>
              <a:gd name="connsiteX6" fmla="*/ 622300 w 6558733"/>
              <a:gd name="connsiteY6" fmla="*/ 3733800 h 4687614"/>
              <a:gd name="connsiteX7" fmla="*/ 182267 w 6558733"/>
              <a:gd name="connsiteY7" fmla="*/ 3551532 h 4687614"/>
              <a:gd name="connsiteX8" fmla="*/ 5691352 w 6558733"/>
              <a:gd name="connsiteY8" fmla="*/ 3978165 h 4687614"/>
              <a:gd name="connsiteX9" fmla="*/ 5386552 w 6558733"/>
              <a:gd name="connsiteY9" fmla="*/ 4388069 h 4687614"/>
              <a:gd name="connsiteX10" fmla="*/ 1316421 w 6558733"/>
              <a:gd name="connsiteY10" fmla="*/ 2180897 h 4687614"/>
              <a:gd name="connsiteX11" fmla="*/ 381000 w 6558733"/>
              <a:gd name="connsiteY11" fmla="*/ 2578099 h 4687614"/>
              <a:gd name="connsiteX12" fmla="*/ 0 w 6558733"/>
              <a:gd name="connsiteY12" fmla="*/ 622300 h 4687614"/>
              <a:gd name="connsiteX0" fmla="*/ 5321300 w 6558733"/>
              <a:gd name="connsiteY0" fmla="*/ 0 h 4687614"/>
              <a:gd name="connsiteX1" fmla="*/ 5943599 w 6558733"/>
              <a:gd name="connsiteY1" fmla="*/ 622301 h 4687614"/>
              <a:gd name="connsiteX2" fmla="*/ 5943600 w 6558733"/>
              <a:gd name="connsiteY2" fmla="*/ 3111500 h 4687614"/>
              <a:gd name="connsiteX3" fmla="*/ 5761332 w 6558733"/>
              <a:gd name="connsiteY3" fmla="*/ 3551533 h 4687614"/>
              <a:gd name="connsiteX4" fmla="*/ 5321299 w 6558733"/>
              <a:gd name="connsiteY4" fmla="*/ 3733800 h 4687614"/>
              <a:gd name="connsiteX5" fmla="*/ 622300 w 6558733"/>
              <a:gd name="connsiteY5" fmla="*/ 3733800 h 4687614"/>
              <a:gd name="connsiteX6" fmla="*/ 182267 w 6558733"/>
              <a:gd name="connsiteY6" fmla="*/ 3551532 h 4687614"/>
              <a:gd name="connsiteX7" fmla="*/ 5691352 w 6558733"/>
              <a:gd name="connsiteY7" fmla="*/ 3978165 h 4687614"/>
              <a:gd name="connsiteX8" fmla="*/ 5386552 w 6558733"/>
              <a:gd name="connsiteY8" fmla="*/ 4388069 h 4687614"/>
              <a:gd name="connsiteX9" fmla="*/ 1316421 w 6558733"/>
              <a:gd name="connsiteY9" fmla="*/ 2180897 h 4687614"/>
              <a:gd name="connsiteX10" fmla="*/ 381000 w 6558733"/>
              <a:gd name="connsiteY10" fmla="*/ 2578099 h 4687614"/>
              <a:gd name="connsiteX11" fmla="*/ 0 w 6558733"/>
              <a:gd name="connsiteY11" fmla="*/ 622300 h 4687614"/>
              <a:gd name="connsiteX0" fmla="*/ 5943599 w 6558733"/>
              <a:gd name="connsiteY0" fmla="*/ 1 h 4065314"/>
              <a:gd name="connsiteX1" fmla="*/ 5943600 w 6558733"/>
              <a:gd name="connsiteY1" fmla="*/ 2489200 h 4065314"/>
              <a:gd name="connsiteX2" fmla="*/ 5761332 w 6558733"/>
              <a:gd name="connsiteY2" fmla="*/ 2929233 h 4065314"/>
              <a:gd name="connsiteX3" fmla="*/ 5321299 w 6558733"/>
              <a:gd name="connsiteY3" fmla="*/ 3111500 h 4065314"/>
              <a:gd name="connsiteX4" fmla="*/ 622300 w 6558733"/>
              <a:gd name="connsiteY4" fmla="*/ 3111500 h 4065314"/>
              <a:gd name="connsiteX5" fmla="*/ 182267 w 6558733"/>
              <a:gd name="connsiteY5" fmla="*/ 2929232 h 4065314"/>
              <a:gd name="connsiteX6" fmla="*/ 5691352 w 6558733"/>
              <a:gd name="connsiteY6" fmla="*/ 3355865 h 4065314"/>
              <a:gd name="connsiteX7" fmla="*/ 5386552 w 6558733"/>
              <a:gd name="connsiteY7" fmla="*/ 3765769 h 4065314"/>
              <a:gd name="connsiteX8" fmla="*/ 1316421 w 6558733"/>
              <a:gd name="connsiteY8" fmla="*/ 1558597 h 4065314"/>
              <a:gd name="connsiteX9" fmla="*/ 381000 w 6558733"/>
              <a:gd name="connsiteY9" fmla="*/ 1955799 h 4065314"/>
              <a:gd name="connsiteX10" fmla="*/ 0 w 6558733"/>
              <a:gd name="connsiteY10" fmla="*/ 0 h 4065314"/>
              <a:gd name="connsiteX0" fmla="*/ 5943600 w 6558733"/>
              <a:gd name="connsiteY0" fmla="*/ 2489200 h 4065314"/>
              <a:gd name="connsiteX1" fmla="*/ 5761332 w 6558733"/>
              <a:gd name="connsiteY1" fmla="*/ 2929233 h 4065314"/>
              <a:gd name="connsiteX2" fmla="*/ 5321299 w 6558733"/>
              <a:gd name="connsiteY2" fmla="*/ 3111500 h 4065314"/>
              <a:gd name="connsiteX3" fmla="*/ 622300 w 6558733"/>
              <a:gd name="connsiteY3" fmla="*/ 3111500 h 4065314"/>
              <a:gd name="connsiteX4" fmla="*/ 182267 w 6558733"/>
              <a:gd name="connsiteY4" fmla="*/ 2929232 h 4065314"/>
              <a:gd name="connsiteX5" fmla="*/ 5691352 w 6558733"/>
              <a:gd name="connsiteY5" fmla="*/ 3355865 h 4065314"/>
              <a:gd name="connsiteX6" fmla="*/ 5386552 w 6558733"/>
              <a:gd name="connsiteY6" fmla="*/ 3765769 h 4065314"/>
              <a:gd name="connsiteX7" fmla="*/ 1316421 w 6558733"/>
              <a:gd name="connsiteY7" fmla="*/ 1558597 h 4065314"/>
              <a:gd name="connsiteX8" fmla="*/ 381000 w 6558733"/>
              <a:gd name="connsiteY8" fmla="*/ 1955799 h 4065314"/>
              <a:gd name="connsiteX9" fmla="*/ 0 w 6558733"/>
              <a:gd name="connsiteY9" fmla="*/ 0 h 4065314"/>
              <a:gd name="connsiteX0" fmla="*/ 5761332 w 6558733"/>
              <a:gd name="connsiteY0" fmla="*/ 2929233 h 4065314"/>
              <a:gd name="connsiteX1" fmla="*/ 5321299 w 6558733"/>
              <a:gd name="connsiteY1" fmla="*/ 3111500 h 4065314"/>
              <a:gd name="connsiteX2" fmla="*/ 622300 w 6558733"/>
              <a:gd name="connsiteY2" fmla="*/ 3111500 h 4065314"/>
              <a:gd name="connsiteX3" fmla="*/ 182267 w 6558733"/>
              <a:gd name="connsiteY3" fmla="*/ 2929232 h 4065314"/>
              <a:gd name="connsiteX4" fmla="*/ 5691352 w 6558733"/>
              <a:gd name="connsiteY4" fmla="*/ 3355865 h 4065314"/>
              <a:gd name="connsiteX5" fmla="*/ 5386552 w 6558733"/>
              <a:gd name="connsiteY5" fmla="*/ 3765769 h 4065314"/>
              <a:gd name="connsiteX6" fmla="*/ 1316421 w 6558733"/>
              <a:gd name="connsiteY6" fmla="*/ 1558597 h 4065314"/>
              <a:gd name="connsiteX7" fmla="*/ 381000 w 6558733"/>
              <a:gd name="connsiteY7" fmla="*/ 1955799 h 4065314"/>
              <a:gd name="connsiteX8" fmla="*/ 0 w 6558733"/>
              <a:gd name="connsiteY8" fmla="*/ 0 h 4065314"/>
              <a:gd name="connsiteX0" fmla="*/ 5321299 w 6558733"/>
              <a:gd name="connsiteY0" fmla="*/ 3111500 h 4065314"/>
              <a:gd name="connsiteX1" fmla="*/ 622300 w 6558733"/>
              <a:gd name="connsiteY1" fmla="*/ 3111500 h 4065314"/>
              <a:gd name="connsiteX2" fmla="*/ 182267 w 6558733"/>
              <a:gd name="connsiteY2" fmla="*/ 2929232 h 4065314"/>
              <a:gd name="connsiteX3" fmla="*/ 5691352 w 6558733"/>
              <a:gd name="connsiteY3" fmla="*/ 3355865 h 4065314"/>
              <a:gd name="connsiteX4" fmla="*/ 5386552 w 6558733"/>
              <a:gd name="connsiteY4" fmla="*/ 3765769 h 4065314"/>
              <a:gd name="connsiteX5" fmla="*/ 1316421 w 6558733"/>
              <a:gd name="connsiteY5" fmla="*/ 1558597 h 4065314"/>
              <a:gd name="connsiteX6" fmla="*/ 381000 w 6558733"/>
              <a:gd name="connsiteY6" fmla="*/ 1955799 h 4065314"/>
              <a:gd name="connsiteX7" fmla="*/ 0 w 6558733"/>
              <a:gd name="connsiteY7" fmla="*/ 0 h 4065314"/>
              <a:gd name="connsiteX0" fmla="*/ 622300 w 6558733"/>
              <a:gd name="connsiteY0" fmla="*/ 3111500 h 4065314"/>
              <a:gd name="connsiteX1" fmla="*/ 182267 w 6558733"/>
              <a:gd name="connsiteY1" fmla="*/ 2929232 h 4065314"/>
              <a:gd name="connsiteX2" fmla="*/ 5691352 w 6558733"/>
              <a:gd name="connsiteY2" fmla="*/ 3355865 h 4065314"/>
              <a:gd name="connsiteX3" fmla="*/ 5386552 w 6558733"/>
              <a:gd name="connsiteY3" fmla="*/ 3765769 h 4065314"/>
              <a:gd name="connsiteX4" fmla="*/ 1316421 w 6558733"/>
              <a:gd name="connsiteY4" fmla="*/ 1558597 h 4065314"/>
              <a:gd name="connsiteX5" fmla="*/ 381000 w 6558733"/>
              <a:gd name="connsiteY5" fmla="*/ 1955799 h 4065314"/>
              <a:gd name="connsiteX6" fmla="*/ 0 w 6558733"/>
              <a:gd name="connsiteY6" fmla="*/ 0 h 4065314"/>
              <a:gd name="connsiteX0" fmla="*/ 182267 w 6558733"/>
              <a:gd name="connsiteY0" fmla="*/ 2929232 h 4065314"/>
              <a:gd name="connsiteX1" fmla="*/ 5691352 w 6558733"/>
              <a:gd name="connsiteY1" fmla="*/ 3355865 h 4065314"/>
              <a:gd name="connsiteX2" fmla="*/ 5386552 w 6558733"/>
              <a:gd name="connsiteY2" fmla="*/ 3765769 h 4065314"/>
              <a:gd name="connsiteX3" fmla="*/ 1316421 w 6558733"/>
              <a:gd name="connsiteY3" fmla="*/ 1558597 h 4065314"/>
              <a:gd name="connsiteX4" fmla="*/ 381000 w 6558733"/>
              <a:gd name="connsiteY4" fmla="*/ 1955799 h 4065314"/>
              <a:gd name="connsiteX5" fmla="*/ 0 w 6558733"/>
              <a:gd name="connsiteY5" fmla="*/ 0 h 4065314"/>
              <a:gd name="connsiteX0" fmla="*/ 5691352 w 6558733"/>
              <a:gd name="connsiteY0" fmla="*/ 3355865 h 4065314"/>
              <a:gd name="connsiteX1" fmla="*/ 5386552 w 6558733"/>
              <a:gd name="connsiteY1" fmla="*/ 3765769 h 4065314"/>
              <a:gd name="connsiteX2" fmla="*/ 1316421 w 6558733"/>
              <a:gd name="connsiteY2" fmla="*/ 1558597 h 4065314"/>
              <a:gd name="connsiteX3" fmla="*/ 381000 w 6558733"/>
              <a:gd name="connsiteY3" fmla="*/ 1955799 h 4065314"/>
              <a:gd name="connsiteX4" fmla="*/ 0 w 6558733"/>
              <a:gd name="connsiteY4" fmla="*/ 0 h 4065314"/>
              <a:gd name="connsiteX0" fmla="*/ 5386552 w 5386552"/>
              <a:gd name="connsiteY0" fmla="*/ 3765769 h 3765769"/>
              <a:gd name="connsiteX1" fmla="*/ 1316421 w 5386552"/>
              <a:gd name="connsiteY1" fmla="*/ 1558597 h 3765769"/>
              <a:gd name="connsiteX2" fmla="*/ 381000 w 5386552"/>
              <a:gd name="connsiteY2" fmla="*/ 1955799 h 3765769"/>
              <a:gd name="connsiteX3" fmla="*/ 0 w 5386552"/>
              <a:gd name="connsiteY3" fmla="*/ 0 h 3765769"/>
              <a:gd name="connsiteX0" fmla="*/ 5386552 w 5386552"/>
              <a:gd name="connsiteY0" fmla="*/ 3765769 h 3765769"/>
              <a:gd name="connsiteX1" fmla="*/ 1316421 w 5386552"/>
              <a:gd name="connsiteY1" fmla="*/ 1558597 h 3765769"/>
              <a:gd name="connsiteX2" fmla="*/ 381000 w 5386552"/>
              <a:gd name="connsiteY2" fmla="*/ 1955799 h 3765769"/>
              <a:gd name="connsiteX3" fmla="*/ 0 w 5386552"/>
              <a:gd name="connsiteY3" fmla="*/ 0 h 3765769"/>
              <a:gd name="connsiteX0" fmla="*/ 5386552 w 6343431"/>
              <a:gd name="connsiteY0" fmla="*/ 3765769 h 3765769"/>
              <a:gd name="connsiteX1" fmla="*/ 5665076 w 6343431"/>
              <a:gd name="connsiteY1" fmla="*/ 3353238 h 3765769"/>
              <a:gd name="connsiteX2" fmla="*/ 1316421 w 6343431"/>
              <a:gd name="connsiteY2" fmla="*/ 1558597 h 3765769"/>
              <a:gd name="connsiteX3" fmla="*/ 381000 w 6343431"/>
              <a:gd name="connsiteY3" fmla="*/ 1955799 h 3765769"/>
              <a:gd name="connsiteX4" fmla="*/ 0 w 6343431"/>
              <a:gd name="connsiteY4" fmla="*/ 0 h 3765769"/>
              <a:gd name="connsiteX0" fmla="*/ 5665076 w 5665076"/>
              <a:gd name="connsiteY0" fmla="*/ 3353238 h 3353238"/>
              <a:gd name="connsiteX1" fmla="*/ 1316421 w 5665076"/>
              <a:gd name="connsiteY1" fmla="*/ 1558597 h 3353238"/>
              <a:gd name="connsiteX2" fmla="*/ 381000 w 5665076"/>
              <a:gd name="connsiteY2" fmla="*/ 1955799 h 3353238"/>
              <a:gd name="connsiteX3" fmla="*/ 0 w 5665076"/>
              <a:gd name="connsiteY3" fmla="*/ 0 h 3353238"/>
              <a:gd name="connsiteX0" fmla="*/ 6046076 w 6046076"/>
              <a:gd name="connsiteY0" fmla="*/ 3581838 h 3581838"/>
              <a:gd name="connsiteX1" fmla="*/ 1316421 w 6046076"/>
              <a:gd name="connsiteY1" fmla="*/ 1558597 h 3581838"/>
              <a:gd name="connsiteX2" fmla="*/ 381000 w 6046076"/>
              <a:gd name="connsiteY2" fmla="*/ 1955799 h 3581838"/>
              <a:gd name="connsiteX3" fmla="*/ 0 w 6046076"/>
              <a:gd name="connsiteY3" fmla="*/ 0 h 3581838"/>
              <a:gd name="connsiteX0" fmla="*/ 6046076 w 6607624"/>
              <a:gd name="connsiteY0" fmla="*/ 3581838 h 3769234"/>
              <a:gd name="connsiteX1" fmla="*/ 5819348 w 6607624"/>
              <a:gd name="connsiteY1" fmla="*/ 3432027 h 3769234"/>
              <a:gd name="connsiteX2" fmla="*/ 1316421 w 6607624"/>
              <a:gd name="connsiteY2" fmla="*/ 1558597 h 3769234"/>
              <a:gd name="connsiteX3" fmla="*/ 381000 w 6607624"/>
              <a:gd name="connsiteY3" fmla="*/ 1955799 h 3769234"/>
              <a:gd name="connsiteX4" fmla="*/ 0 w 6607624"/>
              <a:gd name="connsiteY4" fmla="*/ 0 h 3769234"/>
              <a:gd name="connsiteX0" fmla="*/ 6197228 w 6632816"/>
              <a:gd name="connsiteY0" fmla="*/ 1225724 h 3487506"/>
              <a:gd name="connsiteX1" fmla="*/ 5819348 w 6632816"/>
              <a:gd name="connsiteY1" fmla="*/ 3432027 h 3487506"/>
              <a:gd name="connsiteX2" fmla="*/ 1316421 w 6632816"/>
              <a:gd name="connsiteY2" fmla="*/ 1558597 h 3487506"/>
              <a:gd name="connsiteX3" fmla="*/ 381000 w 6632816"/>
              <a:gd name="connsiteY3" fmla="*/ 1955799 h 3487506"/>
              <a:gd name="connsiteX4" fmla="*/ 0 w 6632816"/>
              <a:gd name="connsiteY4" fmla="*/ 0 h 3487506"/>
              <a:gd name="connsiteX0" fmla="*/ 6197228 w 6632816"/>
              <a:gd name="connsiteY0" fmla="*/ 1225724 h 3485501"/>
              <a:gd name="connsiteX1" fmla="*/ 6197228 w 6632816"/>
              <a:gd name="connsiteY1" fmla="*/ 1879443 h 3485501"/>
              <a:gd name="connsiteX2" fmla="*/ 5819348 w 6632816"/>
              <a:gd name="connsiteY2" fmla="*/ 3432027 h 3485501"/>
              <a:gd name="connsiteX3" fmla="*/ 1316421 w 6632816"/>
              <a:gd name="connsiteY3" fmla="*/ 1558597 h 3485501"/>
              <a:gd name="connsiteX4" fmla="*/ 381000 w 6632816"/>
              <a:gd name="connsiteY4" fmla="*/ 1955799 h 3485501"/>
              <a:gd name="connsiteX5" fmla="*/ 0 w 6632816"/>
              <a:gd name="connsiteY5" fmla="*/ 0 h 3485501"/>
              <a:gd name="connsiteX0" fmla="*/ 6197228 w 6321725"/>
              <a:gd name="connsiteY0" fmla="*/ 1225724 h 3432027"/>
              <a:gd name="connsiteX1" fmla="*/ 6197228 w 6321725"/>
              <a:gd name="connsiteY1" fmla="*/ 1879443 h 3432027"/>
              <a:gd name="connsiteX2" fmla="*/ 5819348 w 6321725"/>
              <a:gd name="connsiteY2" fmla="*/ 3432027 h 3432027"/>
              <a:gd name="connsiteX3" fmla="*/ 1316421 w 6321725"/>
              <a:gd name="connsiteY3" fmla="*/ 1558597 h 3432027"/>
              <a:gd name="connsiteX4" fmla="*/ 381000 w 6321725"/>
              <a:gd name="connsiteY4" fmla="*/ 1955799 h 3432027"/>
              <a:gd name="connsiteX5" fmla="*/ 0 w 6321725"/>
              <a:gd name="connsiteY5" fmla="*/ 0 h 3432027"/>
              <a:gd name="connsiteX0" fmla="*/ 6272804 w 6321725"/>
              <a:gd name="connsiteY0" fmla="*/ 1144009 h 3432027"/>
              <a:gd name="connsiteX1" fmla="*/ 6197228 w 6321725"/>
              <a:gd name="connsiteY1" fmla="*/ 1879443 h 3432027"/>
              <a:gd name="connsiteX2" fmla="*/ 5819348 w 6321725"/>
              <a:gd name="connsiteY2" fmla="*/ 3432027 h 3432027"/>
              <a:gd name="connsiteX3" fmla="*/ 1316421 w 6321725"/>
              <a:gd name="connsiteY3" fmla="*/ 1558597 h 3432027"/>
              <a:gd name="connsiteX4" fmla="*/ 381000 w 6321725"/>
              <a:gd name="connsiteY4" fmla="*/ 1955799 h 3432027"/>
              <a:gd name="connsiteX5" fmla="*/ 0 w 6321725"/>
              <a:gd name="connsiteY5" fmla="*/ 0 h 3432027"/>
              <a:gd name="connsiteX0" fmla="*/ 6423956 w 6423956"/>
              <a:gd name="connsiteY0" fmla="*/ 1062294 h 3432027"/>
              <a:gd name="connsiteX1" fmla="*/ 6197228 w 6423956"/>
              <a:gd name="connsiteY1" fmla="*/ 1879443 h 3432027"/>
              <a:gd name="connsiteX2" fmla="*/ 5819348 w 6423956"/>
              <a:gd name="connsiteY2" fmla="*/ 3432027 h 3432027"/>
              <a:gd name="connsiteX3" fmla="*/ 1316421 w 6423956"/>
              <a:gd name="connsiteY3" fmla="*/ 1558597 h 3432027"/>
              <a:gd name="connsiteX4" fmla="*/ 381000 w 6423956"/>
              <a:gd name="connsiteY4" fmla="*/ 1955799 h 3432027"/>
              <a:gd name="connsiteX5" fmla="*/ 0 w 6423956"/>
              <a:gd name="connsiteY5" fmla="*/ 0 h 3432027"/>
              <a:gd name="connsiteX0" fmla="*/ 6423956 w 6423956"/>
              <a:gd name="connsiteY0" fmla="*/ 1062294 h 3432027"/>
              <a:gd name="connsiteX1" fmla="*/ 6197228 w 6423956"/>
              <a:gd name="connsiteY1" fmla="*/ 1879443 h 3432027"/>
              <a:gd name="connsiteX2" fmla="*/ 5819348 w 6423956"/>
              <a:gd name="connsiteY2" fmla="*/ 3432027 h 3432027"/>
              <a:gd name="connsiteX3" fmla="*/ 1316421 w 6423956"/>
              <a:gd name="connsiteY3" fmla="*/ 1558597 h 3432027"/>
              <a:gd name="connsiteX4" fmla="*/ 381000 w 6423956"/>
              <a:gd name="connsiteY4" fmla="*/ 1955799 h 3432027"/>
              <a:gd name="connsiteX5" fmla="*/ 0 w 6423956"/>
              <a:gd name="connsiteY5" fmla="*/ 0 h 343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3956" h="3432027">
                <a:moveTo>
                  <a:pt x="6423956" y="1062294"/>
                </a:moveTo>
                <a:cubicBezTo>
                  <a:pt x="6324359" y="1368566"/>
                  <a:pt x="6297996" y="1484488"/>
                  <a:pt x="6197228" y="1879443"/>
                </a:cubicBezTo>
                <a:cubicBezTo>
                  <a:pt x="6096460" y="2274398"/>
                  <a:pt x="6321725" y="2020333"/>
                  <a:pt x="5819348" y="3432027"/>
                </a:cubicBezTo>
                <a:cubicBezTo>
                  <a:pt x="5005880" y="3378553"/>
                  <a:pt x="2230135" y="1811603"/>
                  <a:pt x="1316421" y="1558597"/>
                </a:cubicBezTo>
                <a:cubicBezTo>
                  <a:pt x="1033955" y="1735156"/>
                  <a:pt x="409903" y="2444165"/>
                  <a:pt x="381000" y="1955799"/>
                </a:cubicBezTo>
                <a:lnTo>
                  <a:pt x="0" y="0"/>
                </a:lnTo>
              </a:path>
            </a:pathLst>
          </a:custGeom>
          <a:noFill/>
          <a:ln w="76200"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8" name="TextBox 27"/>
          <p:cNvSpPr txBox="1">
            <a:spLocks noChangeArrowheads="1"/>
          </p:cNvSpPr>
          <p:nvPr/>
        </p:nvSpPr>
        <p:spPr bwMode="auto">
          <a:xfrm>
            <a:off x="2743200" y="2971800"/>
            <a:ext cx="914400" cy="430887"/>
          </a:xfrm>
          <a:prstGeom prst="rect">
            <a:avLst/>
          </a:prstGeom>
          <a:noFill/>
          <a:ln w="9525">
            <a:noFill/>
            <a:miter lim="800000"/>
            <a:headEnd/>
            <a:tailEnd/>
          </a:ln>
        </p:spPr>
        <p:txBody>
          <a:bodyPr wrap="square">
            <a:spAutoFit/>
          </a:bodyPr>
          <a:lstStyle/>
          <a:p>
            <a:pPr algn="ctr">
              <a:defRPr/>
            </a:pPr>
            <a:r>
              <a:rPr lang="en-US" sz="1100" b="1" dirty="0" smtClean="0">
                <a:latin typeface="Arial" charset="0"/>
                <a:cs typeface="Arial" charset="0"/>
              </a:rPr>
              <a:t>T-Cell/</a:t>
            </a:r>
          </a:p>
          <a:p>
            <a:pPr algn="ctr">
              <a:defRPr/>
            </a:pPr>
            <a:r>
              <a:rPr lang="en-US" sz="1100" b="1" dirty="0" smtClean="0">
                <a:latin typeface="Arial" charset="0"/>
                <a:cs typeface="Arial" charset="0"/>
              </a:rPr>
              <a:t>CD</a:t>
            </a:r>
            <a:r>
              <a:rPr lang="en-US" sz="1100" b="1" baseline="-25000" dirty="0" smtClean="0">
                <a:latin typeface="Arial" charset="0"/>
                <a:cs typeface="Arial" charset="0"/>
              </a:rPr>
              <a:t>4</a:t>
            </a:r>
            <a:r>
              <a:rPr lang="en-US" sz="1100" b="1" dirty="0" smtClean="0">
                <a:latin typeface="Arial" charset="0"/>
                <a:cs typeface="Arial" charset="0"/>
              </a:rPr>
              <a:t> Count</a:t>
            </a:r>
            <a:endParaRPr lang="en-US" sz="1100" b="1" dirty="0">
              <a:latin typeface="Arial" charset="0"/>
              <a:cs typeface="Arial" charset="0"/>
            </a:endParaRPr>
          </a:p>
        </p:txBody>
      </p:sp>
      <p:sp>
        <p:nvSpPr>
          <p:cNvPr id="29" name="Equal 28"/>
          <p:cNvSpPr/>
          <p:nvPr/>
        </p:nvSpPr>
        <p:spPr bwMode="auto">
          <a:xfrm rot="17598493">
            <a:off x="4004469" y="3716701"/>
            <a:ext cx="284162" cy="165100"/>
          </a:xfrm>
          <a:prstGeom prst="mathEqual">
            <a:avLst/>
          </a:prstGeom>
          <a:solidFill>
            <a:schemeClr val="tx1"/>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30" name="Straight Connector 29"/>
          <p:cNvCxnSpPr>
            <a:cxnSpLocks noChangeShapeType="1"/>
          </p:cNvCxnSpPr>
          <p:nvPr/>
        </p:nvCxnSpPr>
        <p:spPr bwMode="auto">
          <a:xfrm rot="5400000">
            <a:off x="5410994" y="4190206"/>
            <a:ext cx="4419600" cy="1588"/>
          </a:xfrm>
          <a:prstGeom prst="line">
            <a:avLst/>
          </a:prstGeom>
          <a:noFill/>
          <a:ln w="9525" algn="ctr">
            <a:solidFill>
              <a:schemeClr val="tx1"/>
            </a:solidFill>
            <a:prstDash val="lgDashDotDot"/>
            <a:round/>
            <a:headEnd/>
            <a:tailEnd/>
          </a:ln>
        </p:spPr>
      </p:cxnSp>
      <p:sp>
        <p:nvSpPr>
          <p:cNvPr id="31" name="TextBox 15"/>
          <p:cNvSpPr txBox="1">
            <a:spLocks noChangeArrowheads="1"/>
          </p:cNvSpPr>
          <p:nvPr/>
        </p:nvSpPr>
        <p:spPr bwMode="auto">
          <a:xfrm>
            <a:off x="7162800" y="1600200"/>
            <a:ext cx="838200" cy="369888"/>
          </a:xfrm>
          <a:prstGeom prst="rect">
            <a:avLst/>
          </a:prstGeom>
          <a:noFill/>
          <a:ln w="9525">
            <a:noFill/>
            <a:miter lim="800000"/>
            <a:headEnd/>
            <a:tailEnd/>
          </a:ln>
        </p:spPr>
        <p:txBody>
          <a:bodyPr>
            <a:spAutoFit/>
          </a:bodyPr>
          <a:lstStyle/>
          <a:p>
            <a:pPr algn="ctr"/>
            <a:r>
              <a:rPr lang="en-US" sz="1800" b="1" dirty="0" smtClean="0">
                <a:latin typeface="Arial Narrow" pitchFamily="34" charset="0"/>
              </a:rPr>
              <a:t>AIDS</a:t>
            </a:r>
            <a:endParaRPr lang="en-US" sz="1800" b="1" dirty="0">
              <a:latin typeface="Arial Narrow" pitchFamily="34" charset="0"/>
            </a:endParaRPr>
          </a:p>
        </p:txBody>
      </p:sp>
    </p:spTree>
    <p:extLst>
      <p:ext uri="{BB962C8B-B14F-4D97-AF65-F5344CB8AC3E}">
        <p14:creationId xmlns:p14="http://schemas.microsoft.com/office/powerpoint/2010/main" val="26202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5" name="Title 4"/>
          <p:cNvSpPr>
            <a:spLocks noGrp="1"/>
          </p:cNvSpPr>
          <p:nvPr>
            <p:ph type="title"/>
          </p:nvPr>
        </p:nvSpPr>
        <p:spPr/>
        <p:txBody>
          <a:bodyPr/>
          <a:lstStyle/>
          <a:p>
            <a:r>
              <a:rPr lang="en-US" b="1" dirty="0" smtClean="0"/>
              <a:t>PEP &amp; </a:t>
            </a:r>
            <a:r>
              <a:rPr lang="en-US" b="1" dirty="0" err="1" smtClean="0"/>
              <a:t>PrEP</a:t>
            </a:r>
            <a:endParaRPr lang="en-US" b="1" dirty="0"/>
          </a:p>
        </p:txBody>
      </p:sp>
      <p:sp>
        <p:nvSpPr>
          <p:cNvPr id="6" name="Content Placeholder 5"/>
          <p:cNvSpPr>
            <a:spLocks noGrp="1"/>
          </p:cNvSpPr>
          <p:nvPr>
            <p:ph idx="1"/>
          </p:nvPr>
        </p:nvSpPr>
        <p:spPr/>
        <p:txBody>
          <a:bodyPr>
            <a:normAutofit/>
          </a:bodyPr>
          <a:lstStyle/>
          <a:p>
            <a:pPr marL="0" indent="0">
              <a:buNone/>
            </a:pPr>
            <a:r>
              <a:rPr lang="en-US" b="1" dirty="0" smtClean="0"/>
              <a:t>Post Exposure Prophylaxis </a:t>
            </a:r>
          </a:p>
          <a:p>
            <a:r>
              <a:rPr lang="en-US" sz="2800" dirty="0" smtClean="0"/>
              <a:t>In use in health care settings &amp; rape scenarios</a:t>
            </a:r>
          </a:p>
          <a:p>
            <a:r>
              <a:rPr lang="en-US" sz="2800" dirty="0" smtClean="0"/>
              <a:t>What about people at high risk?</a:t>
            </a:r>
          </a:p>
          <a:p>
            <a:pPr marL="0" indent="0">
              <a:buNone/>
            </a:pPr>
            <a:r>
              <a:rPr lang="en-US" b="1" dirty="0" smtClean="0"/>
              <a:t>Pre-Exposure Prophylaxis</a:t>
            </a:r>
          </a:p>
          <a:p>
            <a:r>
              <a:rPr lang="en-US" sz="2800" dirty="0" smtClean="0"/>
              <a:t>Does it work?</a:t>
            </a:r>
          </a:p>
          <a:p>
            <a:r>
              <a:rPr lang="en-US" sz="2800" dirty="0" smtClean="0"/>
              <a:t>Who should receive?</a:t>
            </a:r>
          </a:p>
          <a:p>
            <a:r>
              <a:rPr lang="en-US" sz="2800" dirty="0" smtClean="0"/>
              <a:t>Cost?</a:t>
            </a:r>
          </a:p>
          <a:p>
            <a:r>
              <a:rPr lang="en-US" sz="2800" dirty="0" smtClean="0"/>
              <a:t>Resistance?</a:t>
            </a:r>
            <a:endParaRPr lang="en-US" sz="2800" dirty="0"/>
          </a:p>
          <a:p>
            <a:endParaRPr lang="en-US" dirty="0"/>
          </a:p>
        </p:txBody>
      </p:sp>
    </p:spTree>
    <p:extLst>
      <p:ext uri="{BB962C8B-B14F-4D97-AF65-F5344CB8AC3E}">
        <p14:creationId xmlns:p14="http://schemas.microsoft.com/office/powerpoint/2010/main" val="12102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ivhopelogo2009.jpg"/>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1143000" y="1600200"/>
            <a:ext cx="6929161" cy="2438400"/>
          </a:xfrm>
          <a:prstGeom prst="rect">
            <a:avLst/>
          </a:prstGeom>
          <a:noFill/>
          <a:ln w="9525">
            <a:noFill/>
            <a:miter lim="800000"/>
            <a:headEnd/>
            <a:tailEnd/>
          </a:ln>
        </p:spPr>
      </p:pic>
      <p:sp>
        <p:nvSpPr>
          <p:cNvPr id="3" name="TextBox 2"/>
          <p:cNvSpPr txBox="1"/>
          <p:nvPr/>
        </p:nvSpPr>
        <p:spPr>
          <a:xfrm>
            <a:off x="0" y="6488668"/>
            <a:ext cx="9144000" cy="369332"/>
          </a:xfrm>
          <a:prstGeom prst="rect">
            <a:avLst/>
          </a:prstGeom>
          <a:solidFill>
            <a:srgbClr val="FFC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It’s about people!</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848600" y="76200"/>
            <a:ext cx="1219200" cy="307777"/>
          </a:xfrm>
          <a:prstGeom prst="rect">
            <a:avLst/>
          </a:prstGeom>
          <a:noFill/>
        </p:spPr>
        <p:txBody>
          <a:bodyPr wrap="square" rtlCol="0">
            <a:spAutoFit/>
          </a:bodyPr>
          <a:lstStyle/>
          <a:p>
            <a:r>
              <a:rPr lang="en-US" sz="1400" dirty="0" smtClean="0">
                <a:solidFill>
                  <a:schemeClr val="accent2">
                    <a:lumMod val="75000"/>
                  </a:schemeClr>
                </a:solidFill>
              </a:rPr>
              <a:t>HIVHope.net</a:t>
            </a:r>
            <a:endParaRPr lang="en-US" sz="1400" dirty="0">
              <a:solidFill>
                <a:schemeClr val="accent2">
                  <a:lumMod val="75000"/>
                </a:schemeClr>
              </a:solidFill>
            </a:endParaRPr>
          </a:p>
        </p:txBody>
      </p:sp>
      <p:sp>
        <p:nvSpPr>
          <p:cNvPr id="5" name="Title 4"/>
          <p:cNvSpPr>
            <a:spLocks noGrp="1"/>
          </p:cNvSpPr>
          <p:nvPr>
            <p:ph type="title"/>
          </p:nvPr>
        </p:nvSpPr>
        <p:spPr/>
        <p:txBody>
          <a:bodyPr>
            <a:normAutofit fontScale="90000"/>
          </a:bodyPr>
          <a:lstStyle/>
          <a:p>
            <a:r>
              <a:rPr lang="en-US" b="1" dirty="0" smtClean="0"/>
              <a:t>Test &amp; Treat</a:t>
            </a:r>
            <a:br>
              <a:rPr lang="en-US" b="1" dirty="0" smtClean="0"/>
            </a:br>
            <a:r>
              <a:rPr lang="en-US" sz="3100" b="1" dirty="0" smtClean="0"/>
              <a:t>TNT</a:t>
            </a:r>
            <a:endParaRPr lang="en-US" sz="3100" b="1" dirty="0"/>
          </a:p>
        </p:txBody>
      </p:sp>
      <p:sp>
        <p:nvSpPr>
          <p:cNvPr id="6" name="Content Placeholder 5"/>
          <p:cNvSpPr>
            <a:spLocks noGrp="1"/>
          </p:cNvSpPr>
          <p:nvPr>
            <p:ph idx="1"/>
          </p:nvPr>
        </p:nvSpPr>
        <p:spPr/>
        <p:txBody>
          <a:bodyPr/>
          <a:lstStyle/>
          <a:p>
            <a:pPr marL="0" indent="0">
              <a:buNone/>
            </a:pPr>
            <a:r>
              <a:rPr lang="en-US" b="1" dirty="0" smtClean="0"/>
              <a:t>What’s involved?</a:t>
            </a:r>
          </a:p>
          <a:p>
            <a:pPr marL="0" indent="0">
              <a:buNone/>
            </a:pPr>
            <a:r>
              <a:rPr lang="en-US" b="1" dirty="0" smtClean="0"/>
              <a:t>Does it work?</a:t>
            </a:r>
          </a:p>
          <a:p>
            <a:pPr marL="0" indent="0">
              <a:buNone/>
            </a:pPr>
            <a:r>
              <a:rPr lang="en-US" b="1" dirty="0" smtClean="0"/>
              <a:t>Concerns</a:t>
            </a:r>
          </a:p>
          <a:p>
            <a:r>
              <a:rPr lang="en-US" dirty="0" smtClean="0"/>
              <a:t>Cost</a:t>
            </a:r>
          </a:p>
          <a:p>
            <a:r>
              <a:rPr lang="en-US" dirty="0" smtClean="0"/>
              <a:t>Scale up</a:t>
            </a:r>
          </a:p>
          <a:p>
            <a:r>
              <a:rPr lang="en-US" dirty="0" smtClean="0"/>
              <a:t>Adherence</a:t>
            </a:r>
          </a:p>
          <a:p>
            <a:endParaRPr lang="en-US" dirty="0" smtClean="0"/>
          </a:p>
          <a:p>
            <a:endParaRPr lang="en-US" dirty="0"/>
          </a:p>
        </p:txBody>
      </p:sp>
    </p:spTree>
    <p:extLst>
      <p:ext uri="{BB962C8B-B14F-4D97-AF65-F5344CB8AC3E}">
        <p14:creationId xmlns:p14="http://schemas.microsoft.com/office/powerpoint/2010/main" val="7395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11881</TotalTime>
  <Words>464</Words>
  <Application>Microsoft Office PowerPoint</Application>
  <PresentationFormat>On-screen Show (4:3)</PresentationFormat>
  <Paragraphs>195</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Metro</vt:lpstr>
      <vt:lpstr>PowerPoint Presentation</vt:lpstr>
      <vt:lpstr>PowerPoint Presentation</vt:lpstr>
      <vt:lpstr>Sources</vt:lpstr>
      <vt:lpstr>PowerPoint Presentation</vt:lpstr>
      <vt:lpstr>Treatment as Prevention TasP</vt:lpstr>
      <vt:lpstr>PowerPoint Presentation</vt:lpstr>
      <vt:lpstr>PowerPoint Presentation</vt:lpstr>
      <vt:lpstr>PEP &amp; PrEP</vt:lpstr>
      <vt:lpstr>Test &amp; Treat TNT</vt:lpstr>
      <vt:lpstr>Prevention of Mother to Child Transmission PMTCT</vt:lpstr>
      <vt:lpstr>PowerPoint Presentation</vt:lpstr>
      <vt:lpstr>America</vt:lpstr>
      <vt:lpstr>Africa faces spike in older people living with HIV</vt:lpstr>
      <vt:lpstr>Cheap, Ultra-Sensitive Colour Test Spots Early HIV, Cancer</vt:lpstr>
      <vt:lpstr>Doctors Don't Ask, Patients Don't Tell</vt:lpstr>
      <vt:lpstr>PowerPoint Presentation</vt:lpstr>
      <vt:lpstr>“Abstinence doesn’t work, so use condoms”: Critical responses to Christian youth sexualities and HIV prevention in Africa</vt:lpstr>
      <vt:lpstr>PowerPoint Presentation</vt:lpstr>
      <vt:lpstr>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dc:creator>
  <cp:lastModifiedBy>Duane</cp:lastModifiedBy>
  <cp:revision>25</cp:revision>
  <dcterms:created xsi:type="dcterms:W3CDTF">2012-10-26T14:26:48Z</dcterms:created>
  <dcterms:modified xsi:type="dcterms:W3CDTF">2012-11-09T11:11:37Z</dcterms:modified>
</cp:coreProperties>
</file>