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539" r:id="rId2"/>
    <p:sldId id="516" r:id="rId3"/>
    <p:sldId id="642" r:id="rId4"/>
    <p:sldId id="529" r:id="rId5"/>
    <p:sldId id="641" r:id="rId6"/>
    <p:sldId id="586" r:id="rId7"/>
    <p:sldId id="370" r:id="rId8"/>
    <p:sldId id="371" r:id="rId9"/>
    <p:sldId id="499" r:id="rId10"/>
    <p:sldId id="288" r:id="rId11"/>
    <p:sldId id="506" r:id="rId12"/>
    <p:sldId id="462" r:id="rId13"/>
    <p:sldId id="588" r:id="rId14"/>
    <p:sldId id="463" r:id="rId15"/>
    <p:sldId id="485" r:id="rId16"/>
    <p:sldId id="313" r:id="rId17"/>
    <p:sldId id="314" r:id="rId18"/>
    <p:sldId id="488" r:id="rId19"/>
    <p:sldId id="317" r:id="rId20"/>
    <p:sldId id="427" r:id="rId21"/>
    <p:sldId id="589" r:id="rId22"/>
    <p:sldId id="592" r:id="rId23"/>
    <p:sldId id="593" r:id="rId24"/>
    <p:sldId id="567" r:id="rId25"/>
    <p:sldId id="568" r:id="rId26"/>
    <p:sldId id="431" r:id="rId27"/>
    <p:sldId id="600" r:id="rId28"/>
    <p:sldId id="595" r:id="rId29"/>
    <p:sldId id="596" r:id="rId30"/>
    <p:sldId id="597" r:id="rId31"/>
    <p:sldId id="598" r:id="rId32"/>
    <p:sldId id="599" r:id="rId33"/>
    <p:sldId id="325" r:id="rId34"/>
    <p:sldId id="408" r:id="rId35"/>
    <p:sldId id="419" r:id="rId36"/>
    <p:sldId id="460" r:id="rId37"/>
    <p:sldId id="510" r:id="rId38"/>
    <p:sldId id="637" r:id="rId39"/>
    <p:sldId id="601" r:id="rId40"/>
    <p:sldId id="461" r:id="rId41"/>
    <p:sldId id="517" r:id="rId42"/>
    <p:sldId id="518" r:id="rId43"/>
    <p:sldId id="519" r:id="rId44"/>
    <p:sldId id="602" r:id="rId45"/>
    <p:sldId id="526" r:id="rId46"/>
    <p:sldId id="527" r:id="rId47"/>
    <p:sldId id="522" r:id="rId48"/>
    <p:sldId id="528" r:id="rId49"/>
    <p:sldId id="605" r:id="rId50"/>
    <p:sldId id="606" r:id="rId51"/>
    <p:sldId id="524" r:id="rId52"/>
    <p:sldId id="619" r:id="rId53"/>
    <p:sldId id="640" r:id="rId54"/>
    <p:sldId id="343" r:id="rId55"/>
    <p:sldId id="355" r:id="rId56"/>
    <p:sldId id="48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F7901E"/>
    <a:srgbClr val="B7C6D9"/>
    <a:srgbClr val="F7F9FB"/>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38" autoAdjust="0"/>
    <p:restoredTop sz="84793" autoAdjust="0"/>
  </p:normalViewPr>
  <p:slideViewPr>
    <p:cSldViewPr>
      <p:cViewPr>
        <p:scale>
          <a:sx n="100" d="100"/>
          <a:sy n="100" d="100"/>
        </p:scale>
        <p:origin x="-864" y="-80"/>
      </p:cViewPr>
      <p:guideLst>
        <p:guide orient="horz" pos="2160"/>
        <p:guide pos="2880"/>
      </p:guideLst>
    </p:cSldViewPr>
  </p:slideViewPr>
  <p:outlineViewPr>
    <p:cViewPr>
      <p:scale>
        <a:sx n="33" d="100"/>
        <a:sy n="33" d="100"/>
      </p:scale>
      <p:origin x="0" y="45688"/>
    </p:cViewPr>
  </p:outlineViewPr>
  <p:notesTextViewPr>
    <p:cViewPr>
      <p:scale>
        <a:sx n="1" d="1"/>
        <a:sy n="1" d="1"/>
      </p:scale>
      <p:origin x="0" y="0"/>
    </p:cViewPr>
  </p:notesTextViewPr>
  <p:sorterViewPr>
    <p:cViewPr>
      <p:scale>
        <a:sx n="200" d="100"/>
        <a:sy n="200" d="100"/>
      </p:scale>
      <p:origin x="0" y="35832"/>
    </p:cViewPr>
  </p:sorter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533400" y="8458200"/>
            <a:ext cx="2736709"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defPPr>
              <a:defRPr lang="en-US"/>
            </a:defPPr>
            <a:lvl1pPr marL="0" algn="l" defTabSz="914400" rtl="0" eaLnBrk="1" latinLnBrk="0" hangingPunct="1">
              <a:defRPr sz="1200" kern="1200">
                <a:solidFill>
                  <a:schemeClr val="tx1"/>
                </a:solidFill>
                <a:latin typeface="Times New Roman"/>
                <a:ea typeface="Arial" pitchFamily="-84" charset="0"/>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 Walt Larimore, MD</a:t>
            </a:r>
          </a:p>
          <a:p>
            <a:pPr>
              <a:defRPr/>
            </a:pPr>
            <a:r>
              <a:rPr lang="en-US" dirty="0" smtClean="0"/>
              <a:t>www.DrWalt.com</a:t>
            </a:r>
          </a:p>
        </p:txBody>
      </p:sp>
      <p:sp>
        <p:nvSpPr>
          <p:cNvPr id="10" name="Rectangle 2"/>
          <p:cNvSpPr txBox="1">
            <a:spLocks noChangeArrowheads="1"/>
          </p:cNvSpPr>
          <p:nvPr/>
        </p:nvSpPr>
        <p:spPr bwMode="auto">
          <a:xfrm>
            <a:off x="3048000" y="8449945"/>
            <a:ext cx="3276601"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defPPr>
              <a:defRPr lang="en-US"/>
            </a:defPPr>
            <a:lvl1pPr marL="0" algn="l" defTabSz="914400" rtl="0" eaLnBrk="1" latinLnBrk="0" hangingPunct="1">
              <a:defRPr sz="1200" kern="1200">
                <a:solidFill>
                  <a:schemeClr val="tx1"/>
                </a:solidFill>
                <a:latin typeface="Times New Roman"/>
                <a:ea typeface="Arial" pitchFamily="-84" charset="0"/>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smtClean="0"/>
              <a:t>Friday and Saturday, November 11-12, 2016 </a:t>
            </a:r>
          </a:p>
          <a:p>
            <a:pPr algn="r">
              <a:defRPr/>
            </a:pPr>
            <a:r>
              <a:rPr lang="en-US" dirty="0" smtClean="0"/>
              <a:t>Page </a:t>
            </a:r>
            <a:r>
              <a:rPr lang="en-US" dirty="0"/>
              <a:t>(#)</a:t>
            </a:r>
          </a:p>
        </p:txBody>
      </p:sp>
      <p:sp>
        <p:nvSpPr>
          <p:cNvPr id="7" name="Rectangle 2"/>
          <p:cNvSpPr txBox="1">
            <a:spLocks noChangeArrowheads="1"/>
          </p:cNvSpPr>
          <p:nvPr/>
        </p:nvSpPr>
        <p:spPr bwMode="auto">
          <a:xfrm>
            <a:off x="533400" y="304800"/>
            <a:ext cx="2736709"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defPPr>
              <a:defRPr lang="en-US"/>
            </a:defPPr>
            <a:lvl1pPr marL="0" algn="l" defTabSz="914400" rtl="0" eaLnBrk="1" latinLnBrk="0" hangingPunct="1">
              <a:defRPr sz="1200" kern="1200">
                <a:solidFill>
                  <a:schemeClr val="tx1"/>
                </a:solidFill>
                <a:latin typeface="Times New Roman"/>
                <a:ea typeface="Arial" pitchFamily="-84" charset="0"/>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Spiritual Assessment in Clinical Practice: An Evidence Based </a:t>
            </a:r>
            <a:r>
              <a:rPr lang="en-US" dirty="0" smtClean="0"/>
              <a:t>Approach</a:t>
            </a:r>
            <a:endParaRPr lang="en-US" dirty="0"/>
          </a:p>
          <a:p>
            <a:pPr>
              <a:defRPr/>
            </a:pPr>
            <a:endParaRPr lang="en-US" dirty="0"/>
          </a:p>
        </p:txBody>
      </p:sp>
      <p:sp>
        <p:nvSpPr>
          <p:cNvPr id="9" name="Rectangle 2"/>
          <p:cNvSpPr txBox="1">
            <a:spLocks noChangeArrowheads="1"/>
          </p:cNvSpPr>
          <p:nvPr/>
        </p:nvSpPr>
        <p:spPr bwMode="auto">
          <a:xfrm>
            <a:off x="3206891" y="296545"/>
            <a:ext cx="3117709"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defPPr>
              <a:defRPr lang="en-US"/>
            </a:defPPr>
            <a:lvl1pPr marL="0" algn="l" defTabSz="914400" rtl="0" eaLnBrk="1" latinLnBrk="0" hangingPunct="1">
              <a:defRPr sz="1200" kern="1200">
                <a:solidFill>
                  <a:schemeClr val="tx1"/>
                </a:solidFill>
                <a:latin typeface="Times New Roman"/>
                <a:ea typeface="Arial" pitchFamily="-84" charset="0"/>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smtClean="0"/>
              <a:t>Global Missions Health Conference</a:t>
            </a:r>
          </a:p>
          <a:p>
            <a:pPr algn="r">
              <a:defRPr/>
            </a:pPr>
            <a:r>
              <a:rPr lang="en-US" dirty="0" smtClean="0"/>
              <a:t>Southeast Christian Church, Louisville, KY</a:t>
            </a:r>
            <a:endParaRPr lang="en-US" dirty="0"/>
          </a:p>
        </p:txBody>
      </p:sp>
      <p:sp>
        <p:nvSpPr>
          <p:cNvPr id="6" name="Rectangle 5"/>
          <p:cNvSpPr/>
          <p:nvPr/>
        </p:nvSpPr>
        <p:spPr>
          <a:xfrm rot="18910510">
            <a:off x="-323796" y="3273221"/>
            <a:ext cx="8407056" cy="2585323"/>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65" charset="0"/>
                <a:ea typeface="Arial" pitchFamily="-65" charset="0"/>
                <a:cs typeface="Arial" pitchFamily="-65" charset="0"/>
              </a:rPr>
              <a:t>PRESENTATION ONLY.</a:t>
            </a:r>
          </a:p>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65" charset="0"/>
                <a:ea typeface="Arial" pitchFamily="-65" charset="0"/>
                <a:cs typeface="Arial" pitchFamily="-65" charset="0"/>
              </a:rPr>
              <a:t>DO NOT DUPLICATE –</a:t>
            </a:r>
          </a:p>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65" charset="0"/>
                <a:ea typeface="Arial" pitchFamily="-65" charset="0"/>
                <a:cs typeface="Arial" pitchFamily="-65" charset="0"/>
              </a:rPr>
              <a:t>COPYRIGHTED!</a:t>
            </a:r>
          </a:p>
        </p:txBody>
      </p:sp>
    </p:spTree>
    <p:extLst>
      <p:ext uri="{BB962C8B-B14F-4D97-AF65-F5344CB8AC3E}">
        <p14:creationId xmlns:p14="http://schemas.microsoft.com/office/powerpoint/2010/main" val="523498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39F1B-E994-4E24-A651-C6331777F5CA}" type="datetimeFigureOut">
              <a:rPr lang="en-US" smtClean="0"/>
              <a:pPr/>
              <a:t>11/7/16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943C1-C901-4339-A302-5BBAF36618AE}" type="slidenum">
              <a:rPr lang="en-US" smtClean="0"/>
              <a:pPr/>
              <a:t>‹#›</a:t>
            </a:fld>
            <a:endParaRPr lang="en-US"/>
          </a:p>
        </p:txBody>
      </p:sp>
    </p:spTree>
    <p:extLst>
      <p:ext uri="{BB962C8B-B14F-4D97-AF65-F5344CB8AC3E}">
        <p14:creationId xmlns:p14="http://schemas.microsoft.com/office/powerpoint/2010/main" val="127647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10</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lnSpc>
                <a:spcPct val="110000"/>
              </a:lnSpc>
              <a:spcBef>
                <a:spcPts val="0"/>
              </a:spcBef>
              <a:buNone/>
            </a:pPr>
            <a:endParaRPr lang="en-US" dirty="0" smtClean="0"/>
          </a:p>
        </p:txBody>
      </p:sp>
      <p:sp>
        <p:nvSpPr>
          <p:cNvPr id="4" name="Slide Number Placeholder 3"/>
          <p:cNvSpPr>
            <a:spLocks noGrp="1"/>
          </p:cNvSpPr>
          <p:nvPr>
            <p:ph type="sldNum" sz="quarter" idx="10"/>
          </p:nvPr>
        </p:nvSpPr>
        <p:spPr/>
        <p:txBody>
          <a:bodyPr/>
          <a:lstStyle/>
          <a:p>
            <a:fld id="{905943C1-C901-4339-A302-5BBAF36618AE}" type="slidenum">
              <a:rPr lang="en-US" smtClean="0"/>
              <a:pPr/>
              <a:t>19</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20</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21</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22</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23</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24</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25</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26</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27</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28</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r>
              <a:rPr lang="en-US" b="1" u="none" dirty="0" smtClean="0"/>
              <a:t>STORY OF ATHEIST</a:t>
            </a:r>
            <a:r>
              <a:rPr lang="en-US" b="1" u="none" baseline="0" dirty="0" smtClean="0"/>
              <a:t> IN THE ICU.</a:t>
            </a:r>
            <a:endParaRPr lang="en-US" b="1" u="none"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11</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29</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30</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31</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32</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r>
              <a:rPr lang="en-US" dirty="0" smtClean="0"/>
              <a:t>Most healthcare professionals find it easiest and most comfortable to include three or four spiritual assessment questions during their social history – when asking about marriage, work, tobacco use, alcohol use, drug use, etc.</a:t>
            </a:r>
          </a:p>
          <a:p>
            <a:pPr marL="171450" indent="-171450">
              <a:buFont typeface="Arial"/>
              <a:buChar char="•"/>
            </a:pPr>
            <a:r>
              <a:rPr lang="en-US" dirty="0" smtClean="0"/>
              <a:t>From the following examples, see if you can come up with a few questions that you might be comfortable incorporating into your practice.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33</a:t>
            </a:fld>
            <a:endParaRPr lang="en-US"/>
          </a:p>
        </p:txBody>
      </p:sp>
    </p:spTree>
    <p:extLst>
      <p:ext uri="{BB962C8B-B14F-4D97-AF65-F5344CB8AC3E}">
        <p14:creationId xmlns:p14="http://schemas.microsoft.com/office/powerpoint/2010/main" val="329625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STORY OF BILL JUDGE.</a:t>
            </a:r>
            <a:endParaRPr lang="en-US" b="1"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34</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35</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36</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37</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38</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r>
              <a:rPr lang="en-US" b="1" dirty="0" smtClean="0"/>
              <a:t>STORY OF BOB AND PRE-OP</a:t>
            </a:r>
            <a:r>
              <a:rPr lang="en-US" b="1" baseline="0" dirty="0" smtClean="0"/>
              <a:t> PRAYER.</a:t>
            </a:r>
            <a:endParaRPr lang="en-US" b="1"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12</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39</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40</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41</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42</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43</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44</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45</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46</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47</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48</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r>
              <a:rPr lang="en-US" b="1" dirty="0" smtClean="0"/>
              <a:t>STORY OF BOB AND PRE-OP</a:t>
            </a:r>
            <a:r>
              <a:rPr lang="en-US" b="1" baseline="0" dirty="0" smtClean="0"/>
              <a:t> PRAYER.</a:t>
            </a:r>
            <a:endParaRPr lang="en-US" b="1"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13</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49</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50</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51</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t>52</a:t>
            </a:fld>
            <a:endParaRPr lang="en-US"/>
          </a:p>
        </p:txBody>
      </p:sp>
    </p:spTree>
    <p:extLst>
      <p:ext uri="{BB962C8B-B14F-4D97-AF65-F5344CB8AC3E}">
        <p14:creationId xmlns:p14="http://schemas.microsoft.com/office/powerpoint/2010/main" val="36206510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53</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54</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55</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943C1-C901-4339-A302-5BBAF36618AE}" type="slidenum">
              <a:rPr lang="en-US" smtClean="0"/>
              <a:pPr/>
              <a:t>14</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84" charset="0"/>
                <a:ea typeface="ＭＳ Ｐゴシック" charset="0"/>
                <a:cs typeface="Arial" pitchFamily="-84" charset="0"/>
              </a:rPr>
              <a:t>The Joint Commission. Advancing Effective Communication, Cultural Competence, and Patient- and Family-Centered Care: A Roadmap for Hospitals. Oakbrook Terrace, Ill.: The Joint Commission; 2010.</a:t>
            </a:r>
          </a:p>
          <a:p>
            <a:endParaRPr lang="en-US" dirty="0" smtClean="0"/>
          </a:p>
          <a:p>
            <a:pPr marL="0" indent="0">
              <a:lnSpc>
                <a:spcPct val="110000"/>
              </a:lnSpc>
              <a:spcBef>
                <a:spcPts val="0"/>
              </a:spcBef>
              <a:buNone/>
            </a:pPr>
            <a:endParaRPr lang="en-US" dirty="0" smtClean="0"/>
          </a:p>
        </p:txBody>
      </p:sp>
      <p:sp>
        <p:nvSpPr>
          <p:cNvPr id="4" name="Slide Number Placeholder 3"/>
          <p:cNvSpPr>
            <a:spLocks noGrp="1"/>
          </p:cNvSpPr>
          <p:nvPr>
            <p:ph type="sldNum" sz="quarter" idx="10"/>
          </p:nvPr>
        </p:nvSpPr>
        <p:spPr/>
        <p:txBody>
          <a:bodyPr/>
          <a:lstStyle/>
          <a:p>
            <a:fld id="{905943C1-C901-4339-A302-5BBAF36618AE}" type="slidenum">
              <a:rPr lang="en-US" smtClean="0"/>
              <a:pPr/>
              <a:t>15</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84" charset="0"/>
                <a:ea typeface="ＭＳ Ｐゴシック" charset="0"/>
                <a:cs typeface="Arial" pitchFamily="-84" charset="0"/>
              </a:rPr>
              <a:t>The Joint Commission. Advancing Effective Communication, Cultural Competence, and Patient- and Family-Centered Care: A Roadmap for Hospitals. Oakbrook Terrace, Ill.: The Joint Commission; 2010.</a:t>
            </a:r>
          </a:p>
          <a:p>
            <a:endParaRPr lang="en-US" dirty="0" smtClean="0"/>
          </a:p>
          <a:p>
            <a:pPr marL="0" indent="0">
              <a:lnSpc>
                <a:spcPct val="110000"/>
              </a:lnSpc>
              <a:spcBef>
                <a:spcPts val="0"/>
              </a:spcBef>
              <a:buNone/>
            </a:pPr>
            <a:endParaRPr lang="en-US" dirty="0" smtClean="0"/>
          </a:p>
        </p:txBody>
      </p:sp>
      <p:sp>
        <p:nvSpPr>
          <p:cNvPr id="4" name="Slide Number Placeholder 3"/>
          <p:cNvSpPr>
            <a:spLocks noGrp="1"/>
          </p:cNvSpPr>
          <p:nvPr>
            <p:ph type="sldNum" sz="quarter" idx="10"/>
          </p:nvPr>
        </p:nvSpPr>
        <p:spPr/>
        <p:txBody>
          <a:bodyPr/>
          <a:lstStyle/>
          <a:p>
            <a:fld id="{905943C1-C901-4339-A302-5BBAF36618AE}" type="slidenum">
              <a:rPr lang="en-US" smtClean="0"/>
              <a:pPr/>
              <a:t>16</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lnSpc>
                <a:spcPct val="110000"/>
              </a:lnSpc>
              <a:spcBef>
                <a:spcPts val="0"/>
              </a:spcBef>
              <a:buNone/>
            </a:pPr>
            <a:endParaRPr lang="en-US" dirty="0" smtClean="0"/>
          </a:p>
        </p:txBody>
      </p:sp>
      <p:sp>
        <p:nvSpPr>
          <p:cNvPr id="4" name="Slide Number Placeholder 3"/>
          <p:cNvSpPr>
            <a:spLocks noGrp="1"/>
          </p:cNvSpPr>
          <p:nvPr>
            <p:ph type="sldNum" sz="quarter" idx="10"/>
          </p:nvPr>
        </p:nvSpPr>
        <p:spPr/>
        <p:txBody>
          <a:bodyPr/>
          <a:lstStyle/>
          <a:p>
            <a:fld id="{905943C1-C901-4339-A302-5BBAF36618AE}" type="slidenum">
              <a:rPr lang="en-US" smtClean="0"/>
              <a:pPr/>
              <a:t>17</a:t>
            </a:fld>
            <a:endParaRPr lang="en-US"/>
          </a:p>
        </p:txBody>
      </p:sp>
    </p:spTree>
    <p:extLst>
      <p:ext uri="{BB962C8B-B14F-4D97-AF65-F5344CB8AC3E}">
        <p14:creationId xmlns:p14="http://schemas.microsoft.com/office/powerpoint/2010/main" val="184828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lnSpc>
                <a:spcPct val="110000"/>
              </a:lnSpc>
              <a:spcBef>
                <a:spcPts val="0"/>
              </a:spcBef>
              <a:buNone/>
            </a:pPr>
            <a:endParaRPr lang="en-US" dirty="0" smtClean="0"/>
          </a:p>
        </p:txBody>
      </p:sp>
      <p:sp>
        <p:nvSpPr>
          <p:cNvPr id="4" name="Slide Number Placeholder 3"/>
          <p:cNvSpPr>
            <a:spLocks noGrp="1"/>
          </p:cNvSpPr>
          <p:nvPr>
            <p:ph type="sldNum" sz="quarter" idx="10"/>
          </p:nvPr>
        </p:nvSpPr>
        <p:spPr/>
        <p:txBody>
          <a:bodyPr/>
          <a:lstStyle/>
          <a:p>
            <a:fld id="{905943C1-C901-4339-A302-5BBAF36618AE}" type="slidenum">
              <a:rPr lang="en-US" smtClean="0"/>
              <a:pPr/>
              <a:t>18</a:t>
            </a:fld>
            <a:endParaRPr lang="en-US"/>
          </a:p>
        </p:txBody>
      </p:sp>
    </p:spTree>
    <p:extLst>
      <p:ext uri="{BB962C8B-B14F-4D97-AF65-F5344CB8AC3E}">
        <p14:creationId xmlns:p14="http://schemas.microsoft.com/office/powerpoint/2010/main" val="184828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title"/>
          </p:nvPr>
        </p:nvSpPr>
        <p:spPr>
          <a:xfrm>
            <a:off x="6172209" y="685807"/>
            <a:ext cx="2743201" cy="5083175"/>
          </a:xfrm>
        </p:spPr>
        <p:txBody>
          <a:bodyPr anchor="t">
            <a:normAutofit/>
          </a:bodyPr>
          <a:lstStyle>
            <a:lvl1pPr algn="ctr">
              <a:defRPr sz="3500" b="1" cap="none" baseline="0">
                <a:latin typeface="Trebuchet MS" pitchFamily="34" charset="0"/>
              </a:defRPr>
            </a:lvl1pPr>
          </a:lstStyle>
          <a:p>
            <a:endParaRPr lang="en-US" dirty="0"/>
          </a:p>
        </p:txBody>
      </p:sp>
    </p:spTree>
    <p:extLst>
      <p:ext uri="{BB962C8B-B14F-4D97-AF65-F5344CB8AC3E}">
        <p14:creationId xmlns:p14="http://schemas.microsoft.com/office/powerpoint/2010/main" val="170877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689B00D3-2F86-4D75-AB98-B89F27DC02CB}" type="datetimeFigureOut">
              <a:rPr lang="en-US" smtClean="0"/>
              <a:pPr/>
              <a:t>11/7/16</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7288262A-8B71-472C-A765-E87799AC6610}" type="slidenum">
              <a:rPr lang="en-US" smtClean="0"/>
              <a:pPr/>
              <a:t>‹#›</a:t>
            </a:fld>
            <a:endParaRPr lang="en-US"/>
          </a:p>
        </p:txBody>
      </p:sp>
      <p:sp>
        <p:nvSpPr>
          <p:cNvPr id="7" name="Slide Number Placeholder 5"/>
          <p:cNvSpPr txBox="1">
            <a:spLocks/>
          </p:cNvSpPr>
          <p:nvPr userDrawn="1"/>
        </p:nvSpPr>
        <p:spPr>
          <a:xfrm>
            <a:off x="0" y="1"/>
            <a:ext cx="609600" cy="3968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88262A-8B71-472C-A765-E87799AC6610}" type="slidenum">
              <a:rPr lang="en-US" smtClean="0"/>
              <a:pPr/>
              <a:t>‹#›</a:t>
            </a:fld>
            <a:endParaRPr lang="en-US"/>
          </a:p>
        </p:txBody>
      </p:sp>
    </p:spTree>
    <p:extLst>
      <p:ext uri="{BB962C8B-B14F-4D97-AF65-F5344CB8AC3E}">
        <p14:creationId xmlns:p14="http://schemas.microsoft.com/office/powerpoint/2010/main" val="147572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2050" name="Picture 2" descr="M:\Grace Prescriptions\Powerpoints\Slide Design\Background Only.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766" y="1"/>
            <a:ext cx="9159766" cy="686982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p:cNvSpPr>
            <a:spLocks noGrp="1"/>
          </p:cNvSpPr>
          <p:nvPr>
            <p:ph type="sldNum" sz="quarter" idx="12"/>
          </p:nvPr>
        </p:nvSpPr>
        <p:spPr>
          <a:xfrm>
            <a:off x="0" y="1"/>
            <a:ext cx="609600" cy="396875"/>
          </a:xfrm>
          <a:prstGeom prst="rect">
            <a:avLst/>
          </a:prstGeom>
        </p:spPr>
        <p:txBody>
          <a:bodyPr/>
          <a:lstStyle/>
          <a:p>
            <a:fld id="{7288262A-8B71-472C-A765-E87799AC6610}" type="slidenum">
              <a:rPr lang="en-US" smtClean="0"/>
              <a:pPr/>
              <a:t>‹#›</a:t>
            </a:fld>
            <a:endParaRPr lang="en-US"/>
          </a:p>
        </p:txBody>
      </p:sp>
    </p:spTree>
    <p:extLst>
      <p:ext uri="{BB962C8B-B14F-4D97-AF65-F5344CB8AC3E}">
        <p14:creationId xmlns:p14="http://schemas.microsoft.com/office/powerpoint/2010/main" val="104551194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71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p:cNvSpPr>
            <a:spLocks noGrp="1"/>
          </p:cNvSpPr>
          <p:nvPr>
            <p:ph type="sldNum" sz="quarter" idx="12"/>
          </p:nvPr>
        </p:nvSpPr>
        <p:spPr>
          <a:xfrm>
            <a:off x="0" y="1"/>
            <a:ext cx="609600" cy="396875"/>
          </a:xfrm>
          <a:prstGeom prst="rect">
            <a:avLst/>
          </a:prstGeom>
        </p:spPr>
        <p:txBody>
          <a:bodyPr/>
          <a:lstStyle/>
          <a:p>
            <a:fld id="{7288262A-8B71-472C-A765-E87799AC6610}" type="slidenum">
              <a:rPr lang="en-US" smtClean="0"/>
              <a:pPr/>
              <a:t>‹#›</a:t>
            </a:fld>
            <a:endParaRPr lang="en-US"/>
          </a:p>
        </p:txBody>
      </p:sp>
    </p:spTree>
    <p:extLst>
      <p:ext uri="{BB962C8B-B14F-4D97-AF65-F5344CB8AC3E}">
        <p14:creationId xmlns:p14="http://schemas.microsoft.com/office/powerpoint/2010/main" val="304318543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1"/>
            <a:ext cx="8229600" cy="4525963"/>
          </a:xfrm>
        </p:spPr>
        <p:txBody>
          <a:bodyPr/>
          <a:lstStyle>
            <a:lvl1pPr>
              <a:spcBef>
                <a:spcPts val="1500"/>
              </a:spcBef>
              <a:defRPr sz="2800"/>
            </a:lvl1pPr>
            <a:lvl2pPr>
              <a:spcBef>
                <a:spcPts val="1500"/>
              </a:spcBef>
              <a:defRPr sz="2600"/>
            </a:lvl2pPr>
            <a:lvl3pPr>
              <a:spcBef>
                <a:spcPts val="1500"/>
              </a:spcBef>
              <a:defRPr/>
            </a:lvl3pPr>
            <a:lvl4pPr>
              <a:spcBef>
                <a:spcPts val="1500"/>
              </a:spcBef>
              <a:defRPr/>
            </a:lvl4pPr>
            <a:lvl5pPr>
              <a:spcBef>
                <a:spcPts val="15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0" y="1"/>
            <a:ext cx="609600" cy="396875"/>
          </a:xfrm>
          <a:prstGeom prst="rect">
            <a:avLst/>
          </a:prstGeom>
        </p:spPr>
        <p:txBody>
          <a:bodyPr/>
          <a:lstStyle/>
          <a:p>
            <a:fld id="{7288262A-8B71-472C-A765-E87799AC6610}" type="slidenum">
              <a:rPr lang="en-US" smtClean="0"/>
              <a:pPr/>
              <a:t>‹#›</a:t>
            </a:fld>
            <a:endParaRPr lang="en-US"/>
          </a:p>
        </p:txBody>
      </p:sp>
    </p:spTree>
    <p:extLst>
      <p:ext uri="{BB962C8B-B14F-4D97-AF65-F5344CB8AC3E}">
        <p14:creationId xmlns:p14="http://schemas.microsoft.com/office/powerpoint/2010/main" val="247534387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72209" y="685807"/>
            <a:ext cx="2743201" cy="5083175"/>
          </a:xfrm>
        </p:spPr>
        <p:txBody>
          <a:bodyPr anchor="t">
            <a:normAutofit/>
          </a:bodyPr>
          <a:lstStyle>
            <a:lvl1pPr algn="ctr">
              <a:defRPr sz="3500" b="1" cap="none" baseline="0">
                <a:latin typeface="Trebuchet MS" pitchFamily="34" charset="0"/>
              </a:defRPr>
            </a:lvl1pPr>
          </a:lstStyle>
          <a:p>
            <a:endParaRPr lang="en-US" dirty="0"/>
          </a:p>
        </p:txBody>
      </p:sp>
    </p:spTree>
    <p:extLst>
      <p:ext uri="{BB962C8B-B14F-4D97-AF65-F5344CB8AC3E}">
        <p14:creationId xmlns:p14="http://schemas.microsoft.com/office/powerpoint/2010/main" val="51421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689B00D3-2F86-4D75-AB98-B89F27DC02CB}" type="datetimeFigureOut">
              <a:rPr lang="en-US" smtClean="0"/>
              <a:pPr/>
              <a:t>11/7/16</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7288262A-8B71-472C-A765-E87799AC6610}" type="slidenum">
              <a:rPr lang="en-US" smtClean="0"/>
              <a:pPr/>
              <a:t>‹#›</a:t>
            </a:fld>
            <a:endParaRPr lang="en-US"/>
          </a:p>
        </p:txBody>
      </p:sp>
      <p:sp>
        <p:nvSpPr>
          <p:cNvPr id="9" name="Slide Number Placeholder 5"/>
          <p:cNvSpPr txBox="1">
            <a:spLocks/>
          </p:cNvSpPr>
          <p:nvPr userDrawn="1"/>
        </p:nvSpPr>
        <p:spPr>
          <a:xfrm>
            <a:off x="0" y="1"/>
            <a:ext cx="609600" cy="3968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88262A-8B71-472C-A765-E87799AC6610}" type="slidenum">
              <a:rPr lang="en-US" smtClean="0"/>
              <a:pPr/>
              <a:t>‹#›</a:t>
            </a:fld>
            <a:endParaRPr lang="en-US"/>
          </a:p>
        </p:txBody>
      </p:sp>
    </p:spTree>
    <p:extLst>
      <p:ext uri="{BB962C8B-B14F-4D97-AF65-F5344CB8AC3E}">
        <p14:creationId xmlns:p14="http://schemas.microsoft.com/office/powerpoint/2010/main" val="299858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689B00D3-2F86-4D75-AB98-B89F27DC02CB}" type="datetimeFigureOut">
              <a:rPr lang="en-US" smtClean="0"/>
              <a:pPr/>
              <a:t>11/7/16</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7288262A-8B71-472C-A765-E87799AC6610}" type="slidenum">
              <a:rPr lang="en-US" smtClean="0"/>
              <a:pPr/>
              <a:t>‹#›</a:t>
            </a:fld>
            <a:endParaRPr lang="en-US"/>
          </a:p>
        </p:txBody>
      </p:sp>
      <p:sp>
        <p:nvSpPr>
          <p:cNvPr id="11" name="Slide Number Placeholder 5"/>
          <p:cNvSpPr txBox="1">
            <a:spLocks/>
          </p:cNvSpPr>
          <p:nvPr userDrawn="1"/>
        </p:nvSpPr>
        <p:spPr>
          <a:xfrm>
            <a:off x="0" y="1"/>
            <a:ext cx="609600" cy="3968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88262A-8B71-472C-A765-E87799AC6610}" type="slidenum">
              <a:rPr lang="en-US" smtClean="0"/>
              <a:pPr/>
              <a:t>‹#›</a:t>
            </a:fld>
            <a:endParaRPr lang="en-US"/>
          </a:p>
        </p:txBody>
      </p:sp>
    </p:spTree>
    <p:extLst>
      <p:ext uri="{BB962C8B-B14F-4D97-AF65-F5344CB8AC3E}">
        <p14:creationId xmlns:p14="http://schemas.microsoft.com/office/powerpoint/2010/main" val="74328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689B00D3-2F86-4D75-AB98-B89F27DC02CB}" type="datetimeFigureOut">
              <a:rPr lang="en-US" smtClean="0"/>
              <a:pPr/>
              <a:t>11/7/16</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7288262A-8B71-472C-A765-E87799AC6610}" type="slidenum">
              <a:rPr lang="en-US" smtClean="0"/>
              <a:pPr/>
              <a:t>‹#›</a:t>
            </a:fld>
            <a:endParaRPr lang="en-US"/>
          </a:p>
        </p:txBody>
      </p:sp>
      <p:sp>
        <p:nvSpPr>
          <p:cNvPr id="7" name="Slide Number Placeholder 5"/>
          <p:cNvSpPr txBox="1">
            <a:spLocks/>
          </p:cNvSpPr>
          <p:nvPr userDrawn="1"/>
        </p:nvSpPr>
        <p:spPr>
          <a:xfrm>
            <a:off x="0" y="1"/>
            <a:ext cx="609600" cy="3968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88262A-8B71-472C-A765-E87799AC6610}" type="slidenum">
              <a:rPr lang="en-US" smtClean="0"/>
              <a:pPr/>
              <a:t>‹#›</a:t>
            </a:fld>
            <a:endParaRPr lang="en-US"/>
          </a:p>
        </p:txBody>
      </p:sp>
    </p:spTree>
    <p:extLst>
      <p:ext uri="{BB962C8B-B14F-4D97-AF65-F5344CB8AC3E}">
        <p14:creationId xmlns:p14="http://schemas.microsoft.com/office/powerpoint/2010/main" val="2255040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689B00D3-2F86-4D75-AB98-B89F27DC02CB}" type="datetimeFigureOut">
              <a:rPr lang="en-US" smtClean="0"/>
              <a:pPr/>
              <a:t>11/7/16</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7288262A-8B71-472C-A765-E87799AC6610}" type="slidenum">
              <a:rPr lang="en-US" smtClean="0"/>
              <a:pPr/>
              <a:t>‹#›</a:t>
            </a:fld>
            <a:endParaRPr lang="en-US"/>
          </a:p>
        </p:txBody>
      </p:sp>
      <p:sp>
        <p:nvSpPr>
          <p:cNvPr id="6" name="Slide Number Placeholder 5"/>
          <p:cNvSpPr txBox="1">
            <a:spLocks/>
          </p:cNvSpPr>
          <p:nvPr userDrawn="1"/>
        </p:nvSpPr>
        <p:spPr>
          <a:xfrm>
            <a:off x="0" y="1"/>
            <a:ext cx="457200" cy="3968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88262A-8B71-472C-A765-E87799AC6610}" type="slidenum">
              <a:rPr lang="en-US" smtClean="0"/>
              <a:pPr/>
              <a:t>‹#›</a:t>
            </a:fld>
            <a:endParaRPr lang="en-US"/>
          </a:p>
        </p:txBody>
      </p:sp>
    </p:spTree>
    <p:extLst>
      <p:ext uri="{BB962C8B-B14F-4D97-AF65-F5344CB8AC3E}">
        <p14:creationId xmlns:p14="http://schemas.microsoft.com/office/powerpoint/2010/main" val="401874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49"/>
            <a:ext cx="3008313" cy="116205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689B00D3-2F86-4D75-AB98-B89F27DC02CB}" type="datetimeFigureOut">
              <a:rPr lang="en-US" smtClean="0"/>
              <a:pPr/>
              <a:t>11/7/16</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7288262A-8B71-472C-A765-E87799AC6610}" type="slidenum">
              <a:rPr lang="en-US" smtClean="0"/>
              <a:pPr/>
              <a:t>‹#›</a:t>
            </a:fld>
            <a:endParaRPr lang="en-US"/>
          </a:p>
        </p:txBody>
      </p:sp>
      <p:sp>
        <p:nvSpPr>
          <p:cNvPr id="8" name="Slide Number Placeholder 5"/>
          <p:cNvSpPr txBox="1">
            <a:spLocks/>
          </p:cNvSpPr>
          <p:nvPr userDrawn="1"/>
        </p:nvSpPr>
        <p:spPr>
          <a:xfrm>
            <a:off x="0" y="1"/>
            <a:ext cx="609600" cy="3968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88262A-8B71-472C-A765-E87799AC6610}" type="slidenum">
              <a:rPr lang="en-US" smtClean="0"/>
              <a:pPr/>
              <a:t>‹#›</a:t>
            </a:fld>
            <a:endParaRPr lang="en-US"/>
          </a:p>
        </p:txBody>
      </p:sp>
    </p:spTree>
    <p:extLst>
      <p:ext uri="{BB962C8B-B14F-4D97-AF65-F5344CB8AC3E}">
        <p14:creationId xmlns:p14="http://schemas.microsoft.com/office/powerpoint/2010/main" val="13025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689B00D3-2F86-4D75-AB98-B89F27DC02CB}" type="datetimeFigureOut">
              <a:rPr lang="en-US" smtClean="0"/>
              <a:pPr/>
              <a:t>11/7/16</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7288262A-8B71-472C-A765-E87799AC6610}" type="slidenum">
              <a:rPr lang="en-US" smtClean="0"/>
              <a:pPr/>
              <a:t>‹#›</a:t>
            </a:fld>
            <a:endParaRPr lang="en-US"/>
          </a:p>
        </p:txBody>
      </p:sp>
      <p:sp>
        <p:nvSpPr>
          <p:cNvPr id="8" name="Slide Number Placeholder 5"/>
          <p:cNvSpPr txBox="1">
            <a:spLocks/>
          </p:cNvSpPr>
          <p:nvPr userDrawn="1"/>
        </p:nvSpPr>
        <p:spPr>
          <a:xfrm>
            <a:off x="0" y="1"/>
            <a:ext cx="609600" cy="3968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88262A-8B71-472C-A765-E87799AC6610}" type="slidenum">
              <a:rPr lang="en-US" smtClean="0"/>
              <a:pPr/>
              <a:t>‹#›</a:t>
            </a:fld>
            <a:endParaRPr lang="en-US"/>
          </a:p>
        </p:txBody>
      </p:sp>
    </p:spTree>
    <p:extLst>
      <p:ext uri="{BB962C8B-B14F-4D97-AF65-F5344CB8AC3E}">
        <p14:creationId xmlns:p14="http://schemas.microsoft.com/office/powerpoint/2010/main" val="18180859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1"/>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a:xfrm>
            <a:off x="457200" y="1295400"/>
            <a:ext cx="8229600" cy="0"/>
          </a:xfrm>
          <a:prstGeom prst="line">
            <a:avLst/>
          </a:prstGeom>
          <a:ln w="19050"/>
        </p:spPr>
        <p:style>
          <a:lnRef idx="1">
            <a:schemeClr val="dk1"/>
          </a:lnRef>
          <a:fillRef idx="0">
            <a:schemeClr val="dk1"/>
          </a:fillRef>
          <a:effectRef idx="0">
            <a:schemeClr val="dk1"/>
          </a:effectRef>
          <a:fontRef idx="minor">
            <a:schemeClr val="tx1"/>
          </a:fontRef>
        </p:style>
      </p:cxnSp>
      <p:sp>
        <p:nvSpPr>
          <p:cNvPr id="6" name="Slide Number Placeholder 5"/>
          <p:cNvSpPr>
            <a:spLocks noGrp="1"/>
          </p:cNvSpPr>
          <p:nvPr>
            <p:ph type="sldNum" sz="quarter" idx="4"/>
          </p:nvPr>
        </p:nvSpPr>
        <p:spPr>
          <a:xfrm>
            <a:off x="0" y="1"/>
            <a:ext cx="685800" cy="396875"/>
          </a:xfrm>
          <a:prstGeom prst="rect">
            <a:avLst/>
          </a:prstGeom>
        </p:spPr>
        <p:txBody>
          <a:bodyPr/>
          <a:lstStyle/>
          <a:p>
            <a:fld id="{7288262A-8B71-472C-A765-E87799AC6610}" type="slidenum">
              <a:rPr lang="en-US" smtClean="0"/>
              <a:pPr/>
              <a:t>‹#›</a:t>
            </a:fld>
            <a:endParaRPr lang="en-US"/>
          </a:p>
        </p:txBody>
      </p:sp>
    </p:spTree>
    <p:extLst>
      <p:ext uri="{BB962C8B-B14F-4D97-AF65-F5344CB8AC3E}">
        <p14:creationId xmlns:p14="http://schemas.microsoft.com/office/powerpoint/2010/main" val="1097074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000" b="1"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228600"/>
            <a:ext cx="8686800" cy="1143000"/>
          </a:xfrm>
          <a:prstGeom prst="rect">
            <a:avLst/>
          </a:prstGeom>
        </p:spPr>
        <p:txBody>
          <a:bodyPr>
            <a:noAutofit/>
          </a:bodyPr>
          <a:lstStyle>
            <a:lvl1pPr algn="l" defTabSz="914400" rtl="0" eaLnBrk="1" latinLnBrk="0" hangingPunct="1">
              <a:spcBef>
                <a:spcPct val="0"/>
              </a:spcBef>
              <a:buNone/>
              <a:defRPr sz="4000" b="1" kern="1200">
                <a:solidFill>
                  <a:schemeClr val="tx1"/>
                </a:solidFill>
                <a:latin typeface="Trebuchet MS" pitchFamily="34" charset="0"/>
                <a:ea typeface="+mj-ea"/>
                <a:cs typeface="+mj-cs"/>
              </a:defRPr>
            </a:lvl1pPr>
          </a:lstStyle>
          <a:p>
            <a:pPr algn="ctr">
              <a:spcBef>
                <a:spcPts val="0"/>
              </a:spcBef>
            </a:pPr>
            <a:r>
              <a:rPr lang="en-US" sz="5400" dirty="0">
                <a:latin typeface="Trebuchet MS"/>
                <a:ea typeface="ＭＳ Ｐゴシック" charset="0"/>
                <a:cs typeface="Trebuchet MS"/>
              </a:rPr>
              <a:t>The Spiritual Assessment in Clinical Practice: </a:t>
            </a:r>
            <a:endParaRPr lang="en-US" sz="5400" dirty="0" smtClean="0">
              <a:latin typeface="Trebuchet MS"/>
              <a:ea typeface="ＭＳ Ｐゴシック" charset="0"/>
              <a:cs typeface="Trebuchet MS"/>
            </a:endParaRPr>
          </a:p>
          <a:p>
            <a:pPr algn="ctr">
              <a:spcBef>
                <a:spcPts val="0"/>
              </a:spcBef>
            </a:pPr>
            <a:r>
              <a:rPr lang="en-US" sz="5400" b="0" dirty="0" smtClean="0">
                <a:latin typeface="Trebuchet MS"/>
                <a:ea typeface="ＭＳ Ｐゴシック" charset="0"/>
                <a:cs typeface="Trebuchet MS"/>
              </a:rPr>
              <a:t>An </a:t>
            </a:r>
            <a:r>
              <a:rPr lang="en-US" sz="5400" b="0" dirty="0">
                <a:latin typeface="Trebuchet MS"/>
                <a:ea typeface="ＭＳ Ｐゴシック" charset="0"/>
                <a:cs typeface="Trebuchet MS"/>
              </a:rPr>
              <a:t>Evidence-Based Approach</a:t>
            </a:r>
          </a:p>
        </p:txBody>
      </p:sp>
      <p:sp>
        <p:nvSpPr>
          <p:cNvPr id="4" name="Text Box 3"/>
          <p:cNvSpPr txBox="1">
            <a:spLocks noChangeArrowheads="1"/>
          </p:cNvSpPr>
          <p:nvPr/>
        </p:nvSpPr>
        <p:spPr bwMode="auto">
          <a:xfrm>
            <a:off x="381000" y="5257800"/>
            <a:ext cx="838200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algn="ctr"/>
            <a:r>
              <a:rPr lang="en-US" sz="3200" b="0" dirty="0" smtClean="0">
                <a:latin typeface="Trebuchet MS"/>
                <a:cs typeface="Trebuchet MS"/>
              </a:rPr>
              <a:t>Walt </a:t>
            </a:r>
            <a:r>
              <a:rPr lang="en-US" sz="3200" b="0" dirty="0">
                <a:latin typeface="Trebuchet MS"/>
                <a:cs typeface="Trebuchet MS"/>
              </a:rPr>
              <a:t>Larimore, </a:t>
            </a:r>
            <a:r>
              <a:rPr lang="en-US" sz="3200" b="0" dirty="0" smtClean="0">
                <a:latin typeface="Trebuchet MS"/>
                <a:cs typeface="Trebuchet MS"/>
              </a:rPr>
              <a:t>MD</a:t>
            </a:r>
            <a:endParaRPr lang="en-US" sz="2000" b="0" i="1" dirty="0" smtClean="0">
              <a:latin typeface="Trebuchet MS"/>
              <a:cs typeface="Trebuchet MS"/>
            </a:endParaRPr>
          </a:p>
          <a:p>
            <a:pPr algn="ctr"/>
            <a:r>
              <a:rPr lang="en-US" sz="2000" b="0" i="1" dirty="0" smtClean="0">
                <a:latin typeface="Trebuchet MS"/>
                <a:cs typeface="Trebuchet MS"/>
              </a:rPr>
              <a:t>Family Physician and Author, Monument, CO</a:t>
            </a:r>
          </a:p>
          <a:p>
            <a:pPr algn="ctr"/>
            <a:r>
              <a:rPr lang="en-US" sz="2000" b="0" i="1" dirty="0" smtClean="0">
                <a:latin typeface="Trebuchet MS"/>
                <a:cs typeface="Trebuchet MS"/>
              </a:rPr>
              <a:t>Visiting Professor, </a:t>
            </a:r>
            <a:r>
              <a:rPr lang="en-US" sz="2000" b="0" i="1" dirty="0">
                <a:latin typeface="Trebuchet MS"/>
                <a:cs typeface="Trebuchet MS"/>
              </a:rPr>
              <a:t>In His Image Family Medicine Residency, Tulsa, </a:t>
            </a:r>
            <a:r>
              <a:rPr lang="en-US" sz="2000" b="0" i="1" dirty="0" smtClean="0">
                <a:latin typeface="Trebuchet MS"/>
                <a:cs typeface="Trebuchet MS"/>
              </a:rPr>
              <a:t>OK</a:t>
            </a:r>
          </a:p>
          <a:p>
            <a:pPr algn="ctr"/>
            <a:r>
              <a:rPr lang="en-US" sz="2000" b="0" i="1" dirty="0" err="1" smtClean="0">
                <a:latin typeface="Trebuchet MS"/>
                <a:cs typeface="Trebuchet MS"/>
              </a:rPr>
              <a:t>WaltLarimore@mac.com</a:t>
            </a:r>
            <a:endParaRPr lang="en-US" sz="2000" b="0" i="1" dirty="0">
              <a:latin typeface="Trebuchet MS"/>
              <a:cs typeface="Trebuchet MS"/>
            </a:endParaRPr>
          </a:p>
          <a:p>
            <a:pPr algn="ctr">
              <a:spcBef>
                <a:spcPts val="600"/>
              </a:spcBef>
            </a:pPr>
            <a:endParaRPr lang="en-US" sz="2000" b="0" i="1" dirty="0">
              <a:latin typeface="Trebuchet MS"/>
              <a:cs typeface="Trebuchet MS"/>
            </a:endParaRPr>
          </a:p>
          <a:p>
            <a:pPr algn="ctr">
              <a:spcBef>
                <a:spcPct val="50000"/>
              </a:spcBef>
            </a:pPr>
            <a:endParaRPr lang="en-US" i="1" dirty="0">
              <a:latin typeface="Trebuchet MS"/>
              <a:cs typeface="Trebuchet MS"/>
            </a:endParaRPr>
          </a:p>
        </p:txBody>
      </p:sp>
      <p:sp>
        <p:nvSpPr>
          <p:cNvPr id="5" name="TextBox 4"/>
          <p:cNvSpPr txBox="1">
            <a:spLocks noChangeArrowheads="1"/>
          </p:cNvSpPr>
          <p:nvPr/>
        </p:nvSpPr>
        <p:spPr bwMode="auto">
          <a:xfrm>
            <a:off x="304800" y="3657600"/>
            <a:ext cx="85344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algn="ctr"/>
            <a:r>
              <a:rPr lang="en-US" sz="3600" dirty="0" smtClean="0">
                <a:latin typeface="Trebuchet MS"/>
                <a:cs typeface="Trebuchet MS"/>
              </a:rPr>
              <a:t>Global Missions Health Conference</a:t>
            </a:r>
          </a:p>
          <a:p>
            <a:pPr algn="ctr"/>
            <a:r>
              <a:rPr lang="en-US" sz="2800" b="0" dirty="0" smtClean="0">
                <a:latin typeface="Trebuchet MS"/>
                <a:cs typeface="Trebuchet MS"/>
              </a:rPr>
              <a:t>Southeast Christian Church, Louisville, KY</a:t>
            </a:r>
          </a:p>
          <a:p>
            <a:pPr algn="ctr"/>
            <a:r>
              <a:rPr lang="en-US" sz="2800" b="0" dirty="0" smtClean="0">
                <a:latin typeface="Trebuchet MS"/>
                <a:cs typeface="Trebuchet MS"/>
              </a:rPr>
              <a:t>Friday &amp; Saturday, November 11-12, 2016</a:t>
            </a:r>
            <a:endParaRPr lang="en-US" sz="3600" b="0" dirty="0">
              <a:latin typeface="Trebuchet MS"/>
              <a:cs typeface="Trebuchet MS"/>
            </a:endParaRPr>
          </a:p>
        </p:txBody>
      </p:sp>
    </p:spTree>
    <p:extLst>
      <p:ext uri="{BB962C8B-B14F-4D97-AF65-F5344CB8AC3E}">
        <p14:creationId xmlns:p14="http://schemas.microsoft.com/office/powerpoint/2010/main" val="1138984831"/>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10</a:t>
            </a:fld>
            <a:endParaRPr lang="en-US" sz="1400" b="0" dirty="0">
              <a:latin typeface="Arial" charset="0"/>
            </a:endParaRPr>
          </a:p>
        </p:txBody>
      </p:sp>
      <p:sp>
        <p:nvSpPr>
          <p:cNvPr id="3" name="Content Placeholder 2"/>
          <p:cNvSpPr>
            <a:spLocks noGrp="1"/>
          </p:cNvSpPr>
          <p:nvPr>
            <p:ph idx="4294967295"/>
          </p:nvPr>
        </p:nvSpPr>
        <p:spPr>
          <a:xfrm>
            <a:off x="457200" y="1447801"/>
            <a:ext cx="8458200" cy="4525963"/>
          </a:xfrm>
        </p:spPr>
        <p:txBody>
          <a:bodyPr/>
          <a:lstStyle/>
          <a:p>
            <a:pPr marL="514350" indent="-514350">
              <a:buFont typeface="+mj-lt"/>
              <a:buAutoNum type="arabicPeriod"/>
            </a:pPr>
            <a:r>
              <a:rPr lang="en-US" sz="3600" dirty="0" smtClean="0"/>
              <a:t>Patient desire,</a:t>
            </a:r>
          </a:p>
          <a:p>
            <a:pPr marL="514350" indent="-514350">
              <a:buFont typeface="+mj-lt"/>
              <a:buAutoNum type="arabicPeriod"/>
            </a:pPr>
            <a:r>
              <a:rPr lang="en-US" sz="3600" dirty="0" smtClean="0"/>
              <a:t>Patient benefit, </a:t>
            </a:r>
          </a:p>
          <a:p>
            <a:pPr marL="514350" indent="-514350">
              <a:buFont typeface="+mj-lt"/>
              <a:buAutoNum type="arabicPeriod"/>
            </a:pPr>
            <a:r>
              <a:rPr lang="en-US" sz="3600" dirty="0" smtClean="0"/>
              <a:t>Enhances doctor-patient relationship,</a:t>
            </a:r>
          </a:p>
          <a:p>
            <a:pPr marL="514350" indent="-514350">
              <a:buFont typeface="+mj-lt"/>
              <a:buAutoNum type="arabicPeriod"/>
            </a:pPr>
            <a:r>
              <a:rPr lang="en-US" sz="3600" dirty="0" smtClean="0"/>
              <a:t>A standard in quality patient care,</a:t>
            </a:r>
          </a:p>
          <a:p>
            <a:pPr marL="514350" indent="-514350">
              <a:buFont typeface="+mj-lt"/>
              <a:buAutoNum type="arabicPeriod"/>
            </a:pPr>
            <a:r>
              <a:rPr lang="en-US" sz="3600" dirty="0" smtClean="0"/>
              <a:t>Identifies any religious struggle.</a:t>
            </a:r>
          </a:p>
        </p:txBody>
      </p:sp>
      <p:sp>
        <p:nvSpPr>
          <p:cNvPr id="5" name="TextBox 4"/>
          <p:cNvSpPr txBox="1"/>
          <p:nvPr/>
        </p:nvSpPr>
        <p:spPr>
          <a:xfrm>
            <a:off x="228600" y="5867400"/>
            <a:ext cx="8686800" cy="1200328"/>
          </a:xfrm>
          <a:prstGeom prst="rect">
            <a:avLst/>
          </a:prstGeom>
          <a:noFill/>
        </p:spPr>
        <p:txBody>
          <a:bodyPr wrap="square" rtlCol="0">
            <a:spAutoFit/>
          </a:bodyPr>
          <a:lstStyle/>
          <a:p>
            <a:r>
              <a:rPr lang="en-US" sz="2400" dirty="0" smtClean="0"/>
              <a:t>Larimore W, et al. Should clinicians incorporate positive spirituality into their practices? Ann </a:t>
            </a:r>
            <a:r>
              <a:rPr lang="en-US" sz="2400" dirty="0" err="1" smtClean="0"/>
              <a:t>Beh</a:t>
            </a:r>
            <a:r>
              <a:rPr lang="en-US" sz="2400" dirty="0" smtClean="0"/>
              <a:t> Med 2002;24(1):69-73.</a:t>
            </a:r>
          </a:p>
          <a:p>
            <a:pPr algn="ctr"/>
            <a:endParaRPr lang="en-US" sz="2400" dirty="0"/>
          </a:p>
        </p:txBody>
      </p:sp>
      <p:sp>
        <p:nvSpPr>
          <p:cNvPr id="6" name="Title 1"/>
          <p:cNvSpPr txBox="1">
            <a:spLocks/>
          </p:cNvSpPr>
          <p:nvPr/>
        </p:nvSpPr>
        <p:spPr>
          <a:xfrm>
            <a:off x="457200" y="274639"/>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Trebuchet MS" pitchFamily="34" charset="0"/>
                <a:ea typeface="+mj-ea"/>
                <a:cs typeface="+mj-cs"/>
              </a:defRPr>
            </a:lvl1pPr>
          </a:lstStyle>
          <a:p>
            <a:r>
              <a:rPr lang="en-US" dirty="0"/>
              <a:t>Evidence-Based Reasons</a:t>
            </a:r>
          </a:p>
        </p:txBody>
      </p:sp>
    </p:spTree>
    <p:extLst>
      <p:ext uri="{BB962C8B-B14F-4D97-AF65-F5344CB8AC3E}">
        <p14:creationId xmlns:p14="http://schemas.microsoft.com/office/powerpoint/2010/main" val="1225932256"/>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11</a:t>
            </a:fld>
            <a:endParaRPr lang="en-US" sz="1400" b="0" dirty="0">
              <a:latin typeface="Arial" charset="0"/>
            </a:endParaRPr>
          </a:p>
        </p:txBody>
      </p:sp>
      <p:sp>
        <p:nvSpPr>
          <p:cNvPr id="3" name="Content Placeholder 2"/>
          <p:cNvSpPr>
            <a:spLocks noGrp="1"/>
          </p:cNvSpPr>
          <p:nvPr>
            <p:ph idx="4294967295"/>
          </p:nvPr>
        </p:nvSpPr>
        <p:spPr>
          <a:xfrm>
            <a:off x="457200" y="1143001"/>
            <a:ext cx="8229600" cy="4525963"/>
          </a:xfrm>
        </p:spPr>
        <p:txBody>
          <a:bodyPr/>
          <a:lstStyle/>
          <a:p>
            <a:pPr marL="0" indent="0" algn="ctr">
              <a:buNone/>
            </a:pPr>
            <a:r>
              <a:rPr lang="en-US" dirty="0" smtClean="0"/>
              <a:t>“In general, the public appears to view and valu</a:t>
            </a:r>
            <a:r>
              <a:rPr lang="en-US" dirty="0" smtClean="0">
                <a:solidFill>
                  <a:srgbClr val="000000"/>
                </a:solidFill>
              </a:rPr>
              <a:t>e spirituality as a central factor of life, especially when they are facing illness and desi</a:t>
            </a:r>
            <a:r>
              <a:rPr lang="en-US" dirty="0" smtClean="0"/>
              <a:t>res healthcare professionals to inquire about beliefs that are important to them.”</a:t>
            </a:r>
          </a:p>
          <a:p>
            <a:pPr marL="0" indent="0">
              <a:lnSpc>
                <a:spcPct val="90000"/>
              </a:lnSpc>
              <a:buNone/>
            </a:pPr>
            <a:r>
              <a:rPr lang="en-US" altLang="ja-JP" dirty="0" smtClean="0">
                <a:solidFill>
                  <a:srgbClr val="000000"/>
                </a:solidFill>
              </a:rPr>
              <a:t/>
            </a:r>
            <a:br>
              <a:rPr lang="en-US" altLang="ja-JP" dirty="0" smtClean="0">
                <a:solidFill>
                  <a:srgbClr val="000000"/>
                </a:solidFill>
              </a:rPr>
            </a:br>
            <a:endParaRPr lang="en-US" altLang="ja-JP" dirty="0" smtClean="0">
              <a:solidFill>
                <a:srgbClr val="000000"/>
              </a:solidFill>
            </a:endParaRPr>
          </a:p>
          <a:p>
            <a:pPr>
              <a:buFont typeface="+mj-lt"/>
              <a:buAutoNum type="arabicPeriod"/>
            </a:pPr>
            <a:endParaRPr lang="en-US" sz="1500" dirty="0">
              <a:solidFill>
                <a:srgbClr val="000000"/>
              </a:solidFill>
              <a:ea typeface="Arial" pitchFamily="-84" charset="0"/>
              <a:cs typeface="Arial" pitchFamily="-84" charset="0"/>
            </a:endParaRPr>
          </a:p>
        </p:txBody>
      </p:sp>
      <p:sp>
        <p:nvSpPr>
          <p:cNvPr id="2" name="Title 1"/>
          <p:cNvSpPr>
            <a:spLocks noGrp="1"/>
          </p:cNvSpPr>
          <p:nvPr>
            <p:ph type="title" idx="4294967295"/>
          </p:nvPr>
        </p:nvSpPr>
        <p:spPr>
          <a:xfrm>
            <a:off x="457200" y="152400"/>
            <a:ext cx="8229600" cy="1143000"/>
          </a:xfrm>
        </p:spPr>
        <p:txBody>
          <a:bodyPr/>
          <a:lstStyle/>
          <a:p>
            <a:r>
              <a:rPr lang="en-US" dirty="0" smtClean="0"/>
              <a:t>Patient Desire</a:t>
            </a:r>
            <a:endParaRPr lang="en-US" dirty="0"/>
          </a:p>
        </p:txBody>
      </p:sp>
      <p:sp>
        <p:nvSpPr>
          <p:cNvPr id="6" name="TextBox 5"/>
          <p:cNvSpPr txBox="1"/>
          <p:nvPr/>
        </p:nvSpPr>
        <p:spPr>
          <a:xfrm>
            <a:off x="228600" y="5562600"/>
            <a:ext cx="8686800" cy="1200328"/>
          </a:xfrm>
          <a:prstGeom prst="rect">
            <a:avLst/>
          </a:prstGeom>
          <a:noFill/>
        </p:spPr>
        <p:txBody>
          <a:bodyPr wrap="square" rtlCol="0">
            <a:spAutoFit/>
          </a:bodyPr>
          <a:lstStyle/>
          <a:p>
            <a:r>
              <a:rPr lang="en-US" sz="2400" dirty="0" smtClean="0"/>
              <a:t>Hatch RL, , Burg MA, </a:t>
            </a:r>
            <a:r>
              <a:rPr lang="en-US" sz="2400" dirty="0" err="1" smtClean="0"/>
              <a:t>Naberhaus</a:t>
            </a:r>
            <a:r>
              <a:rPr lang="en-US" sz="2400" dirty="0" smtClean="0"/>
              <a:t> DS, et al. The Spiritual Involvement and Beliefs Scale. Development and testing of a new instrument. J </a:t>
            </a:r>
            <a:r>
              <a:rPr lang="en-US" sz="2400" dirty="0" err="1" smtClean="0"/>
              <a:t>Fam</a:t>
            </a:r>
            <a:r>
              <a:rPr lang="en-US" sz="2400" dirty="0" smtClean="0"/>
              <a:t> </a:t>
            </a:r>
            <a:r>
              <a:rPr lang="en-US" sz="2400" dirty="0" err="1" smtClean="0"/>
              <a:t>Pract</a:t>
            </a:r>
            <a:r>
              <a:rPr lang="en-US" sz="2400" dirty="0" smtClean="0"/>
              <a:t> 1998;46(6):476-86.</a:t>
            </a:r>
          </a:p>
        </p:txBody>
      </p:sp>
    </p:spTree>
    <p:extLst>
      <p:ext uri="{BB962C8B-B14F-4D97-AF65-F5344CB8AC3E}">
        <p14:creationId xmlns:p14="http://schemas.microsoft.com/office/powerpoint/2010/main" val="3815389458"/>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12</a:t>
            </a:fld>
            <a:endParaRPr lang="en-US" sz="1400" b="0" dirty="0">
              <a:latin typeface="Arial" charset="0"/>
            </a:endParaRPr>
          </a:p>
        </p:txBody>
      </p:sp>
      <p:sp>
        <p:nvSpPr>
          <p:cNvPr id="3" name="Content Placeholder 2"/>
          <p:cNvSpPr>
            <a:spLocks noGrp="1"/>
          </p:cNvSpPr>
          <p:nvPr>
            <p:ph idx="4294967295"/>
          </p:nvPr>
        </p:nvSpPr>
        <p:spPr>
          <a:xfrm>
            <a:off x="457200" y="1219201"/>
            <a:ext cx="8229600" cy="4525963"/>
          </a:xfrm>
        </p:spPr>
        <p:txBody>
          <a:bodyPr/>
          <a:lstStyle/>
          <a:p>
            <a:pPr marL="0" indent="0" algn="ctr">
              <a:buNone/>
            </a:pPr>
            <a:r>
              <a:rPr lang="en-US" dirty="0" smtClean="0"/>
              <a:t>“The ability to identify and address patient spiritual needs has become an important clinical competency.</a:t>
            </a:r>
          </a:p>
          <a:p>
            <a:pPr marL="0" indent="0" algn="ctr">
              <a:buNone/>
            </a:pPr>
            <a:r>
              <a:rPr lang="en-US" dirty="0" smtClean="0"/>
              <a:t>“Studies have shown that (up to) 90% of patients want physicians to address their spiritual needs. … Many </a:t>
            </a:r>
            <a:r>
              <a:rPr lang="en-US" dirty="0"/>
              <a:t>patients want their spiritual needs addressed by their physician directly or by referral to a pastoral professional</a:t>
            </a:r>
            <a:r>
              <a:rPr lang="en-US" dirty="0" smtClean="0"/>
              <a:t>.”</a:t>
            </a:r>
          </a:p>
        </p:txBody>
      </p:sp>
      <p:sp>
        <p:nvSpPr>
          <p:cNvPr id="2" name="Title 1"/>
          <p:cNvSpPr>
            <a:spLocks noGrp="1"/>
          </p:cNvSpPr>
          <p:nvPr>
            <p:ph type="title" idx="4294967295"/>
          </p:nvPr>
        </p:nvSpPr>
        <p:spPr>
          <a:xfrm>
            <a:off x="457200" y="152400"/>
            <a:ext cx="8229600" cy="1143000"/>
          </a:xfrm>
        </p:spPr>
        <p:txBody>
          <a:bodyPr/>
          <a:lstStyle/>
          <a:p>
            <a:r>
              <a:rPr lang="en-US" dirty="0" smtClean="0"/>
              <a:t>Patient Desire</a:t>
            </a:r>
            <a:endParaRPr lang="en-US" dirty="0"/>
          </a:p>
        </p:txBody>
      </p:sp>
      <p:sp>
        <p:nvSpPr>
          <p:cNvPr id="5" name="TextBox 4"/>
          <p:cNvSpPr txBox="1"/>
          <p:nvPr/>
        </p:nvSpPr>
        <p:spPr>
          <a:xfrm>
            <a:off x="228600" y="5950810"/>
            <a:ext cx="8686800" cy="830997"/>
          </a:xfrm>
          <a:prstGeom prst="rect">
            <a:avLst/>
          </a:prstGeom>
          <a:noFill/>
        </p:spPr>
        <p:txBody>
          <a:bodyPr wrap="square" rtlCol="0">
            <a:spAutoFit/>
          </a:bodyPr>
          <a:lstStyle/>
          <a:p>
            <a:r>
              <a:rPr lang="en-US" sz="2400" dirty="0" smtClean="0"/>
              <a:t>Katz PS. Patients and prayer amid medical practice. ACP Internist 2012(Oct).</a:t>
            </a:r>
          </a:p>
        </p:txBody>
      </p:sp>
    </p:spTree>
    <p:extLst>
      <p:ext uri="{BB962C8B-B14F-4D97-AF65-F5344CB8AC3E}">
        <p14:creationId xmlns:p14="http://schemas.microsoft.com/office/powerpoint/2010/main" val="1574331539"/>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13</a:t>
            </a:fld>
            <a:endParaRPr lang="en-US" sz="1400" b="0" dirty="0">
              <a:latin typeface="Arial" charset="0"/>
            </a:endParaRPr>
          </a:p>
        </p:txBody>
      </p:sp>
      <p:sp>
        <p:nvSpPr>
          <p:cNvPr id="3" name="Content Placeholder 2"/>
          <p:cNvSpPr>
            <a:spLocks noGrp="1"/>
          </p:cNvSpPr>
          <p:nvPr>
            <p:ph idx="4294967295"/>
          </p:nvPr>
        </p:nvSpPr>
        <p:spPr>
          <a:xfrm>
            <a:off x="457200" y="1219201"/>
            <a:ext cx="8229600" cy="4525963"/>
          </a:xfrm>
        </p:spPr>
        <p:txBody>
          <a:bodyPr/>
          <a:lstStyle/>
          <a:p>
            <a:pPr marL="0" indent="0" algn="ctr">
              <a:buNone/>
            </a:pPr>
            <a:r>
              <a:rPr lang="en-US" dirty="0" smtClean="0"/>
              <a:t>“</a:t>
            </a:r>
            <a:r>
              <a:rPr lang="en-US" dirty="0"/>
              <a:t>Assessing and addressing patients’ R/S (religious or spiritual) needs is associated with greater satisfaction with care, better quality of life measures, less depression, fewer unnecessary health services, (and) better functioning …”</a:t>
            </a:r>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p:txBody>
      </p:sp>
      <p:sp>
        <p:nvSpPr>
          <p:cNvPr id="2" name="Title 1"/>
          <p:cNvSpPr>
            <a:spLocks noGrp="1"/>
          </p:cNvSpPr>
          <p:nvPr>
            <p:ph type="title" idx="4294967295"/>
          </p:nvPr>
        </p:nvSpPr>
        <p:spPr>
          <a:xfrm>
            <a:off x="457200" y="152400"/>
            <a:ext cx="8229600" cy="1143000"/>
          </a:xfrm>
        </p:spPr>
        <p:txBody>
          <a:bodyPr/>
          <a:lstStyle/>
          <a:p>
            <a:r>
              <a:rPr lang="en-US" dirty="0" smtClean="0"/>
              <a:t>Patient Benefit</a:t>
            </a:r>
            <a:endParaRPr lang="en-US" dirty="0"/>
          </a:p>
        </p:txBody>
      </p:sp>
      <p:sp>
        <p:nvSpPr>
          <p:cNvPr id="5" name="TextBox 4"/>
          <p:cNvSpPr txBox="1"/>
          <p:nvPr/>
        </p:nvSpPr>
        <p:spPr>
          <a:xfrm>
            <a:off x="228600" y="6243941"/>
            <a:ext cx="8686800" cy="461665"/>
          </a:xfrm>
          <a:prstGeom prst="rect">
            <a:avLst/>
          </a:prstGeom>
          <a:noFill/>
        </p:spPr>
        <p:txBody>
          <a:bodyPr wrap="square" rtlCol="0">
            <a:spAutoFit/>
          </a:bodyPr>
          <a:lstStyle/>
          <a:p>
            <a:r>
              <a:rPr lang="en-US" sz="2400" dirty="0"/>
              <a:t>Handbook of Religion and </a:t>
            </a:r>
            <a:r>
              <a:rPr lang="en-US" sz="2400" dirty="0" smtClean="0"/>
              <a:t>Health. </a:t>
            </a:r>
            <a:r>
              <a:rPr lang="en-US" sz="2400" dirty="0"/>
              <a:t>Oxford Univ. 2012</a:t>
            </a:r>
            <a:r>
              <a:rPr lang="en-US" sz="2400" dirty="0" smtClean="0"/>
              <a:t>.</a:t>
            </a:r>
            <a:endParaRPr lang="en-US" sz="2400" dirty="0"/>
          </a:p>
        </p:txBody>
      </p:sp>
    </p:spTree>
    <p:extLst>
      <p:ext uri="{BB962C8B-B14F-4D97-AF65-F5344CB8AC3E}">
        <p14:creationId xmlns:p14="http://schemas.microsoft.com/office/powerpoint/2010/main" val="1462112761"/>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14</a:t>
            </a:fld>
            <a:endParaRPr lang="en-US" sz="1400" b="0" dirty="0">
              <a:latin typeface="Arial" charset="0"/>
            </a:endParaRPr>
          </a:p>
        </p:txBody>
      </p:sp>
      <p:sp>
        <p:nvSpPr>
          <p:cNvPr id="3" name="Content Placeholder 2"/>
          <p:cNvSpPr>
            <a:spLocks noGrp="1"/>
          </p:cNvSpPr>
          <p:nvPr>
            <p:ph idx="4294967295"/>
          </p:nvPr>
        </p:nvSpPr>
        <p:spPr>
          <a:xfrm>
            <a:off x="457200" y="1722437"/>
            <a:ext cx="8229600" cy="4525963"/>
          </a:xfrm>
        </p:spPr>
        <p:txBody>
          <a:bodyPr/>
          <a:lstStyle/>
          <a:p>
            <a:pPr marL="0" indent="0" algn="ctr">
              <a:spcBef>
                <a:spcPts val="1200"/>
              </a:spcBef>
              <a:buNone/>
            </a:pPr>
            <a:r>
              <a:rPr lang="en-US" sz="3600" dirty="0" smtClean="0"/>
              <a:t>“Assessing </a:t>
            </a:r>
            <a:r>
              <a:rPr lang="is-IS" sz="3600" dirty="0" smtClean="0"/>
              <a:t>… </a:t>
            </a:r>
            <a:r>
              <a:rPr lang="en-US" sz="3600" dirty="0" smtClean="0"/>
              <a:t>patient </a:t>
            </a:r>
            <a:r>
              <a:rPr lang="en-US" sz="3600" dirty="0"/>
              <a:t>spirituality into the healthcare encounter can build trust and rapport, broadening the physician-patient relationship and increasing its effectiveness</a:t>
            </a:r>
            <a:r>
              <a:rPr lang="en-US" sz="3600" dirty="0" smtClean="0"/>
              <a:t>.” </a:t>
            </a:r>
            <a:endParaRPr lang="en-US" sz="3600" dirty="0"/>
          </a:p>
          <a:p>
            <a:pPr marL="0" indent="0" algn="r">
              <a:spcBef>
                <a:spcPts val="1200"/>
              </a:spcBef>
              <a:buNone/>
            </a:pPr>
            <a:endParaRPr lang="en-US" sz="1500" dirty="0" smtClean="0"/>
          </a:p>
          <a:p>
            <a:pPr marL="0" indent="0">
              <a:spcBef>
                <a:spcPts val="1200"/>
              </a:spcBef>
              <a:buNone/>
            </a:pPr>
            <a:endParaRPr lang="en-US" dirty="0"/>
          </a:p>
        </p:txBody>
      </p:sp>
      <p:sp>
        <p:nvSpPr>
          <p:cNvPr id="6" name="TextBox 5"/>
          <p:cNvSpPr txBox="1"/>
          <p:nvPr/>
        </p:nvSpPr>
        <p:spPr>
          <a:xfrm>
            <a:off x="228600" y="5867406"/>
            <a:ext cx="8686800" cy="830997"/>
          </a:xfrm>
          <a:prstGeom prst="rect">
            <a:avLst/>
          </a:prstGeom>
          <a:noFill/>
        </p:spPr>
        <p:txBody>
          <a:bodyPr wrap="square" rtlCol="0">
            <a:spAutoFit/>
          </a:bodyPr>
          <a:lstStyle/>
          <a:p>
            <a:r>
              <a:rPr lang="en-US" sz="2400" dirty="0" err="1" smtClean="0"/>
              <a:t>Saguil</a:t>
            </a:r>
            <a:r>
              <a:rPr lang="en-US" sz="2400" dirty="0" smtClean="0"/>
              <a:t> A, Phelps K. The Spiritual Assessment. Am </a:t>
            </a:r>
            <a:r>
              <a:rPr lang="en-US" sz="2400" dirty="0" err="1" smtClean="0"/>
              <a:t>Fam</a:t>
            </a:r>
            <a:r>
              <a:rPr lang="en-US" sz="2400" dirty="0" smtClean="0"/>
              <a:t> Physician 2012(Sep 15);86(6):546-550.</a:t>
            </a:r>
          </a:p>
        </p:txBody>
      </p:sp>
      <p:sp>
        <p:nvSpPr>
          <p:cNvPr id="7" name="Title 1"/>
          <p:cNvSpPr txBox="1">
            <a:spLocks/>
          </p:cNvSpPr>
          <p:nvPr/>
        </p:nvSpPr>
        <p:spPr>
          <a:xfrm>
            <a:off x="457200" y="152400"/>
            <a:ext cx="8534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tx1"/>
                </a:solidFill>
                <a:latin typeface="Trebuchet MS" pitchFamily="34" charset="0"/>
                <a:ea typeface="+mj-ea"/>
                <a:cs typeface="+mj-cs"/>
              </a:defRPr>
            </a:lvl1pPr>
          </a:lstStyle>
          <a:p>
            <a:r>
              <a:rPr lang="en-US" smtClean="0"/>
              <a:t>Enhances the Patient Relationship</a:t>
            </a:r>
            <a:endParaRPr lang="en-US" dirty="0"/>
          </a:p>
        </p:txBody>
      </p:sp>
    </p:spTree>
    <p:extLst>
      <p:ext uri="{BB962C8B-B14F-4D97-AF65-F5344CB8AC3E}">
        <p14:creationId xmlns:p14="http://schemas.microsoft.com/office/powerpoint/2010/main" val="3064148509"/>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15</a:t>
            </a:fld>
            <a:endParaRPr lang="en-US" sz="1400" b="0" dirty="0">
              <a:latin typeface="Arial" charset="0"/>
            </a:endParaRPr>
          </a:p>
        </p:txBody>
      </p:sp>
      <p:sp>
        <p:nvSpPr>
          <p:cNvPr id="3" name="Content Placeholder 2"/>
          <p:cNvSpPr>
            <a:spLocks noGrp="1"/>
          </p:cNvSpPr>
          <p:nvPr>
            <p:ph idx="4294967295"/>
          </p:nvPr>
        </p:nvSpPr>
        <p:spPr>
          <a:xfrm>
            <a:off x="457200" y="1295401"/>
            <a:ext cx="8229600" cy="4525963"/>
          </a:xfrm>
        </p:spPr>
        <p:txBody>
          <a:bodyPr/>
          <a:lstStyle/>
          <a:p>
            <a:pPr lvl="0"/>
            <a:r>
              <a:rPr lang="en-US" dirty="0" smtClean="0"/>
              <a:t>The Joint Commission requires a </a:t>
            </a:r>
            <a:r>
              <a:rPr lang="en-US" dirty="0"/>
              <a:t>spiritual</a:t>
            </a:r>
            <a:r>
              <a:rPr lang="en-US" dirty="0" smtClean="0"/>
              <a:t> assessment.</a:t>
            </a:r>
          </a:p>
          <a:p>
            <a:pPr lvl="1"/>
            <a:r>
              <a:rPr lang="en-US" sz="3200" dirty="0" smtClean="0"/>
              <a:t>“Spiritual assessment should, at a minimum, determine the patient’s denomination, beliefs, and what spiritual practices are important to the patient.”</a:t>
            </a:r>
          </a:p>
          <a:p>
            <a:r>
              <a:rPr lang="en-US" dirty="0" smtClean="0"/>
              <a:t>But, why would they require this?</a:t>
            </a:r>
          </a:p>
        </p:txBody>
      </p:sp>
      <p:sp>
        <p:nvSpPr>
          <p:cNvPr id="2" name="Title 1"/>
          <p:cNvSpPr>
            <a:spLocks noGrp="1"/>
          </p:cNvSpPr>
          <p:nvPr>
            <p:ph type="title" idx="4294967295"/>
          </p:nvPr>
        </p:nvSpPr>
        <p:spPr>
          <a:xfrm>
            <a:off x="457200" y="152400"/>
            <a:ext cx="8229600" cy="1143000"/>
          </a:xfrm>
        </p:spPr>
        <p:txBody>
          <a:bodyPr>
            <a:normAutofit/>
          </a:bodyPr>
          <a:lstStyle/>
          <a:p>
            <a:r>
              <a:rPr lang="en-US" dirty="0"/>
              <a:t>Quality Patient Care</a:t>
            </a:r>
          </a:p>
        </p:txBody>
      </p:sp>
      <p:sp>
        <p:nvSpPr>
          <p:cNvPr id="5" name="TextBox 4"/>
          <p:cNvSpPr txBox="1"/>
          <p:nvPr/>
        </p:nvSpPr>
        <p:spPr>
          <a:xfrm>
            <a:off x="228600" y="5950804"/>
            <a:ext cx="8686800" cy="1200328"/>
          </a:xfrm>
          <a:prstGeom prst="rect">
            <a:avLst/>
          </a:prstGeom>
          <a:noFill/>
        </p:spPr>
        <p:txBody>
          <a:bodyPr wrap="square" rtlCol="0">
            <a:spAutoFit/>
          </a:bodyPr>
          <a:lstStyle/>
          <a:p>
            <a:r>
              <a:rPr lang="en-US" sz="2400" dirty="0" smtClean="0"/>
              <a:t>From the Joint Commission Website: Spiritual Assessment.</a:t>
            </a:r>
          </a:p>
          <a:p>
            <a:r>
              <a:rPr lang="en-US" sz="2400" dirty="0" err="1" smtClean="0"/>
              <a:t>drdlevy.com</a:t>
            </a:r>
            <a:r>
              <a:rPr lang="en-US" sz="2400" dirty="0" smtClean="0"/>
              <a:t>/joint-commission-website-spiritual-assessment/</a:t>
            </a:r>
          </a:p>
          <a:p>
            <a:endParaRPr lang="en-US" sz="2400" dirty="0" smtClean="0"/>
          </a:p>
        </p:txBody>
      </p:sp>
    </p:spTree>
    <p:extLst>
      <p:ext uri="{BB962C8B-B14F-4D97-AF65-F5344CB8AC3E}">
        <p14:creationId xmlns:p14="http://schemas.microsoft.com/office/powerpoint/2010/main" val="3519904530"/>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16</a:t>
            </a:fld>
            <a:endParaRPr lang="en-US" sz="1400" b="0" dirty="0">
              <a:latin typeface="Arial" charset="0"/>
            </a:endParaRPr>
          </a:p>
        </p:txBody>
      </p:sp>
      <p:sp>
        <p:nvSpPr>
          <p:cNvPr id="3" name="Content Placeholder 2"/>
          <p:cNvSpPr>
            <a:spLocks noGrp="1"/>
          </p:cNvSpPr>
          <p:nvPr>
            <p:ph idx="4294967295"/>
          </p:nvPr>
        </p:nvSpPr>
        <p:spPr>
          <a:xfrm>
            <a:off x="457200" y="1295401"/>
            <a:ext cx="8229600" cy="4525963"/>
          </a:xfrm>
        </p:spPr>
        <p:txBody>
          <a:bodyPr/>
          <a:lstStyle/>
          <a:p>
            <a:pPr lvl="0"/>
            <a:r>
              <a:rPr lang="en-US" dirty="0" smtClean="0"/>
              <a:t>The Joint Commission requires a </a:t>
            </a:r>
            <a:r>
              <a:rPr lang="en-US" dirty="0"/>
              <a:t>spiritual</a:t>
            </a:r>
            <a:r>
              <a:rPr lang="en-US" dirty="0" smtClean="0"/>
              <a:t> assessment.</a:t>
            </a:r>
          </a:p>
          <a:p>
            <a:pPr lvl="1"/>
            <a:r>
              <a:rPr lang="en-US" sz="3200" dirty="0" smtClean="0"/>
              <a:t>“This information would assist in determining the impact of spirituality, if any, on the care/services being provided and will identify if any further assessment is needed.”</a:t>
            </a:r>
          </a:p>
        </p:txBody>
      </p:sp>
      <p:sp>
        <p:nvSpPr>
          <p:cNvPr id="2" name="Title 1"/>
          <p:cNvSpPr>
            <a:spLocks noGrp="1"/>
          </p:cNvSpPr>
          <p:nvPr>
            <p:ph type="title" idx="4294967295"/>
          </p:nvPr>
        </p:nvSpPr>
        <p:spPr>
          <a:xfrm>
            <a:off x="457200" y="152400"/>
            <a:ext cx="8229600" cy="1143000"/>
          </a:xfrm>
        </p:spPr>
        <p:txBody>
          <a:bodyPr>
            <a:normAutofit/>
          </a:bodyPr>
          <a:lstStyle/>
          <a:p>
            <a:r>
              <a:rPr lang="en-US" dirty="0"/>
              <a:t>Quality Patient Care</a:t>
            </a:r>
          </a:p>
        </p:txBody>
      </p:sp>
      <p:sp>
        <p:nvSpPr>
          <p:cNvPr id="5" name="TextBox 4"/>
          <p:cNvSpPr txBox="1"/>
          <p:nvPr/>
        </p:nvSpPr>
        <p:spPr>
          <a:xfrm>
            <a:off x="228600" y="5950804"/>
            <a:ext cx="8686800" cy="1200328"/>
          </a:xfrm>
          <a:prstGeom prst="rect">
            <a:avLst/>
          </a:prstGeom>
          <a:noFill/>
        </p:spPr>
        <p:txBody>
          <a:bodyPr wrap="square" rtlCol="0">
            <a:spAutoFit/>
          </a:bodyPr>
          <a:lstStyle/>
          <a:p>
            <a:r>
              <a:rPr lang="en-US" sz="2400" dirty="0" smtClean="0"/>
              <a:t>From the Joint Commission Website: Spiritual Assessment.</a:t>
            </a:r>
          </a:p>
          <a:p>
            <a:r>
              <a:rPr lang="en-US" sz="2400" dirty="0" err="1" smtClean="0"/>
              <a:t>drdlevy.com</a:t>
            </a:r>
            <a:r>
              <a:rPr lang="en-US" sz="2400" dirty="0" smtClean="0"/>
              <a:t>/joint-commission-website-spiritual-assessment/</a:t>
            </a:r>
          </a:p>
          <a:p>
            <a:endParaRPr lang="en-US" sz="2400" dirty="0" smtClean="0"/>
          </a:p>
        </p:txBody>
      </p:sp>
    </p:spTree>
    <p:extLst>
      <p:ext uri="{BB962C8B-B14F-4D97-AF65-F5344CB8AC3E}">
        <p14:creationId xmlns:p14="http://schemas.microsoft.com/office/powerpoint/2010/main" val="3519904530"/>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17</a:t>
            </a:fld>
            <a:endParaRPr lang="en-US" sz="1400" b="0" dirty="0">
              <a:latin typeface="Arial" charset="0"/>
            </a:endParaRPr>
          </a:p>
        </p:txBody>
      </p:sp>
      <p:sp>
        <p:nvSpPr>
          <p:cNvPr id="3" name="Content Placeholder 2"/>
          <p:cNvSpPr>
            <a:spLocks noGrp="1"/>
          </p:cNvSpPr>
          <p:nvPr>
            <p:ph idx="4294967295"/>
          </p:nvPr>
        </p:nvSpPr>
        <p:spPr>
          <a:xfrm>
            <a:off x="457200" y="1295401"/>
            <a:ext cx="8229600" cy="4525963"/>
          </a:xfrm>
        </p:spPr>
        <p:txBody>
          <a:bodyPr/>
          <a:lstStyle/>
          <a:p>
            <a:pPr lvl="0"/>
            <a:r>
              <a:rPr lang="en-US" dirty="0" smtClean="0"/>
              <a:t>“What </a:t>
            </a:r>
            <a:r>
              <a:rPr lang="en-US" dirty="0"/>
              <a:t>would I recommend in terms of addressing spiritual issues in clinical care?</a:t>
            </a:r>
            <a:endParaRPr lang="en-US" dirty="0" smtClean="0"/>
          </a:p>
          <a:p>
            <a:pPr lvl="0"/>
            <a:r>
              <a:rPr lang="en-US" dirty="0" smtClean="0"/>
              <a:t>“First </a:t>
            </a:r>
            <a:r>
              <a:rPr lang="en-US" dirty="0"/>
              <a:t>and foremost, health professionals should take a brief spiritual history</a:t>
            </a:r>
            <a:r>
              <a:rPr lang="en-US" dirty="0" smtClean="0"/>
              <a:t>.” </a:t>
            </a:r>
            <a:endParaRPr lang="en-US" dirty="0"/>
          </a:p>
        </p:txBody>
      </p:sp>
      <p:sp>
        <p:nvSpPr>
          <p:cNvPr id="2" name="Title 1"/>
          <p:cNvSpPr>
            <a:spLocks noGrp="1"/>
          </p:cNvSpPr>
          <p:nvPr>
            <p:ph type="title" idx="4294967295"/>
          </p:nvPr>
        </p:nvSpPr>
        <p:spPr>
          <a:xfrm>
            <a:off x="457200" y="152400"/>
            <a:ext cx="8229600" cy="1143000"/>
          </a:xfrm>
        </p:spPr>
        <p:txBody>
          <a:bodyPr>
            <a:normAutofit/>
          </a:bodyPr>
          <a:lstStyle/>
          <a:p>
            <a:r>
              <a:rPr lang="en-US" dirty="0"/>
              <a:t>Quality Patient Care</a:t>
            </a:r>
          </a:p>
        </p:txBody>
      </p:sp>
      <p:sp>
        <p:nvSpPr>
          <p:cNvPr id="8" name="TextBox 7"/>
          <p:cNvSpPr txBox="1"/>
          <p:nvPr/>
        </p:nvSpPr>
        <p:spPr>
          <a:xfrm>
            <a:off x="228600" y="5943600"/>
            <a:ext cx="8915400" cy="1200328"/>
          </a:xfrm>
          <a:prstGeom prst="rect">
            <a:avLst/>
          </a:prstGeom>
          <a:noFill/>
        </p:spPr>
        <p:txBody>
          <a:bodyPr wrap="square" rtlCol="0">
            <a:spAutoFit/>
          </a:bodyPr>
          <a:lstStyle/>
          <a:p>
            <a:r>
              <a:rPr lang="en-US" sz="2400" dirty="0" smtClean="0"/>
              <a:t>Koenig H. Religion, Spirituality, and Health: The Research and Clinical Implications. ISRN Psychiatry 2012; </a:t>
            </a:r>
            <a:r>
              <a:rPr lang="en-US" sz="2400" dirty="0" err="1" smtClean="0"/>
              <a:t>Vol</a:t>
            </a:r>
            <a:r>
              <a:rPr lang="en-US" sz="2400" dirty="0" smtClean="0"/>
              <a:t> 2012: Article ID 278730.</a:t>
            </a:r>
          </a:p>
          <a:p>
            <a:endParaRPr lang="en-US" sz="2400" dirty="0"/>
          </a:p>
        </p:txBody>
      </p:sp>
    </p:spTree>
    <p:extLst>
      <p:ext uri="{BB962C8B-B14F-4D97-AF65-F5344CB8AC3E}">
        <p14:creationId xmlns:p14="http://schemas.microsoft.com/office/powerpoint/2010/main" val="2868522148"/>
      </p:ext>
    </p:extLst>
  </p:cSld>
  <p:clrMapOvr>
    <a:masterClrMapping/>
  </p:clrMapOvr>
  <p:transition xmlns:p14="http://schemas.microsoft.com/office/powerpoint/2010/main" spd="slow">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18</a:t>
            </a:fld>
            <a:endParaRPr lang="en-US" sz="1400" b="0" dirty="0">
              <a:latin typeface="Arial" charset="0"/>
            </a:endParaRPr>
          </a:p>
        </p:txBody>
      </p:sp>
      <p:sp>
        <p:nvSpPr>
          <p:cNvPr id="3" name="Content Placeholder 2"/>
          <p:cNvSpPr>
            <a:spLocks noGrp="1"/>
          </p:cNvSpPr>
          <p:nvPr>
            <p:ph idx="4294967295"/>
          </p:nvPr>
        </p:nvSpPr>
        <p:spPr>
          <a:xfrm>
            <a:off x="457200" y="1295401"/>
            <a:ext cx="8229600" cy="4525963"/>
          </a:xfrm>
        </p:spPr>
        <p:txBody>
          <a:bodyPr/>
          <a:lstStyle/>
          <a:p>
            <a:pPr lvl="0"/>
            <a:r>
              <a:rPr lang="en-US" dirty="0" smtClean="0"/>
              <a:t>“This </a:t>
            </a:r>
            <a:r>
              <a:rPr lang="en-US" dirty="0"/>
              <a:t>should be done for all new patients on their first evaluation, especially if they have serious or chronic illnesses, and when a patient is admitted to a hospital, nursing home, home health agency, or other </a:t>
            </a:r>
            <a:r>
              <a:rPr lang="en-US" dirty="0" smtClean="0"/>
              <a:t>healthcare </a:t>
            </a:r>
            <a:r>
              <a:rPr lang="en-US" dirty="0"/>
              <a:t>setting</a:t>
            </a:r>
            <a:r>
              <a:rPr lang="en-US" dirty="0" smtClean="0"/>
              <a:t>.”</a:t>
            </a:r>
            <a:endParaRPr lang="en-US" dirty="0"/>
          </a:p>
        </p:txBody>
      </p:sp>
      <p:sp>
        <p:nvSpPr>
          <p:cNvPr id="2" name="Title 1"/>
          <p:cNvSpPr>
            <a:spLocks noGrp="1"/>
          </p:cNvSpPr>
          <p:nvPr>
            <p:ph type="title" idx="4294967295"/>
          </p:nvPr>
        </p:nvSpPr>
        <p:spPr>
          <a:xfrm>
            <a:off x="457200" y="152400"/>
            <a:ext cx="8229600" cy="1143000"/>
          </a:xfrm>
        </p:spPr>
        <p:txBody>
          <a:bodyPr>
            <a:normAutofit/>
          </a:bodyPr>
          <a:lstStyle/>
          <a:p>
            <a:r>
              <a:rPr lang="en-US" dirty="0"/>
              <a:t>Quality Patient Care</a:t>
            </a:r>
          </a:p>
        </p:txBody>
      </p:sp>
      <p:sp>
        <p:nvSpPr>
          <p:cNvPr id="6" name="TextBox 5"/>
          <p:cNvSpPr txBox="1"/>
          <p:nvPr/>
        </p:nvSpPr>
        <p:spPr>
          <a:xfrm>
            <a:off x="228600" y="5943600"/>
            <a:ext cx="8915400" cy="1200328"/>
          </a:xfrm>
          <a:prstGeom prst="rect">
            <a:avLst/>
          </a:prstGeom>
          <a:noFill/>
        </p:spPr>
        <p:txBody>
          <a:bodyPr wrap="square" rtlCol="0">
            <a:spAutoFit/>
          </a:bodyPr>
          <a:lstStyle/>
          <a:p>
            <a:r>
              <a:rPr lang="en-US" sz="2400" dirty="0" smtClean="0"/>
              <a:t>Koenig H. Religion, Spirituality, and Health: The Research and Clinical Implications. ISRN Psychiatry 2012; </a:t>
            </a:r>
            <a:r>
              <a:rPr lang="en-US" sz="2400" dirty="0" err="1" smtClean="0"/>
              <a:t>Vol</a:t>
            </a:r>
            <a:r>
              <a:rPr lang="en-US" sz="2400" dirty="0" smtClean="0"/>
              <a:t> 2012: Article ID 278730.</a:t>
            </a:r>
          </a:p>
          <a:p>
            <a:endParaRPr lang="en-US" sz="2400" dirty="0"/>
          </a:p>
        </p:txBody>
      </p:sp>
    </p:spTree>
    <p:extLst>
      <p:ext uri="{BB962C8B-B14F-4D97-AF65-F5344CB8AC3E}">
        <p14:creationId xmlns:p14="http://schemas.microsoft.com/office/powerpoint/2010/main" val="2868522148"/>
      </p:ext>
    </p:extLst>
  </p:cSld>
  <p:clrMapOvr>
    <a:masterClrMapping/>
  </p:clrMapOvr>
  <p:transition xmlns:p14="http://schemas.microsoft.com/office/powerpoint/2010/main" spd="slow">
    <p:wheel/>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19</a:t>
            </a:fld>
            <a:endParaRPr lang="en-US" sz="1400" b="0" dirty="0">
              <a:latin typeface="Arial" charset="0"/>
            </a:endParaRPr>
          </a:p>
        </p:txBody>
      </p:sp>
      <p:sp>
        <p:nvSpPr>
          <p:cNvPr id="3" name="Content Placeholder 2"/>
          <p:cNvSpPr>
            <a:spLocks noGrp="1"/>
          </p:cNvSpPr>
          <p:nvPr>
            <p:ph idx="4294967295"/>
          </p:nvPr>
        </p:nvSpPr>
        <p:spPr>
          <a:xfrm>
            <a:off x="457200" y="1295401"/>
            <a:ext cx="8229600" cy="4525963"/>
          </a:xfrm>
        </p:spPr>
        <p:txBody>
          <a:bodyPr/>
          <a:lstStyle/>
          <a:p>
            <a:pPr lvl="0"/>
            <a:r>
              <a:rPr lang="en-US" dirty="0" smtClean="0"/>
              <a:t>“It </a:t>
            </a:r>
            <a:r>
              <a:rPr lang="en-US" dirty="0"/>
              <a:t>is the healthcare professional, not the </a:t>
            </a:r>
            <a:r>
              <a:rPr lang="en-US" dirty="0" smtClean="0"/>
              <a:t>chaplain, </a:t>
            </a:r>
            <a:r>
              <a:rPr lang="en-US" dirty="0"/>
              <a:t>who is responsible for doing this two-minute </a:t>
            </a:r>
            <a:r>
              <a:rPr lang="en-US" dirty="0" smtClean="0"/>
              <a:t>‘screening’ </a:t>
            </a:r>
            <a:r>
              <a:rPr lang="en-US" dirty="0"/>
              <a:t>evaluation. </a:t>
            </a:r>
            <a:endParaRPr lang="en-US" dirty="0" smtClean="0"/>
          </a:p>
          <a:p>
            <a:pPr lvl="0"/>
            <a:r>
              <a:rPr lang="en-US" dirty="0" smtClean="0"/>
              <a:t>“Simply </a:t>
            </a:r>
            <a:r>
              <a:rPr lang="en-US" dirty="0"/>
              <a:t>recording the patient’s religious denomination and whether they want to see a chaplain, the procedure in most hospitals today, is NOT taking a spiritual history</a:t>
            </a:r>
            <a:r>
              <a:rPr lang="en-US" dirty="0" smtClean="0"/>
              <a:t>.”</a:t>
            </a:r>
            <a:endParaRPr lang="pl-PL" dirty="0"/>
          </a:p>
        </p:txBody>
      </p:sp>
      <p:sp>
        <p:nvSpPr>
          <p:cNvPr id="2" name="Title 1"/>
          <p:cNvSpPr>
            <a:spLocks noGrp="1"/>
          </p:cNvSpPr>
          <p:nvPr>
            <p:ph type="title" idx="4294967295"/>
          </p:nvPr>
        </p:nvSpPr>
        <p:spPr>
          <a:xfrm>
            <a:off x="457200" y="152400"/>
            <a:ext cx="8229600" cy="1143000"/>
          </a:xfrm>
        </p:spPr>
        <p:txBody>
          <a:bodyPr>
            <a:normAutofit/>
          </a:bodyPr>
          <a:lstStyle/>
          <a:p>
            <a:r>
              <a:rPr lang="en-US" dirty="0"/>
              <a:t>Quality Patient Care</a:t>
            </a:r>
          </a:p>
        </p:txBody>
      </p:sp>
      <p:sp>
        <p:nvSpPr>
          <p:cNvPr id="5" name="TextBox 4"/>
          <p:cNvSpPr txBox="1"/>
          <p:nvPr/>
        </p:nvSpPr>
        <p:spPr>
          <a:xfrm>
            <a:off x="228600" y="5943600"/>
            <a:ext cx="8915400" cy="1200328"/>
          </a:xfrm>
          <a:prstGeom prst="rect">
            <a:avLst/>
          </a:prstGeom>
          <a:noFill/>
        </p:spPr>
        <p:txBody>
          <a:bodyPr wrap="square" rtlCol="0">
            <a:spAutoFit/>
          </a:bodyPr>
          <a:lstStyle/>
          <a:p>
            <a:r>
              <a:rPr lang="en-US" sz="2400" dirty="0" smtClean="0"/>
              <a:t>Koenig H. Religion, Spirituality, and Health: The Research and Clinical Implications. ISRN Psychiatry 2012; </a:t>
            </a:r>
            <a:r>
              <a:rPr lang="en-US" sz="2400" dirty="0" err="1" smtClean="0"/>
              <a:t>Vol</a:t>
            </a:r>
            <a:r>
              <a:rPr lang="en-US" sz="2400" dirty="0" smtClean="0"/>
              <a:t> 2012: Article ID 278730.</a:t>
            </a:r>
          </a:p>
          <a:p>
            <a:endParaRPr lang="en-US" sz="2400" dirty="0"/>
          </a:p>
        </p:txBody>
      </p:sp>
    </p:spTree>
    <p:extLst>
      <p:ext uri="{BB962C8B-B14F-4D97-AF65-F5344CB8AC3E}">
        <p14:creationId xmlns:p14="http://schemas.microsoft.com/office/powerpoint/2010/main" val="3283294321"/>
      </p:ext>
    </p:extLst>
  </p:cSld>
  <p:clrMapOvr>
    <a:masterClrMapping/>
  </p:clrMapOvr>
  <p:transition xmlns:p14="http://schemas.microsoft.com/office/powerpoint/2010/main" spd="slow">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smtClean="0">
                <a:latin typeface="Arial"/>
                <a:cs typeface="Arial"/>
              </a:rPr>
              <a:pPr/>
              <a:t>2</a:t>
            </a:fld>
            <a:endParaRPr lang="en-US" b="0" dirty="0">
              <a:latin typeface="Arial"/>
              <a:cs typeface="Arial"/>
            </a:endParaRPr>
          </a:p>
        </p:txBody>
      </p:sp>
      <p:sp>
        <p:nvSpPr>
          <p:cNvPr id="3" name="Content Placeholder 2"/>
          <p:cNvSpPr>
            <a:spLocks noGrp="1"/>
          </p:cNvSpPr>
          <p:nvPr>
            <p:ph idx="4294967295"/>
          </p:nvPr>
        </p:nvSpPr>
        <p:spPr>
          <a:xfrm>
            <a:off x="457200" y="1447801"/>
            <a:ext cx="8382000" cy="4525963"/>
          </a:xfrm>
        </p:spPr>
        <p:txBody>
          <a:bodyPr/>
          <a:lstStyle/>
          <a:p>
            <a:pPr>
              <a:lnSpc>
                <a:spcPct val="90000"/>
              </a:lnSpc>
            </a:pPr>
            <a:r>
              <a:rPr lang="en-US" altLang="en-US" dirty="0">
                <a:latin typeface="Trebuchet MS"/>
                <a:cs typeface="Trebuchet MS"/>
              </a:rPr>
              <a:t>I have NO financial relationships to disclose, </a:t>
            </a:r>
          </a:p>
          <a:p>
            <a:pPr>
              <a:lnSpc>
                <a:spcPct val="90000"/>
              </a:lnSpc>
            </a:pPr>
            <a:r>
              <a:rPr lang="en-US" altLang="en-US" dirty="0" smtClean="0">
                <a:latin typeface="Trebuchet MS"/>
                <a:cs typeface="Trebuchet MS"/>
              </a:rPr>
              <a:t>AND</a:t>
            </a:r>
            <a:endParaRPr lang="en-US" altLang="en-US" dirty="0">
              <a:latin typeface="Trebuchet MS"/>
              <a:cs typeface="Trebuchet MS"/>
            </a:endParaRPr>
          </a:p>
          <a:p>
            <a:pPr>
              <a:lnSpc>
                <a:spcPct val="90000"/>
              </a:lnSpc>
            </a:pPr>
            <a:r>
              <a:rPr lang="en-US" altLang="en-US" dirty="0">
                <a:latin typeface="Trebuchet MS"/>
                <a:cs typeface="Trebuchet MS"/>
              </a:rPr>
              <a:t>I will not discuss off label use and/or investigational use in my presentation.</a:t>
            </a:r>
          </a:p>
          <a:p>
            <a:pPr>
              <a:lnSpc>
                <a:spcPct val="90000"/>
              </a:lnSpc>
            </a:pPr>
            <a:endParaRPr lang="en-US" altLang="en-US" dirty="0">
              <a:latin typeface="Trebuchet MS"/>
              <a:cs typeface="Trebuchet MS"/>
            </a:endParaRPr>
          </a:p>
          <a:p>
            <a:pPr>
              <a:lnSpc>
                <a:spcPct val="90000"/>
              </a:lnSpc>
            </a:pPr>
            <a:endParaRPr lang="en-US" altLang="en-US" dirty="0">
              <a:latin typeface="Trebuchet MS"/>
              <a:cs typeface="Trebuchet MS"/>
            </a:endParaRPr>
          </a:p>
          <a:p>
            <a:pPr>
              <a:lnSpc>
                <a:spcPct val="90000"/>
              </a:lnSpc>
            </a:pPr>
            <a:endParaRPr lang="en-US" altLang="en-US" dirty="0">
              <a:latin typeface="Trebuchet MS"/>
              <a:cs typeface="Trebuchet MS"/>
            </a:endParaRPr>
          </a:p>
          <a:p>
            <a:pPr>
              <a:lnSpc>
                <a:spcPct val="90000"/>
              </a:lnSpc>
            </a:pPr>
            <a:endParaRPr lang="en-US" altLang="en-US" dirty="0">
              <a:latin typeface="Trebuchet MS"/>
              <a:cs typeface="Trebuchet MS"/>
            </a:endParaRPr>
          </a:p>
          <a:p>
            <a:pPr>
              <a:lnSpc>
                <a:spcPct val="90000"/>
              </a:lnSpc>
            </a:pPr>
            <a:endParaRPr lang="en-US" altLang="en-US" dirty="0">
              <a:latin typeface="Trebuchet MS"/>
              <a:cs typeface="Trebuchet MS"/>
            </a:endParaRPr>
          </a:p>
        </p:txBody>
      </p:sp>
      <p:sp>
        <p:nvSpPr>
          <p:cNvPr id="2" name="Title 1"/>
          <p:cNvSpPr>
            <a:spLocks noGrp="1"/>
          </p:cNvSpPr>
          <p:nvPr>
            <p:ph type="title" idx="4294967295"/>
          </p:nvPr>
        </p:nvSpPr>
        <p:spPr>
          <a:xfrm>
            <a:off x="457200" y="274639"/>
            <a:ext cx="8229600" cy="1143000"/>
          </a:xfrm>
        </p:spPr>
        <p:txBody>
          <a:bodyPr/>
          <a:lstStyle/>
          <a:p>
            <a:r>
              <a:rPr lang="en-US" altLang="en-US" dirty="0">
                <a:latin typeface="Trebuchet MS"/>
                <a:cs typeface="Trebuchet MS"/>
              </a:rPr>
              <a:t>Disclosure Information</a:t>
            </a:r>
          </a:p>
        </p:txBody>
      </p:sp>
    </p:spTree>
    <p:extLst>
      <p:ext uri="{BB962C8B-B14F-4D97-AF65-F5344CB8AC3E}">
        <p14:creationId xmlns:p14="http://schemas.microsoft.com/office/powerpoint/2010/main" val="2686155956"/>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20</a:t>
            </a:fld>
            <a:endParaRPr lang="en-US" sz="1400" b="0" dirty="0">
              <a:latin typeface="Arial" charset="0"/>
            </a:endParaRPr>
          </a:p>
        </p:txBody>
      </p:sp>
      <p:sp>
        <p:nvSpPr>
          <p:cNvPr id="3" name="Content Placeholder 2"/>
          <p:cNvSpPr>
            <a:spLocks noGrp="1"/>
          </p:cNvSpPr>
          <p:nvPr>
            <p:ph idx="4294967295"/>
          </p:nvPr>
        </p:nvSpPr>
        <p:spPr>
          <a:xfrm>
            <a:off x="304800" y="1143001"/>
            <a:ext cx="8534400" cy="4525963"/>
          </a:xfrm>
        </p:spPr>
        <p:txBody>
          <a:bodyPr/>
          <a:lstStyle/>
          <a:p>
            <a:pPr lvl="0"/>
            <a:r>
              <a:rPr lang="en-US" dirty="0"/>
              <a:t>Patients who felt alienated from or unloved by </a:t>
            </a:r>
            <a:r>
              <a:rPr lang="en-US" dirty="0" smtClean="0"/>
              <a:t>God; abandoned by God, or punished by God </a:t>
            </a:r>
            <a:r>
              <a:rPr lang="en-US" dirty="0"/>
              <a:t>or the devil </a:t>
            </a:r>
            <a:r>
              <a:rPr lang="en-US" dirty="0" smtClean="0"/>
              <a:t>had </a:t>
            </a:r>
            <a:r>
              <a:rPr lang="en-US" dirty="0"/>
              <a:t>a 16% to 28% increase in risk of dying </a:t>
            </a:r>
            <a:r>
              <a:rPr lang="en-US" dirty="0" smtClean="0"/>
              <a:t>(mortality risk) during </a:t>
            </a:r>
            <a:r>
              <a:rPr lang="en-US" dirty="0"/>
              <a:t>the 2-year follow-up period</a:t>
            </a:r>
            <a:r>
              <a:rPr lang="en-US" dirty="0" smtClean="0"/>
              <a:t>.</a:t>
            </a:r>
            <a:r>
              <a:rPr lang="en-US" sz="2700" dirty="0" smtClean="0"/>
              <a:t> </a:t>
            </a:r>
          </a:p>
        </p:txBody>
      </p:sp>
      <p:sp>
        <p:nvSpPr>
          <p:cNvPr id="2" name="Title 1"/>
          <p:cNvSpPr>
            <a:spLocks noGrp="1"/>
          </p:cNvSpPr>
          <p:nvPr>
            <p:ph type="title" idx="4294967295"/>
          </p:nvPr>
        </p:nvSpPr>
        <p:spPr>
          <a:xfrm>
            <a:off x="457200" y="152400"/>
            <a:ext cx="8229600" cy="1143000"/>
          </a:xfrm>
        </p:spPr>
        <p:txBody>
          <a:bodyPr>
            <a:normAutofit fontScale="90000"/>
          </a:bodyPr>
          <a:lstStyle/>
          <a:p>
            <a:r>
              <a:rPr lang="en-US" dirty="0" smtClean="0"/>
              <a:t>Negative Effects of Religious Struggle</a:t>
            </a:r>
            <a:endParaRPr lang="en-US" dirty="0"/>
          </a:p>
        </p:txBody>
      </p:sp>
      <p:sp>
        <p:nvSpPr>
          <p:cNvPr id="6" name="TextBox 5"/>
          <p:cNvSpPr txBox="1"/>
          <p:nvPr/>
        </p:nvSpPr>
        <p:spPr>
          <a:xfrm>
            <a:off x="228600" y="6027010"/>
            <a:ext cx="8686800" cy="830997"/>
          </a:xfrm>
          <a:prstGeom prst="rect">
            <a:avLst/>
          </a:prstGeom>
          <a:noFill/>
        </p:spPr>
        <p:txBody>
          <a:bodyPr wrap="square" rtlCol="0">
            <a:spAutoFit/>
          </a:bodyPr>
          <a:lstStyle/>
          <a:p>
            <a:r>
              <a:rPr lang="en-US" sz="2400" dirty="0" err="1" smtClean="0"/>
              <a:t>Pargament</a:t>
            </a:r>
            <a:r>
              <a:rPr lang="en-US" sz="2400" dirty="0" smtClean="0"/>
              <a:t> KI, et al. Religious Struggle as a Predictor of Mortality Among Medically Ill Elderly Patients. Arch </a:t>
            </a:r>
            <a:r>
              <a:rPr lang="en-US" sz="2400" dirty="0" err="1" smtClean="0"/>
              <a:t>Int</a:t>
            </a:r>
            <a:r>
              <a:rPr lang="en-US" sz="2400" dirty="0" smtClean="0"/>
              <a:t> Med 2001;161:1881-5.</a:t>
            </a:r>
          </a:p>
        </p:txBody>
      </p:sp>
    </p:spTree>
    <p:extLst>
      <p:ext uri="{BB962C8B-B14F-4D97-AF65-F5344CB8AC3E}">
        <p14:creationId xmlns:p14="http://schemas.microsoft.com/office/powerpoint/2010/main" val="953187299"/>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21</a:t>
            </a:fld>
            <a:endParaRPr lang="en-US" sz="1400" b="0" dirty="0">
              <a:latin typeface="Arial" charset="0"/>
            </a:endParaRPr>
          </a:p>
        </p:txBody>
      </p:sp>
      <p:sp>
        <p:nvSpPr>
          <p:cNvPr id="3" name="Content Placeholder 2"/>
          <p:cNvSpPr>
            <a:spLocks noGrp="1"/>
          </p:cNvSpPr>
          <p:nvPr>
            <p:ph idx="4294967295"/>
          </p:nvPr>
        </p:nvSpPr>
        <p:spPr>
          <a:xfrm>
            <a:off x="304800" y="1143001"/>
            <a:ext cx="8534400" cy="4525963"/>
          </a:xfrm>
        </p:spPr>
        <p:txBody>
          <a:bodyPr/>
          <a:lstStyle/>
          <a:p>
            <a:pPr lvl="0"/>
            <a:r>
              <a:rPr lang="en-US" dirty="0"/>
              <a:t>“A growing body of research documents the harmful effects (morbidity and mortality) of religious or spiritual struggle among patients with a wide variety of diagnoses.</a:t>
            </a:r>
            <a:r>
              <a:rPr lang="en-US" dirty="0" smtClean="0"/>
              <a:t>”</a:t>
            </a:r>
            <a:endParaRPr lang="en-US" dirty="0"/>
          </a:p>
        </p:txBody>
      </p:sp>
      <p:sp>
        <p:nvSpPr>
          <p:cNvPr id="2" name="Title 1"/>
          <p:cNvSpPr>
            <a:spLocks noGrp="1"/>
          </p:cNvSpPr>
          <p:nvPr>
            <p:ph type="title" idx="4294967295"/>
          </p:nvPr>
        </p:nvSpPr>
        <p:spPr>
          <a:xfrm>
            <a:off x="457200" y="152400"/>
            <a:ext cx="8229600" cy="1143000"/>
          </a:xfrm>
        </p:spPr>
        <p:txBody>
          <a:bodyPr>
            <a:normAutofit fontScale="90000"/>
          </a:bodyPr>
          <a:lstStyle/>
          <a:p>
            <a:r>
              <a:rPr lang="en-US" dirty="0" smtClean="0"/>
              <a:t>Negative Effects of Religious Struggle</a:t>
            </a:r>
            <a:endParaRPr lang="en-US" dirty="0"/>
          </a:p>
        </p:txBody>
      </p:sp>
      <p:sp>
        <p:nvSpPr>
          <p:cNvPr id="6" name="TextBox 5"/>
          <p:cNvSpPr txBox="1"/>
          <p:nvPr/>
        </p:nvSpPr>
        <p:spPr>
          <a:xfrm>
            <a:off x="228600" y="6027010"/>
            <a:ext cx="8686800" cy="830997"/>
          </a:xfrm>
          <a:prstGeom prst="rect">
            <a:avLst/>
          </a:prstGeom>
          <a:noFill/>
        </p:spPr>
        <p:txBody>
          <a:bodyPr wrap="square" rtlCol="0">
            <a:spAutoFit/>
          </a:bodyPr>
          <a:lstStyle/>
          <a:p>
            <a:r>
              <a:rPr lang="en-US" sz="2400" dirty="0" err="1"/>
              <a:t>Fitchett</a:t>
            </a:r>
            <a:r>
              <a:rPr lang="en-US" sz="2400" dirty="0"/>
              <a:t> G, Risk JL. Screening for Spiritual Struggle. J Pastoral Care Counsel. 2009(Mar-Jun);63(1-2): 1-12</a:t>
            </a:r>
            <a:r>
              <a:rPr lang="en-US" sz="2400" dirty="0" smtClean="0"/>
              <a:t>.</a:t>
            </a:r>
            <a:endParaRPr lang="en-US" sz="2400" dirty="0"/>
          </a:p>
        </p:txBody>
      </p:sp>
    </p:spTree>
    <p:extLst>
      <p:ext uri="{BB962C8B-B14F-4D97-AF65-F5344CB8AC3E}">
        <p14:creationId xmlns:p14="http://schemas.microsoft.com/office/powerpoint/2010/main" val="444495061"/>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22</a:t>
            </a:fld>
            <a:endParaRPr lang="en-US" sz="1400" b="0" dirty="0">
              <a:latin typeface="Arial" charset="0"/>
            </a:endParaRPr>
          </a:p>
        </p:txBody>
      </p:sp>
      <p:sp>
        <p:nvSpPr>
          <p:cNvPr id="3" name="Content Placeholder 2"/>
          <p:cNvSpPr>
            <a:spLocks noGrp="1"/>
          </p:cNvSpPr>
          <p:nvPr>
            <p:ph idx="4294967295"/>
          </p:nvPr>
        </p:nvSpPr>
        <p:spPr>
          <a:xfrm>
            <a:off x="304800" y="1143001"/>
            <a:ext cx="8534400" cy="4525963"/>
          </a:xfrm>
        </p:spPr>
        <p:txBody>
          <a:bodyPr/>
          <a:lstStyle/>
          <a:p>
            <a:pPr lvl="0"/>
            <a:r>
              <a:rPr lang="en-US" dirty="0"/>
              <a:t>A </a:t>
            </a:r>
            <a:r>
              <a:rPr lang="en-US" dirty="0" smtClean="0"/>
              <a:t>study </a:t>
            </a:r>
            <a:r>
              <a:rPr lang="en-US" dirty="0"/>
              <a:t>of adults with a variety of conditions (i.e., traumatic brain injury, spinal cord injury, stroke, cancer, primary care disorders) showed that those with any degree of negative spiritual belief (i.e., feeling abandonment or punishment from a higher power) had significantly worse bodily pain, physical health, and mental health … and a lower level of forgiveness.</a:t>
            </a:r>
          </a:p>
          <a:p>
            <a:pPr lvl="0"/>
            <a:endParaRPr lang="en-US" dirty="0"/>
          </a:p>
        </p:txBody>
      </p:sp>
      <p:sp>
        <p:nvSpPr>
          <p:cNvPr id="2" name="Title 1"/>
          <p:cNvSpPr>
            <a:spLocks noGrp="1"/>
          </p:cNvSpPr>
          <p:nvPr>
            <p:ph type="title" idx="4294967295"/>
          </p:nvPr>
        </p:nvSpPr>
        <p:spPr>
          <a:xfrm>
            <a:off x="457200" y="152400"/>
            <a:ext cx="8229600" cy="1143000"/>
          </a:xfrm>
        </p:spPr>
        <p:txBody>
          <a:bodyPr>
            <a:normAutofit fontScale="90000"/>
          </a:bodyPr>
          <a:lstStyle/>
          <a:p>
            <a:r>
              <a:rPr lang="en-US" dirty="0" smtClean="0"/>
              <a:t>Negative Effects of Religious Struggle</a:t>
            </a:r>
            <a:endParaRPr lang="en-US" dirty="0"/>
          </a:p>
        </p:txBody>
      </p:sp>
      <p:sp>
        <p:nvSpPr>
          <p:cNvPr id="6" name="TextBox 5"/>
          <p:cNvSpPr txBox="1"/>
          <p:nvPr/>
        </p:nvSpPr>
        <p:spPr>
          <a:xfrm>
            <a:off x="228600" y="6027010"/>
            <a:ext cx="8686800" cy="830997"/>
          </a:xfrm>
          <a:prstGeom prst="rect">
            <a:avLst/>
          </a:prstGeom>
          <a:noFill/>
        </p:spPr>
        <p:txBody>
          <a:bodyPr wrap="square" rtlCol="0">
            <a:spAutoFit/>
          </a:bodyPr>
          <a:lstStyle/>
          <a:p>
            <a:r>
              <a:rPr lang="en-US" sz="2400" dirty="0"/>
              <a:t>Jones, A, et al. </a:t>
            </a:r>
            <a:r>
              <a:rPr lang="en-US" sz="2400" dirty="0" smtClean="0"/>
              <a:t>Journal </a:t>
            </a:r>
            <a:r>
              <a:rPr lang="en-US" sz="2400" dirty="0"/>
              <a:t>of Spirituality in Mental Health, 2015(April);17(2):135</a:t>
            </a:r>
            <a:r>
              <a:rPr lang="en-US" sz="2400" dirty="0" smtClean="0"/>
              <a:t>.</a:t>
            </a:r>
            <a:endParaRPr lang="en-US" sz="2400" dirty="0"/>
          </a:p>
        </p:txBody>
      </p:sp>
    </p:spTree>
    <p:extLst>
      <p:ext uri="{BB962C8B-B14F-4D97-AF65-F5344CB8AC3E}">
        <p14:creationId xmlns:p14="http://schemas.microsoft.com/office/powerpoint/2010/main" val="1967873452"/>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23</a:t>
            </a:fld>
            <a:endParaRPr lang="en-US" sz="1400" b="0" dirty="0">
              <a:latin typeface="Arial" charset="0"/>
            </a:endParaRPr>
          </a:p>
        </p:txBody>
      </p:sp>
      <p:sp>
        <p:nvSpPr>
          <p:cNvPr id="3" name="Content Placeholder 2"/>
          <p:cNvSpPr>
            <a:spLocks noGrp="1"/>
          </p:cNvSpPr>
          <p:nvPr>
            <p:ph idx="4294967295"/>
          </p:nvPr>
        </p:nvSpPr>
        <p:spPr>
          <a:xfrm>
            <a:off x="304800" y="1143001"/>
            <a:ext cx="8534400" cy="4525963"/>
          </a:xfrm>
        </p:spPr>
        <p:txBody>
          <a:bodyPr/>
          <a:lstStyle/>
          <a:p>
            <a:pPr marL="457200" lvl="1" indent="-457200">
              <a:spcBef>
                <a:spcPts val="600"/>
              </a:spcBef>
              <a:buFont typeface="Arial"/>
              <a:buChar char="•"/>
            </a:pPr>
            <a:r>
              <a:rPr lang="en-US" sz="3200" dirty="0"/>
              <a:t>“It was concluded that any degree of negative spiritual belief, regardless of positive spiritual beliefs, is associated with worse health outcomes.”</a:t>
            </a:r>
          </a:p>
        </p:txBody>
      </p:sp>
      <p:sp>
        <p:nvSpPr>
          <p:cNvPr id="2" name="Title 1"/>
          <p:cNvSpPr>
            <a:spLocks noGrp="1"/>
          </p:cNvSpPr>
          <p:nvPr>
            <p:ph type="title" idx="4294967295"/>
          </p:nvPr>
        </p:nvSpPr>
        <p:spPr>
          <a:xfrm>
            <a:off x="457200" y="152400"/>
            <a:ext cx="8229600" cy="1143000"/>
          </a:xfrm>
        </p:spPr>
        <p:txBody>
          <a:bodyPr>
            <a:normAutofit fontScale="90000"/>
          </a:bodyPr>
          <a:lstStyle/>
          <a:p>
            <a:r>
              <a:rPr lang="en-US" dirty="0" smtClean="0"/>
              <a:t>Negative Effects of Religious Struggle</a:t>
            </a:r>
            <a:endParaRPr lang="en-US" dirty="0"/>
          </a:p>
        </p:txBody>
      </p:sp>
      <p:sp>
        <p:nvSpPr>
          <p:cNvPr id="6" name="TextBox 5"/>
          <p:cNvSpPr txBox="1"/>
          <p:nvPr/>
        </p:nvSpPr>
        <p:spPr>
          <a:xfrm>
            <a:off x="228600" y="6027010"/>
            <a:ext cx="8686800" cy="830997"/>
          </a:xfrm>
          <a:prstGeom prst="rect">
            <a:avLst/>
          </a:prstGeom>
          <a:noFill/>
        </p:spPr>
        <p:txBody>
          <a:bodyPr wrap="square" rtlCol="0">
            <a:spAutoFit/>
          </a:bodyPr>
          <a:lstStyle/>
          <a:p>
            <a:r>
              <a:rPr lang="en-US" sz="2400" dirty="0"/>
              <a:t>Jones, A, et al. </a:t>
            </a:r>
            <a:r>
              <a:rPr lang="en-US" sz="2400" dirty="0" smtClean="0"/>
              <a:t>Journal </a:t>
            </a:r>
            <a:r>
              <a:rPr lang="en-US" sz="2400" dirty="0"/>
              <a:t>of Spirituality in Mental Health, 2015(April);17(2):135</a:t>
            </a:r>
            <a:r>
              <a:rPr lang="en-US" sz="2400" dirty="0" smtClean="0"/>
              <a:t>.</a:t>
            </a:r>
            <a:endParaRPr lang="en-US" sz="2400" dirty="0"/>
          </a:p>
        </p:txBody>
      </p:sp>
    </p:spTree>
    <p:extLst>
      <p:ext uri="{BB962C8B-B14F-4D97-AF65-F5344CB8AC3E}">
        <p14:creationId xmlns:p14="http://schemas.microsoft.com/office/powerpoint/2010/main" val="50389541"/>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24</a:t>
            </a:fld>
            <a:endParaRPr lang="en-US" sz="1400" b="0" dirty="0">
              <a:latin typeface="Arial" charset="0"/>
            </a:endParaRPr>
          </a:p>
        </p:txBody>
      </p:sp>
      <p:sp>
        <p:nvSpPr>
          <p:cNvPr id="3" name="Content Placeholder 2"/>
          <p:cNvSpPr>
            <a:spLocks noGrp="1"/>
          </p:cNvSpPr>
          <p:nvPr>
            <p:ph idx="4294967295"/>
          </p:nvPr>
        </p:nvSpPr>
        <p:spPr>
          <a:xfrm>
            <a:off x="457200" y="1219201"/>
            <a:ext cx="8229600" cy="4525963"/>
          </a:xfrm>
        </p:spPr>
        <p:txBody>
          <a:bodyPr/>
          <a:lstStyle/>
          <a:p>
            <a:pPr lvl="0"/>
            <a:r>
              <a:rPr lang="en-US" dirty="0"/>
              <a:t>A recent meta-analysis, which included data on more than 44,000 patients, showed patients with high levels of religious or spiritual “distress” </a:t>
            </a:r>
            <a:r>
              <a:rPr lang="en-US" dirty="0" smtClean="0"/>
              <a:t>were </a:t>
            </a:r>
            <a:r>
              <a:rPr lang="en-US" dirty="0"/>
              <a:t>associated “with poorer perceptions of health” and “poorer outcomes.” </a:t>
            </a:r>
          </a:p>
        </p:txBody>
      </p:sp>
      <p:sp>
        <p:nvSpPr>
          <p:cNvPr id="2" name="Title 1"/>
          <p:cNvSpPr>
            <a:spLocks noGrp="1"/>
          </p:cNvSpPr>
          <p:nvPr>
            <p:ph type="title" idx="4294967295"/>
          </p:nvPr>
        </p:nvSpPr>
        <p:spPr>
          <a:xfrm>
            <a:off x="457200" y="152400"/>
            <a:ext cx="8229600" cy="1143000"/>
          </a:xfrm>
        </p:spPr>
        <p:txBody>
          <a:bodyPr>
            <a:normAutofit fontScale="90000"/>
          </a:bodyPr>
          <a:lstStyle/>
          <a:p>
            <a:r>
              <a:rPr lang="en-US" dirty="0" smtClean="0"/>
              <a:t>Negative Effects of Religious Struggle</a:t>
            </a:r>
            <a:endParaRPr lang="en-US" dirty="0"/>
          </a:p>
        </p:txBody>
      </p:sp>
      <p:sp>
        <p:nvSpPr>
          <p:cNvPr id="5" name="TextBox 4"/>
          <p:cNvSpPr txBox="1"/>
          <p:nvPr/>
        </p:nvSpPr>
        <p:spPr>
          <a:xfrm>
            <a:off x="152400" y="5638800"/>
            <a:ext cx="8915400" cy="1200328"/>
          </a:xfrm>
          <a:prstGeom prst="rect">
            <a:avLst/>
          </a:prstGeom>
          <a:noFill/>
        </p:spPr>
        <p:txBody>
          <a:bodyPr wrap="square" rtlCol="0">
            <a:spAutoFit/>
          </a:bodyPr>
          <a:lstStyle/>
          <a:p>
            <a:r>
              <a:rPr lang="en-US" sz="2400" dirty="0"/>
              <a:t>Park CL, Sherman AC, Jim HS, </a:t>
            </a:r>
            <a:r>
              <a:rPr lang="en-US" sz="2400" dirty="0" smtClean="0"/>
              <a:t>et al. (</a:t>
            </a:r>
            <a:r>
              <a:rPr lang="en-US" sz="2400" dirty="0"/>
              <a:t>August 2015) Religion/spirituality and health in the context of cancer: </a:t>
            </a:r>
            <a:r>
              <a:rPr lang="en-US" sz="2400" dirty="0" smtClean="0"/>
              <a:t>Integration, unresolved </a:t>
            </a:r>
            <a:r>
              <a:rPr lang="en-US" sz="2400" dirty="0"/>
              <a:t>issues, and future directions. Cancer. </a:t>
            </a:r>
            <a:r>
              <a:rPr lang="en-US" sz="2400" dirty="0" err="1"/>
              <a:t>doi</a:t>
            </a:r>
            <a:r>
              <a:rPr lang="en-US" sz="2400" dirty="0"/>
              <a:t>: 10.1002/cncr.</a:t>
            </a:r>
            <a:r>
              <a:rPr lang="en-US" sz="2400" dirty="0" smtClean="0"/>
              <a:t>29351</a:t>
            </a:r>
            <a:endParaRPr lang="en-US" sz="2400" dirty="0"/>
          </a:p>
        </p:txBody>
      </p:sp>
    </p:spTree>
    <p:extLst>
      <p:ext uri="{BB962C8B-B14F-4D97-AF65-F5344CB8AC3E}">
        <p14:creationId xmlns:p14="http://schemas.microsoft.com/office/powerpoint/2010/main" val="3622096668"/>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25</a:t>
            </a:fld>
            <a:endParaRPr lang="en-US" sz="1400" b="0" dirty="0">
              <a:latin typeface="Arial" charset="0"/>
            </a:endParaRPr>
          </a:p>
        </p:txBody>
      </p:sp>
      <p:sp>
        <p:nvSpPr>
          <p:cNvPr id="3" name="Content Placeholder 2"/>
          <p:cNvSpPr>
            <a:spLocks noGrp="1"/>
          </p:cNvSpPr>
          <p:nvPr>
            <p:ph idx="4294967295"/>
          </p:nvPr>
        </p:nvSpPr>
        <p:spPr>
          <a:xfrm>
            <a:off x="457200" y="1219201"/>
            <a:ext cx="8229600" cy="4525963"/>
          </a:xfrm>
        </p:spPr>
        <p:txBody>
          <a:bodyPr/>
          <a:lstStyle/>
          <a:p>
            <a:pPr>
              <a:spcBef>
                <a:spcPts val="600"/>
              </a:spcBef>
            </a:pPr>
            <a:r>
              <a:rPr lang="en-US" dirty="0"/>
              <a:t>Medical care providers need to be attuned to the dark side of religion in patients … that might include “struggling on an existential level” or feeling </a:t>
            </a:r>
            <a:r>
              <a:rPr lang="en-US" dirty="0" smtClean="0"/>
              <a:t>a “</a:t>
            </a:r>
            <a:r>
              <a:rPr lang="en-US" dirty="0"/>
              <a:t>disconnectedness with God.</a:t>
            </a:r>
            <a:r>
              <a:rPr lang="en-US" dirty="0" smtClean="0"/>
              <a:t>”</a:t>
            </a:r>
          </a:p>
          <a:p>
            <a:pPr>
              <a:spcBef>
                <a:spcPts val="600"/>
              </a:spcBef>
            </a:pPr>
            <a:r>
              <a:rPr lang="en-US" dirty="0"/>
              <a:t>Doctors are better able to provide patients with supportive care resources when they assess them early for spiritual distress. </a:t>
            </a:r>
          </a:p>
          <a:p>
            <a:pPr>
              <a:spcBef>
                <a:spcPts val="600"/>
              </a:spcBef>
            </a:pPr>
            <a:endParaRPr lang="en-US" dirty="0"/>
          </a:p>
        </p:txBody>
      </p:sp>
      <p:sp>
        <p:nvSpPr>
          <p:cNvPr id="2" name="Title 1"/>
          <p:cNvSpPr>
            <a:spLocks noGrp="1"/>
          </p:cNvSpPr>
          <p:nvPr>
            <p:ph type="title" idx="4294967295"/>
          </p:nvPr>
        </p:nvSpPr>
        <p:spPr>
          <a:xfrm>
            <a:off x="457200" y="152400"/>
            <a:ext cx="8229600" cy="1143000"/>
          </a:xfrm>
        </p:spPr>
        <p:txBody>
          <a:bodyPr>
            <a:normAutofit fontScale="90000"/>
          </a:bodyPr>
          <a:lstStyle/>
          <a:p>
            <a:r>
              <a:rPr lang="en-US" dirty="0" smtClean="0"/>
              <a:t>Negative Effects of Religious Struggle</a:t>
            </a:r>
            <a:endParaRPr lang="en-US" dirty="0"/>
          </a:p>
        </p:txBody>
      </p:sp>
      <p:sp>
        <p:nvSpPr>
          <p:cNvPr id="5" name="TextBox 4"/>
          <p:cNvSpPr txBox="1"/>
          <p:nvPr/>
        </p:nvSpPr>
        <p:spPr>
          <a:xfrm>
            <a:off x="152400" y="5638800"/>
            <a:ext cx="8915400" cy="1200328"/>
          </a:xfrm>
          <a:prstGeom prst="rect">
            <a:avLst/>
          </a:prstGeom>
          <a:noFill/>
        </p:spPr>
        <p:txBody>
          <a:bodyPr wrap="square" rtlCol="0">
            <a:spAutoFit/>
          </a:bodyPr>
          <a:lstStyle/>
          <a:p>
            <a:r>
              <a:rPr lang="en-US" sz="2400" dirty="0"/>
              <a:t>Park CL, Sherman AC, Jim HS, </a:t>
            </a:r>
            <a:r>
              <a:rPr lang="en-US" sz="2400" dirty="0" smtClean="0"/>
              <a:t>et al. (</a:t>
            </a:r>
            <a:r>
              <a:rPr lang="en-US" sz="2400" dirty="0"/>
              <a:t>August 2015) Religion/spirituality and health in the context of cancer: </a:t>
            </a:r>
            <a:r>
              <a:rPr lang="en-US" sz="2400" dirty="0" smtClean="0"/>
              <a:t>Integration, unresolved </a:t>
            </a:r>
            <a:r>
              <a:rPr lang="en-US" sz="2400" dirty="0"/>
              <a:t>issues, and future directions. Cancer. </a:t>
            </a:r>
            <a:r>
              <a:rPr lang="en-US" sz="2400" dirty="0" err="1"/>
              <a:t>doi</a:t>
            </a:r>
            <a:r>
              <a:rPr lang="en-US" sz="2400" dirty="0"/>
              <a:t>: 10.1002/cncr.</a:t>
            </a:r>
            <a:r>
              <a:rPr lang="en-US" sz="2400" dirty="0" smtClean="0"/>
              <a:t>29351</a:t>
            </a:r>
            <a:endParaRPr lang="en-US" sz="2400" dirty="0"/>
          </a:p>
        </p:txBody>
      </p:sp>
    </p:spTree>
    <p:extLst>
      <p:ext uri="{BB962C8B-B14F-4D97-AF65-F5344CB8AC3E}">
        <p14:creationId xmlns:p14="http://schemas.microsoft.com/office/powerpoint/2010/main" val="2667112005"/>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26</a:t>
            </a:fld>
            <a:endParaRPr lang="en-US" sz="1400" b="0" dirty="0">
              <a:latin typeface="Arial" charset="0"/>
            </a:endParaRPr>
          </a:p>
        </p:txBody>
      </p:sp>
      <p:sp>
        <p:nvSpPr>
          <p:cNvPr id="3" name="Content Placeholder 2"/>
          <p:cNvSpPr>
            <a:spLocks noGrp="1"/>
          </p:cNvSpPr>
          <p:nvPr>
            <p:ph idx="4294967295"/>
          </p:nvPr>
        </p:nvSpPr>
        <p:spPr>
          <a:xfrm>
            <a:off x="457200" y="1295401"/>
            <a:ext cx="8229600" cy="4525963"/>
          </a:xfrm>
        </p:spPr>
        <p:txBody>
          <a:bodyPr/>
          <a:lstStyle/>
          <a:p>
            <a:pPr marL="0" lvl="0" indent="0" algn="ctr">
              <a:buNone/>
            </a:pPr>
            <a:r>
              <a:rPr lang="en-US" sz="3600" dirty="0"/>
              <a:t>“Such patients may, without their doctor’s encouragement, refuse to speak with clergy because they are angry with God and have cut themselves off from this source of support</a:t>
            </a:r>
            <a:r>
              <a:rPr lang="en-US" sz="3600" dirty="0" smtClean="0"/>
              <a:t>.”</a:t>
            </a:r>
            <a:r>
              <a:rPr lang="en-US" dirty="0" smtClean="0"/>
              <a:t/>
            </a:r>
            <a:br>
              <a:rPr lang="en-US" dirty="0" smtClean="0"/>
            </a:br>
            <a:endParaRPr lang="en-US" dirty="0"/>
          </a:p>
        </p:txBody>
      </p:sp>
      <p:sp>
        <p:nvSpPr>
          <p:cNvPr id="2" name="Title 1"/>
          <p:cNvSpPr>
            <a:spLocks noGrp="1"/>
          </p:cNvSpPr>
          <p:nvPr>
            <p:ph type="title" idx="4294967295"/>
          </p:nvPr>
        </p:nvSpPr>
        <p:spPr>
          <a:xfrm>
            <a:off x="457200" y="152400"/>
            <a:ext cx="8229600" cy="1143000"/>
          </a:xfrm>
        </p:spPr>
        <p:txBody>
          <a:bodyPr>
            <a:normAutofit fontScale="90000"/>
          </a:bodyPr>
          <a:lstStyle/>
          <a:p>
            <a:r>
              <a:rPr lang="en-US" dirty="0" smtClean="0"/>
              <a:t>Negative Effects of Religious Struggle</a:t>
            </a:r>
            <a:endParaRPr lang="en-US" dirty="0"/>
          </a:p>
        </p:txBody>
      </p:sp>
      <p:sp>
        <p:nvSpPr>
          <p:cNvPr id="5" name="TextBox 4"/>
          <p:cNvSpPr txBox="1"/>
          <p:nvPr/>
        </p:nvSpPr>
        <p:spPr>
          <a:xfrm>
            <a:off x="228600" y="6027010"/>
            <a:ext cx="8686800" cy="830997"/>
          </a:xfrm>
          <a:prstGeom prst="rect">
            <a:avLst/>
          </a:prstGeom>
          <a:noFill/>
        </p:spPr>
        <p:txBody>
          <a:bodyPr wrap="square" rtlCol="0">
            <a:spAutoFit/>
          </a:bodyPr>
          <a:lstStyle/>
          <a:p>
            <a:r>
              <a:rPr lang="en-US" sz="2400" dirty="0" smtClean="0"/>
              <a:t>Koenig, HG. An 83-year-old woman with chronic illness and strong religious beliefs. JAMA. 2002(Jul 24);288(4):487-493.</a:t>
            </a:r>
            <a:endParaRPr lang="en-US" sz="2400" dirty="0" err="1" smtClean="0"/>
          </a:p>
        </p:txBody>
      </p:sp>
    </p:spTree>
    <p:extLst>
      <p:ext uri="{BB962C8B-B14F-4D97-AF65-F5344CB8AC3E}">
        <p14:creationId xmlns:p14="http://schemas.microsoft.com/office/powerpoint/2010/main" val="2800261452"/>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27</a:t>
            </a:fld>
            <a:endParaRPr lang="en-US" sz="1400" b="0" dirty="0">
              <a:latin typeface="Arial" charset="0"/>
            </a:endParaRPr>
          </a:p>
        </p:txBody>
      </p:sp>
      <p:sp>
        <p:nvSpPr>
          <p:cNvPr id="3" name="Content Placeholder 2"/>
          <p:cNvSpPr>
            <a:spLocks noGrp="1"/>
          </p:cNvSpPr>
          <p:nvPr>
            <p:ph idx="4294967295"/>
          </p:nvPr>
        </p:nvSpPr>
        <p:spPr>
          <a:xfrm>
            <a:off x="457200" y="1219201"/>
            <a:ext cx="8229600" cy="4525963"/>
          </a:xfrm>
        </p:spPr>
        <p:txBody>
          <a:bodyPr/>
          <a:lstStyle/>
          <a:p>
            <a:pPr lvl="0"/>
            <a:r>
              <a:rPr lang="en-US" dirty="0" smtClean="0"/>
              <a:t>Where </a:t>
            </a:r>
            <a:r>
              <a:rPr lang="en-US" dirty="0"/>
              <a:t>patient's responses indicate </a:t>
            </a:r>
            <a:r>
              <a:rPr lang="en-US" dirty="0" smtClean="0"/>
              <a:t>possible religious </a:t>
            </a:r>
            <a:r>
              <a:rPr lang="en-US" dirty="0"/>
              <a:t>struggle, clinicians should </a:t>
            </a:r>
            <a:r>
              <a:rPr lang="en-US" dirty="0" smtClean="0"/>
              <a:t>refer </a:t>
            </a:r>
            <a:r>
              <a:rPr lang="en-US" dirty="0"/>
              <a:t>to a trained, professional </a:t>
            </a:r>
            <a:r>
              <a:rPr lang="en-US" dirty="0" smtClean="0"/>
              <a:t>chaplain, </a:t>
            </a:r>
            <a:r>
              <a:rPr lang="en-US" dirty="0"/>
              <a:t>or pastoral counselor.</a:t>
            </a:r>
          </a:p>
        </p:txBody>
      </p:sp>
      <p:sp>
        <p:nvSpPr>
          <p:cNvPr id="2" name="Title 1"/>
          <p:cNvSpPr>
            <a:spLocks noGrp="1"/>
          </p:cNvSpPr>
          <p:nvPr>
            <p:ph type="title" idx="4294967295"/>
          </p:nvPr>
        </p:nvSpPr>
        <p:spPr>
          <a:xfrm>
            <a:off x="457200" y="152400"/>
            <a:ext cx="8229600" cy="1143000"/>
          </a:xfrm>
        </p:spPr>
        <p:txBody>
          <a:bodyPr>
            <a:normAutofit fontScale="90000"/>
          </a:bodyPr>
          <a:lstStyle/>
          <a:p>
            <a:r>
              <a:rPr lang="en-US" dirty="0" smtClean="0"/>
              <a:t>Negative Effects of Religious Struggle</a:t>
            </a:r>
            <a:endParaRPr lang="en-US" dirty="0"/>
          </a:p>
        </p:txBody>
      </p:sp>
      <p:sp>
        <p:nvSpPr>
          <p:cNvPr id="5" name="TextBox 4"/>
          <p:cNvSpPr txBox="1"/>
          <p:nvPr/>
        </p:nvSpPr>
        <p:spPr>
          <a:xfrm>
            <a:off x="228600" y="5657672"/>
            <a:ext cx="8686800" cy="1200328"/>
          </a:xfrm>
          <a:prstGeom prst="rect">
            <a:avLst/>
          </a:prstGeom>
          <a:noFill/>
        </p:spPr>
        <p:txBody>
          <a:bodyPr wrap="square" rtlCol="0">
            <a:spAutoFit/>
          </a:bodyPr>
          <a:lstStyle/>
          <a:p>
            <a:r>
              <a:rPr lang="en-US" sz="2400" dirty="0" err="1" smtClean="0"/>
              <a:t>Fitchett</a:t>
            </a:r>
            <a:r>
              <a:rPr lang="en-US" sz="2400" dirty="0" smtClean="0"/>
              <a:t> G, et </a:t>
            </a:r>
            <a:r>
              <a:rPr lang="en-US" sz="2400" dirty="0"/>
              <a:t>al. Religious Struggle: Prevalence, Correlates and Mental Health Risks in Diabetic, Congestive Heart Failure, and Oncology </a:t>
            </a:r>
            <a:r>
              <a:rPr lang="en-US" sz="2400" dirty="0" smtClean="0"/>
              <a:t>Patients. </a:t>
            </a:r>
            <a:r>
              <a:rPr lang="pl-PL" sz="2400" dirty="0" err="1"/>
              <a:t>Int</a:t>
            </a:r>
            <a:r>
              <a:rPr lang="pl-PL" sz="2400" dirty="0"/>
              <a:t> J Psychiatry </a:t>
            </a:r>
            <a:r>
              <a:rPr lang="pl-PL" sz="2400" dirty="0" smtClean="0"/>
              <a:t>Med. 2004(</a:t>
            </a:r>
            <a:r>
              <a:rPr lang="pl-PL" sz="2400" dirty="0" err="1" smtClean="0"/>
              <a:t>Jun</a:t>
            </a:r>
            <a:r>
              <a:rPr lang="pl-PL" sz="2400" dirty="0" smtClean="0"/>
              <a:t>);34(2):179</a:t>
            </a:r>
            <a:r>
              <a:rPr lang="pl-PL" sz="2400" dirty="0"/>
              <a:t>-</a:t>
            </a:r>
            <a:r>
              <a:rPr lang="pl-PL" sz="2400" dirty="0" smtClean="0"/>
              <a:t>196.</a:t>
            </a:r>
            <a:endParaRPr lang="en-US" sz="2400" dirty="0" smtClean="0"/>
          </a:p>
        </p:txBody>
      </p:sp>
    </p:spTree>
    <p:extLst>
      <p:ext uri="{BB962C8B-B14F-4D97-AF65-F5344CB8AC3E}">
        <p14:creationId xmlns:p14="http://schemas.microsoft.com/office/powerpoint/2010/main" val="684214001"/>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28</a:t>
            </a:fld>
            <a:endParaRPr lang="en-US" sz="1400" b="0" dirty="0">
              <a:latin typeface="Arial" charset="0"/>
            </a:endParaRPr>
          </a:p>
        </p:txBody>
      </p:sp>
      <p:sp>
        <p:nvSpPr>
          <p:cNvPr id="3" name="Content Placeholder 2"/>
          <p:cNvSpPr>
            <a:spLocks noGrp="1"/>
          </p:cNvSpPr>
          <p:nvPr>
            <p:ph idx="4294967295"/>
          </p:nvPr>
        </p:nvSpPr>
        <p:spPr>
          <a:xfrm>
            <a:off x="304800" y="1143001"/>
            <a:ext cx="8534400" cy="4525963"/>
          </a:xfrm>
        </p:spPr>
        <p:txBody>
          <a:bodyPr/>
          <a:lstStyle/>
          <a:p>
            <a:pPr lvl="0"/>
            <a:r>
              <a:rPr lang="en-US" dirty="0" smtClean="0"/>
              <a:t>The four strongest predictors of increased risk for morbidity and mortality I call the LAP Factors:</a:t>
            </a:r>
          </a:p>
          <a:p>
            <a:pPr marL="1150938" lvl="1" indent="-693738">
              <a:spcBef>
                <a:spcPts val="600"/>
              </a:spcBef>
              <a:buFont typeface="+mj-lt"/>
              <a:buAutoNum type="arabicPeriod"/>
            </a:pPr>
            <a:r>
              <a:rPr lang="en-US" sz="3200" b="1" dirty="0"/>
              <a:t>L = </a:t>
            </a:r>
            <a:r>
              <a:rPr lang="en-US" sz="3200" b="1" dirty="0" smtClean="0"/>
              <a:t>LOVED</a:t>
            </a:r>
          </a:p>
          <a:p>
            <a:pPr marL="1150938" lvl="1" indent="-693738">
              <a:spcBef>
                <a:spcPts val="600"/>
              </a:spcBef>
              <a:buFont typeface="+mj-lt"/>
              <a:buAutoNum type="arabicPeriod"/>
            </a:pPr>
            <a:r>
              <a:rPr lang="en-US" sz="3200" b="1" dirty="0"/>
              <a:t>A = ABANDONED</a:t>
            </a:r>
          </a:p>
          <a:p>
            <a:pPr marL="1150938" lvl="1" indent="-693738">
              <a:spcBef>
                <a:spcPts val="600"/>
              </a:spcBef>
              <a:buFont typeface="+mj-lt"/>
              <a:buAutoNum type="arabicPeriod"/>
            </a:pPr>
            <a:r>
              <a:rPr lang="en-US" sz="3200" b="1" dirty="0" smtClean="0"/>
              <a:t>P = PUNISHED BY GOD</a:t>
            </a:r>
          </a:p>
          <a:p>
            <a:pPr marL="1150938" lvl="1" indent="-693738">
              <a:spcBef>
                <a:spcPts val="600"/>
              </a:spcBef>
              <a:buFont typeface="+mj-lt"/>
              <a:buAutoNum type="arabicPeriod"/>
            </a:pPr>
            <a:r>
              <a:rPr lang="en-US" sz="3200" b="1" dirty="0"/>
              <a:t> </a:t>
            </a:r>
            <a:r>
              <a:rPr lang="en-US" sz="3200" b="1" dirty="0" smtClean="0"/>
              <a:t>     PUNISHED BY THE DEVIL</a:t>
            </a:r>
          </a:p>
        </p:txBody>
      </p:sp>
      <p:sp>
        <p:nvSpPr>
          <p:cNvPr id="2" name="Title 1"/>
          <p:cNvSpPr>
            <a:spLocks noGrp="1"/>
          </p:cNvSpPr>
          <p:nvPr>
            <p:ph type="title" idx="4294967295"/>
          </p:nvPr>
        </p:nvSpPr>
        <p:spPr>
          <a:xfrm>
            <a:off x="457200" y="152400"/>
            <a:ext cx="8229600" cy="1143000"/>
          </a:xfrm>
        </p:spPr>
        <p:txBody>
          <a:bodyPr>
            <a:normAutofit fontScale="90000"/>
          </a:bodyPr>
          <a:lstStyle/>
          <a:p>
            <a:r>
              <a:rPr lang="en-US" dirty="0" smtClean="0"/>
              <a:t>Negative Effects of Religious Struggle</a:t>
            </a:r>
            <a:endParaRPr lang="en-US" dirty="0"/>
          </a:p>
        </p:txBody>
      </p:sp>
      <p:sp>
        <p:nvSpPr>
          <p:cNvPr id="5" name="TextBox 4"/>
          <p:cNvSpPr txBox="1"/>
          <p:nvPr/>
        </p:nvSpPr>
        <p:spPr>
          <a:xfrm>
            <a:off x="228600" y="6396342"/>
            <a:ext cx="8686800" cy="461665"/>
          </a:xfrm>
          <a:prstGeom prst="rect">
            <a:avLst/>
          </a:prstGeom>
          <a:noFill/>
        </p:spPr>
        <p:txBody>
          <a:bodyPr wrap="square" rtlCol="0">
            <a:spAutoFit/>
          </a:bodyPr>
          <a:lstStyle/>
          <a:p>
            <a:r>
              <a:rPr lang="en-US" sz="2400" dirty="0" smtClean="0"/>
              <a:t>Arch </a:t>
            </a:r>
            <a:r>
              <a:rPr lang="en-US" sz="2400" dirty="0" err="1" smtClean="0"/>
              <a:t>Int</a:t>
            </a:r>
            <a:r>
              <a:rPr lang="en-US" sz="2400" dirty="0" smtClean="0"/>
              <a:t> Med 2001;161:1881-5.</a:t>
            </a:r>
          </a:p>
        </p:txBody>
      </p:sp>
    </p:spTree>
    <p:extLst>
      <p:ext uri="{BB962C8B-B14F-4D97-AF65-F5344CB8AC3E}">
        <p14:creationId xmlns:p14="http://schemas.microsoft.com/office/powerpoint/2010/main" val="1081980523"/>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29</a:t>
            </a:fld>
            <a:endParaRPr lang="en-US" sz="1400" b="0" dirty="0">
              <a:latin typeface="Arial" charset="0"/>
            </a:endParaRPr>
          </a:p>
        </p:txBody>
      </p:sp>
      <p:sp>
        <p:nvSpPr>
          <p:cNvPr id="3" name="Content Placeholder 2"/>
          <p:cNvSpPr>
            <a:spLocks noGrp="1"/>
          </p:cNvSpPr>
          <p:nvPr>
            <p:ph idx="4294967295"/>
          </p:nvPr>
        </p:nvSpPr>
        <p:spPr>
          <a:xfrm>
            <a:off x="304800" y="1143001"/>
            <a:ext cx="8534400" cy="4525963"/>
          </a:xfrm>
        </p:spPr>
        <p:txBody>
          <a:bodyPr/>
          <a:lstStyle/>
          <a:p>
            <a:pPr lvl="0"/>
            <a:r>
              <a:rPr lang="en-US" dirty="0" smtClean="0"/>
              <a:t>The four strongest predictors of increased risk for mortality (the PAL factors):</a:t>
            </a:r>
          </a:p>
          <a:p>
            <a:pPr marL="971550" lvl="1" indent="-514350">
              <a:spcBef>
                <a:spcPts val="600"/>
              </a:spcBef>
              <a:buFont typeface="+mj-lt"/>
              <a:buAutoNum type="arabicPeriod"/>
            </a:pPr>
            <a:r>
              <a:rPr lang="en-US" sz="3200" b="1" dirty="0" smtClean="0"/>
              <a:t>L = </a:t>
            </a:r>
            <a:r>
              <a:rPr lang="en-US" sz="3200" b="1" u="sng" dirty="0" smtClean="0"/>
              <a:t>NOT LOVED</a:t>
            </a:r>
            <a:r>
              <a:rPr lang="en-US" sz="3200" b="1" dirty="0" smtClean="0"/>
              <a:t>, </a:t>
            </a:r>
          </a:p>
          <a:p>
            <a:pPr lvl="1">
              <a:spcBef>
                <a:spcPts val="600"/>
              </a:spcBef>
              <a:buFont typeface="Wingdings" charset="2"/>
              <a:buChar char="²"/>
            </a:pPr>
            <a:r>
              <a:rPr lang="en-US" sz="3200" b="1" dirty="0" smtClean="0"/>
              <a:t>“</a:t>
            </a:r>
            <a:r>
              <a:rPr lang="en-US" sz="3200" dirty="0" smtClean="0"/>
              <a:t>Question God's love for me” </a:t>
            </a:r>
          </a:p>
          <a:p>
            <a:pPr marL="1320800" lvl="1" indent="-457200">
              <a:spcBef>
                <a:spcPts val="600"/>
              </a:spcBef>
              <a:buFont typeface="Lucida Grande"/>
              <a:buChar char="–"/>
            </a:pPr>
            <a:r>
              <a:rPr lang="en-US" sz="3200" dirty="0" smtClean="0"/>
              <a:t>22% increased risk: RR, 1.22;           95% CI, 1.02-1.43; P &lt; 0.05</a:t>
            </a:r>
          </a:p>
        </p:txBody>
      </p:sp>
      <p:sp>
        <p:nvSpPr>
          <p:cNvPr id="2" name="Title 1"/>
          <p:cNvSpPr>
            <a:spLocks noGrp="1"/>
          </p:cNvSpPr>
          <p:nvPr>
            <p:ph type="title" idx="4294967295"/>
          </p:nvPr>
        </p:nvSpPr>
        <p:spPr>
          <a:xfrm>
            <a:off x="457200" y="152400"/>
            <a:ext cx="8229600" cy="1143000"/>
          </a:xfrm>
        </p:spPr>
        <p:txBody>
          <a:bodyPr>
            <a:normAutofit fontScale="90000"/>
          </a:bodyPr>
          <a:lstStyle/>
          <a:p>
            <a:r>
              <a:rPr lang="en-US" dirty="0" smtClean="0"/>
              <a:t>Negative Effects of Religious Struggle</a:t>
            </a:r>
            <a:endParaRPr lang="en-US" dirty="0"/>
          </a:p>
        </p:txBody>
      </p:sp>
      <p:sp>
        <p:nvSpPr>
          <p:cNvPr id="5" name="TextBox 4"/>
          <p:cNvSpPr txBox="1"/>
          <p:nvPr/>
        </p:nvSpPr>
        <p:spPr>
          <a:xfrm>
            <a:off x="228600" y="6396342"/>
            <a:ext cx="8686800" cy="461665"/>
          </a:xfrm>
          <a:prstGeom prst="rect">
            <a:avLst/>
          </a:prstGeom>
          <a:noFill/>
        </p:spPr>
        <p:txBody>
          <a:bodyPr wrap="square" rtlCol="0">
            <a:spAutoFit/>
          </a:bodyPr>
          <a:lstStyle/>
          <a:p>
            <a:r>
              <a:rPr lang="en-US" sz="2400" dirty="0" smtClean="0"/>
              <a:t>Arch </a:t>
            </a:r>
            <a:r>
              <a:rPr lang="en-US" sz="2400" dirty="0" err="1" smtClean="0"/>
              <a:t>Int</a:t>
            </a:r>
            <a:r>
              <a:rPr lang="en-US" sz="2400" dirty="0" smtClean="0"/>
              <a:t> Med 2001;161:1881-5.</a:t>
            </a:r>
          </a:p>
        </p:txBody>
      </p:sp>
    </p:spTree>
    <p:extLst>
      <p:ext uri="{BB962C8B-B14F-4D97-AF65-F5344CB8AC3E}">
        <p14:creationId xmlns:p14="http://schemas.microsoft.com/office/powerpoint/2010/main" val="1408535846"/>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smtClean="0">
                <a:latin typeface="Arial"/>
                <a:cs typeface="Arial"/>
              </a:rPr>
              <a:pPr/>
              <a:t>3</a:t>
            </a:fld>
            <a:endParaRPr lang="en-US" b="0" dirty="0">
              <a:latin typeface="Arial"/>
              <a:cs typeface="Arial"/>
            </a:endParaRPr>
          </a:p>
        </p:txBody>
      </p:sp>
      <p:sp>
        <p:nvSpPr>
          <p:cNvPr id="3" name="Content Placeholder 2"/>
          <p:cNvSpPr>
            <a:spLocks noGrp="1"/>
          </p:cNvSpPr>
          <p:nvPr>
            <p:ph idx="4294967295"/>
          </p:nvPr>
        </p:nvSpPr>
        <p:spPr>
          <a:xfrm>
            <a:off x="457200" y="1447801"/>
            <a:ext cx="8382000" cy="4525963"/>
          </a:xfrm>
        </p:spPr>
        <p:txBody>
          <a:bodyPr/>
          <a:lstStyle/>
          <a:p>
            <a:pPr>
              <a:lnSpc>
                <a:spcPct val="90000"/>
              </a:lnSpc>
            </a:pPr>
            <a:r>
              <a:rPr lang="en-US" altLang="en-US" dirty="0">
                <a:latin typeface="Trebuchet MS"/>
                <a:cs typeface="Trebuchet MS"/>
              </a:rPr>
              <a:t>List the evidence-based reasons for taking a spiritual </a:t>
            </a:r>
            <a:r>
              <a:rPr lang="en-US" altLang="en-US" dirty="0" smtClean="0">
                <a:latin typeface="Trebuchet MS"/>
                <a:cs typeface="Trebuchet MS"/>
              </a:rPr>
              <a:t>history</a:t>
            </a:r>
            <a:endParaRPr lang="en-US" altLang="en-US" dirty="0">
              <a:latin typeface="Trebuchet MS"/>
              <a:cs typeface="Trebuchet MS"/>
            </a:endParaRPr>
          </a:p>
          <a:p>
            <a:pPr>
              <a:lnSpc>
                <a:spcPct val="90000"/>
              </a:lnSpc>
            </a:pPr>
            <a:r>
              <a:rPr lang="en-US" altLang="en-US" dirty="0">
                <a:latin typeface="Trebuchet MS"/>
                <a:cs typeface="Trebuchet MS"/>
              </a:rPr>
              <a:t>Discuss the national guidelines recommending a spiritual history as an important part of quality patient </a:t>
            </a:r>
            <a:r>
              <a:rPr lang="en-US" altLang="en-US" dirty="0" smtClean="0">
                <a:latin typeface="Trebuchet MS"/>
                <a:cs typeface="Trebuchet MS"/>
              </a:rPr>
              <a:t>care</a:t>
            </a:r>
            <a:endParaRPr lang="en-US" altLang="en-US" dirty="0">
              <a:latin typeface="Trebuchet MS"/>
              <a:cs typeface="Trebuchet MS"/>
            </a:endParaRPr>
          </a:p>
          <a:p>
            <a:pPr>
              <a:lnSpc>
                <a:spcPct val="90000"/>
              </a:lnSpc>
            </a:pPr>
            <a:r>
              <a:rPr lang="en-US" altLang="en-US" dirty="0">
                <a:latin typeface="Trebuchet MS"/>
                <a:cs typeface="Trebuchet MS"/>
              </a:rPr>
              <a:t>Identify some of the currently available spiritual history instruments</a:t>
            </a:r>
          </a:p>
          <a:p>
            <a:pPr>
              <a:lnSpc>
                <a:spcPct val="90000"/>
              </a:lnSpc>
            </a:pPr>
            <a:endParaRPr lang="en-US" altLang="en-US" dirty="0">
              <a:latin typeface="Trebuchet MS"/>
              <a:cs typeface="Trebuchet MS"/>
            </a:endParaRPr>
          </a:p>
        </p:txBody>
      </p:sp>
      <p:sp>
        <p:nvSpPr>
          <p:cNvPr id="2" name="Title 1"/>
          <p:cNvSpPr>
            <a:spLocks noGrp="1"/>
          </p:cNvSpPr>
          <p:nvPr>
            <p:ph type="title" idx="4294967295"/>
          </p:nvPr>
        </p:nvSpPr>
        <p:spPr>
          <a:xfrm>
            <a:off x="457200" y="274639"/>
            <a:ext cx="8229600" cy="1143000"/>
          </a:xfrm>
        </p:spPr>
        <p:txBody>
          <a:bodyPr/>
          <a:lstStyle/>
          <a:p>
            <a:r>
              <a:rPr lang="en-US" altLang="en-US" dirty="0">
                <a:latin typeface="Trebuchet MS"/>
                <a:cs typeface="Trebuchet MS"/>
              </a:rPr>
              <a:t>Learning Objectives</a:t>
            </a:r>
          </a:p>
        </p:txBody>
      </p:sp>
    </p:spTree>
    <p:extLst>
      <p:ext uri="{BB962C8B-B14F-4D97-AF65-F5344CB8AC3E}">
        <p14:creationId xmlns:p14="http://schemas.microsoft.com/office/powerpoint/2010/main" val="3693135693"/>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30</a:t>
            </a:fld>
            <a:endParaRPr lang="en-US" sz="1400" b="0" dirty="0">
              <a:latin typeface="Arial" charset="0"/>
            </a:endParaRPr>
          </a:p>
        </p:txBody>
      </p:sp>
      <p:sp>
        <p:nvSpPr>
          <p:cNvPr id="3" name="Content Placeholder 2"/>
          <p:cNvSpPr>
            <a:spLocks noGrp="1"/>
          </p:cNvSpPr>
          <p:nvPr>
            <p:ph idx="4294967295"/>
          </p:nvPr>
        </p:nvSpPr>
        <p:spPr>
          <a:xfrm>
            <a:off x="304800" y="1143001"/>
            <a:ext cx="8534400" cy="4525963"/>
          </a:xfrm>
        </p:spPr>
        <p:txBody>
          <a:bodyPr/>
          <a:lstStyle/>
          <a:p>
            <a:pPr lvl="0"/>
            <a:r>
              <a:rPr lang="en-US" dirty="0" smtClean="0"/>
              <a:t>The four strongest predictors of increased risk for mortality (the PAL factors):</a:t>
            </a:r>
          </a:p>
          <a:p>
            <a:pPr marL="971550" lvl="1" indent="-514350">
              <a:spcBef>
                <a:spcPts val="600"/>
              </a:spcBef>
              <a:buFont typeface="+mj-lt"/>
              <a:buAutoNum type="arabicPeriod" startAt="2"/>
            </a:pPr>
            <a:r>
              <a:rPr lang="en-US" sz="3200" b="1" dirty="0" smtClean="0"/>
              <a:t>A = </a:t>
            </a:r>
            <a:r>
              <a:rPr lang="en-US" sz="3200" b="1" u="sng" dirty="0" smtClean="0"/>
              <a:t>ABANDONED by God</a:t>
            </a:r>
            <a:r>
              <a:rPr lang="en-US" sz="3200" b="1" dirty="0" smtClean="0"/>
              <a:t>, </a:t>
            </a:r>
          </a:p>
          <a:p>
            <a:pPr lvl="1">
              <a:spcBef>
                <a:spcPts val="600"/>
              </a:spcBef>
              <a:buFont typeface="Wingdings" charset="2"/>
              <a:buChar char=""/>
            </a:pPr>
            <a:r>
              <a:rPr lang="en-US" sz="3200" dirty="0" smtClean="0"/>
              <a:t>“Wondered whether God had abandoned me</a:t>
            </a:r>
            <a:r>
              <a:rPr lang="en-US" sz="3200" dirty="0"/>
              <a:t>” </a:t>
            </a:r>
            <a:r>
              <a:rPr lang="en-US" sz="3200" dirty="0" smtClean="0"/>
              <a:t> </a:t>
            </a:r>
          </a:p>
          <a:p>
            <a:pPr lvl="1">
              <a:spcBef>
                <a:spcPts val="600"/>
              </a:spcBef>
              <a:buFont typeface="Wingdings" charset="2"/>
              <a:buChar char=""/>
            </a:pPr>
            <a:r>
              <a:rPr lang="en-US" sz="3200" dirty="0" smtClean="0"/>
              <a:t>“</a:t>
            </a:r>
            <a:r>
              <a:rPr lang="en-US" sz="3200" dirty="0"/>
              <a:t>Wondered why God did not heal me when I prayed for healing</a:t>
            </a:r>
            <a:r>
              <a:rPr lang="en-US" sz="3200" dirty="0" smtClean="0"/>
              <a:t>.”</a:t>
            </a:r>
          </a:p>
          <a:p>
            <a:pPr marL="1252538" lvl="1" indent="-338138">
              <a:spcBef>
                <a:spcPts val="600"/>
              </a:spcBef>
            </a:pPr>
            <a:r>
              <a:rPr lang="en-US" sz="3200" dirty="0" smtClean="0"/>
              <a:t>28% increased risk: RR, 1.28;           95% CI, 1.07-1.50; P = 0.02</a:t>
            </a:r>
          </a:p>
        </p:txBody>
      </p:sp>
      <p:sp>
        <p:nvSpPr>
          <p:cNvPr id="2" name="Title 1"/>
          <p:cNvSpPr>
            <a:spLocks noGrp="1"/>
          </p:cNvSpPr>
          <p:nvPr>
            <p:ph type="title" idx="4294967295"/>
          </p:nvPr>
        </p:nvSpPr>
        <p:spPr>
          <a:xfrm>
            <a:off x="457200" y="152400"/>
            <a:ext cx="8229600" cy="1143000"/>
          </a:xfrm>
        </p:spPr>
        <p:txBody>
          <a:bodyPr>
            <a:normAutofit fontScale="90000"/>
          </a:bodyPr>
          <a:lstStyle/>
          <a:p>
            <a:r>
              <a:rPr lang="en-US" dirty="0" smtClean="0"/>
              <a:t>Negative Effects of Religious Struggle</a:t>
            </a:r>
            <a:endParaRPr lang="en-US" dirty="0"/>
          </a:p>
        </p:txBody>
      </p:sp>
      <p:sp>
        <p:nvSpPr>
          <p:cNvPr id="5" name="TextBox 4"/>
          <p:cNvSpPr txBox="1"/>
          <p:nvPr/>
        </p:nvSpPr>
        <p:spPr>
          <a:xfrm>
            <a:off x="228600" y="6396342"/>
            <a:ext cx="8686800" cy="461665"/>
          </a:xfrm>
          <a:prstGeom prst="rect">
            <a:avLst/>
          </a:prstGeom>
          <a:noFill/>
        </p:spPr>
        <p:txBody>
          <a:bodyPr wrap="square" rtlCol="0">
            <a:spAutoFit/>
          </a:bodyPr>
          <a:lstStyle/>
          <a:p>
            <a:r>
              <a:rPr lang="en-US" sz="2400" dirty="0" smtClean="0"/>
              <a:t>Arch </a:t>
            </a:r>
            <a:r>
              <a:rPr lang="en-US" sz="2400" dirty="0" err="1" smtClean="0"/>
              <a:t>Int</a:t>
            </a:r>
            <a:r>
              <a:rPr lang="en-US" sz="2400" dirty="0" smtClean="0"/>
              <a:t> Med 2001;161:1881-5.</a:t>
            </a:r>
          </a:p>
        </p:txBody>
      </p:sp>
    </p:spTree>
    <p:extLst>
      <p:ext uri="{BB962C8B-B14F-4D97-AF65-F5344CB8AC3E}">
        <p14:creationId xmlns:p14="http://schemas.microsoft.com/office/powerpoint/2010/main" val="1305339188"/>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31</a:t>
            </a:fld>
            <a:endParaRPr lang="en-US" sz="1400" b="0" dirty="0">
              <a:latin typeface="Arial" charset="0"/>
            </a:endParaRPr>
          </a:p>
        </p:txBody>
      </p:sp>
      <p:sp>
        <p:nvSpPr>
          <p:cNvPr id="3" name="Content Placeholder 2"/>
          <p:cNvSpPr>
            <a:spLocks noGrp="1"/>
          </p:cNvSpPr>
          <p:nvPr>
            <p:ph idx="4294967295"/>
          </p:nvPr>
        </p:nvSpPr>
        <p:spPr>
          <a:xfrm>
            <a:off x="304800" y="1143001"/>
            <a:ext cx="8534400" cy="4525963"/>
          </a:xfrm>
        </p:spPr>
        <p:txBody>
          <a:bodyPr/>
          <a:lstStyle/>
          <a:p>
            <a:pPr lvl="0"/>
            <a:r>
              <a:rPr lang="en-US" dirty="0" smtClean="0"/>
              <a:t>The four strongest predictors of increased risk for mortality (the PAL factors):</a:t>
            </a:r>
          </a:p>
          <a:p>
            <a:pPr marL="971550" lvl="1" indent="-514350">
              <a:spcBef>
                <a:spcPts val="600"/>
              </a:spcBef>
              <a:buFont typeface="+mj-lt"/>
              <a:buAutoNum type="arabicPeriod" startAt="3"/>
            </a:pPr>
            <a:r>
              <a:rPr lang="en-US" sz="3200" b="1" dirty="0" smtClean="0"/>
              <a:t>P = </a:t>
            </a:r>
            <a:r>
              <a:rPr lang="en-US" sz="3200" b="1" u="sng" dirty="0" smtClean="0"/>
              <a:t>PUNISHED by GOD</a:t>
            </a:r>
            <a:r>
              <a:rPr lang="en-US" sz="3200" u="sng" dirty="0" smtClean="0"/>
              <a:t> </a:t>
            </a:r>
          </a:p>
          <a:p>
            <a:pPr lvl="1">
              <a:spcBef>
                <a:spcPts val="600"/>
              </a:spcBef>
              <a:buFont typeface="Wingdings" charset="2"/>
              <a:buChar char=""/>
            </a:pPr>
            <a:r>
              <a:rPr lang="en-US" sz="3200" dirty="0" smtClean="0"/>
              <a:t>“for my lack of devotion” </a:t>
            </a:r>
          </a:p>
          <a:p>
            <a:pPr lvl="1">
              <a:spcBef>
                <a:spcPts val="600"/>
              </a:spcBef>
              <a:buFont typeface="Wingdings" charset="2"/>
              <a:buChar char=""/>
            </a:pPr>
            <a:r>
              <a:rPr lang="en-US" sz="3200" dirty="0" smtClean="0"/>
              <a:t>“for past sins”</a:t>
            </a:r>
          </a:p>
          <a:p>
            <a:pPr marL="1320800" lvl="1" indent="-406400">
              <a:spcBef>
                <a:spcPts val="600"/>
              </a:spcBef>
            </a:pPr>
            <a:r>
              <a:rPr lang="en-US" sz="3200" dirty="0" smtClean="0"/>
              <a:t>16% increased risk: RR, 1.16;          95% CI, 1.00-1.32; P &lt; 0.06</a:t>
            </a:r>
          </a:p>
        </p:txBody>
      </p:sp>
      <p:sp>
        <p:nvSpPr>
          <p:cNvPr id="2" name="Title 1"/>
          <p:cNvSpPr>
            <a:spLocks noGrp="1"/>
          </p:cNvSpPr>
          <p:nvPr>
            <p:ph type="title" idx="4294967295"/>
          </p:nvPr>
        </p:nvSpPr>
        <p:spPr>
          <a:xfrm>
            <a:off x="457200" y="152400"/>
            <a:ext cx="8229600" cy="1143000"/>
          </a:xfrm>
        </p:spPr>
        <p:txBody>
          <a:bodyPr>
            <a:normAutofit fontScale="90000"/>
          </a:bodyPr>
          <a:lstStyle/>
          <a:p>
            <a:r>
              <a:rPr lang="en-US" dirty="0" smtClean="0"/>
              <a:t>Negative Effects of Religious Struggle</a:t>
            </a:r>
            <a:endParaRPr lang="en-US" dirty="0"/>
          </a:p>
        </p:txBody>
      </p:sp>
      <p:sp>
        <p:nvSpPr>
          <p:cNvPr id="5" name="TextBox 4"/>
          <p:cNvSpPr txBox="1"/>
          <p:nvPr/>
        </p:nvSpPr>
        <p:spPr>
          <a:xfrm>
            <a:off x="228600" y="6396342"/>
            <a:ext cx="8686800" cy="461665"/>
          </a:xfrm>
          <a:prstGeom prst="rect">
            <a:avLst/>
          </a:prstGeom>
          <a:noFill/>
        </p:spPr>
        <p:txBody>
          <a:bodyPr wrap="square" rtlCol="0">
            <a:spAutoFit/>
          </a:bodyPr>
          <a:lstStyle/>
          <a:p>
            <a:r>
              <a:rPr lang="en-US" sz="2400" dirty="0" smtClean="0"/>
              <a:t>Arch </a:t>
            </a:r>
            <a:r>
              <a:rPr lang="en-US" sz="2400" dirty="0" err="1" smtClean="0"/>
              <a:t>Int</a:t>
            </a:r>
            <a:r>
              <a:rPr lang="en-US" sz="2400" dirty="0" smtClean="0"/>
              <a:t> Med 2001;161:1881-5.</a:t>
            </a:r>
          </a:p>
        </p:txBody>
      </p:sp>
    </p:spTree>
    <p:extLst>
      <p:ext uri="{BB962C8B-B14F-4D97-AF65-F5344CB8AC3E}">
        <p14:creationId xmlns:p14="http://schemas.microsoft.com/office/powerpoint/2010/main" val="3965936343"/>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32</a:t>
            </a:fld>
            <a:endParaRPr lang="en-US" sz="1400" b="0" dirty="0">
              <a:latin typeface="Arial" charset="0"/>
            </a:endParaRPr>
          </a:p>
        </p:txBody>
      </p:sp>
      <p:sp>
        <p:nvSpPr>
          <p:cNvPr id="3" name="Content Placeholder 2"/>
          <p:cNvSpPr>
            <a:spLocks noGrp="1"/>
          </p:cNvSpPr>
          <p:nvPr>
            <p:ph idx="4294967295"/>
          </p:nvPr>
        </p:nvSpPr>
        <p:spPr>
          <a:xfrm>
            <a:off x="304800" y="1143001"/>
            <a:ext cx="8534400" cy="4525963"/>
          </a:xfrm>
        </p:spPr>
        <p:txBody>
          <a:bodyPr/>
          <a:lstStyle/>
          <a:p>
            <a:pPr lvl="0"/>
            <a:r>
              <a:rPr lang="en-US" dirty="0" smtClean="0"/>
              <a:t>The four strongest predictors of increased risk for mortality (the PAL factors):</a:t>
            </a:r>
          </a:p>
          <a:p>
            <a:pPr marL="971550" lvl="1" indent="-514350">
              <a:spcBef>
                <a:spcPts val="600"/>
              </a:spcBef>
              <a:buFont typeface="+mj-lt"/>
              <a:buAutoNum type="arabicPeriod" startAt="4"/>
            </a:pPr>
            <a:r>
              <a:rPr lang="en-US" sz="3200" b="1" dirty="0" smtClean="0"/>
              <a:t>P = </a:t>
            </a:r>
            <a:r>
              <a:rPr lang="en-US" sz="3200" b="1" u="sng" dirty="0" smtClean="0"/>
              <a:t>PUNISHED by the devil</a:t>
            </a:r>
            <a:r>
              <a:rPr lang="en-US" sz="3200" dirty="0" smtClean="0"/>
              <a:t> </a:t>
            </a:r>
            <a:endParaRPr lang="en-US" sz="3200" dirty="0"/>
          </a:p>
          <a:p>
            <a:pPr lvl="1">
              <a:spcBef>
                <a:spcPts val="600"/>
              </a:spcBef>
              <a:buFont typeface="Wingdings" charset="2"/>
              <a:buChar char="²"/>
            </a:pPr>
            <a:r>
              <a:rPr lang="en-US" sz="3200" dirty="0" smtClean="0"/>
              <a:t>“The devil made this happen” </a:t>
            </a:r>
          </a:p>
          <a:p>
            <a:pPr marL="1320800" lvl="1" indent="-406400">
              <a:spcBef>
                <a:spcPts val="600"/>
              </a:spcBef>
            </a:pPr>
            <a:r>
              <a:rPr lang="en-US" sz="3200" dirty="0" smtClean="0"/>
              <a:t>19% increased risk: RR, 1.19;            95% CI, 1.05-1.33; P = 0.02</a:t>
            </a:r>
          </a:p>
        </p:txBody>
      </p:sp>
      <p:sp>
        <p:nvSpPr>
          <p:cNvPr id="2" name="Title 1"/>
          <p:cNvSpPr>
            <a:spLocks noGrp="1"/>
          </p:cNvSpPr>
          <p:nvPr>
            <p:ph type="title" idx="4294967295"/>
          </p:nvPr>
        </p:nvSpPr>
        <p:spPr>
          <a:xfrm>
            <a:off x="457200" y="152400"/>
            <a:ext cx="8229600" cy="1143000"/>
          </a:xfrm>
        </p:spPr>
        <p:txBody>
          <a:bodyPr>
            <a:normAutofit fontScale="90000"/>
          </a:bodyPr>
          <a:lstStyle/>
          <a:p>
            <a:r>
              <a:rPr lang="en-US" dirty="0" smtClean="0"/>
              <a:t>Negative Effects of Religious Struggle</a:t>
            </a:r>
            <a:endParaRPr lang="en-US" dirty="0"/>
          </a:p>
        </p:txBody>
      </p:sp>
      <p:sp>
        <p:nvSpPr>
          <p:cNvPr id="5" name="TextBox 4"/>
          <p:cNvSpPr txBox="1"/>
          <p:nvPr/>
        </p:nvSpPr>
        <p:spPr>
          <a:xfrm>
            <a:off x="228600" y="6396342"/>
            <a:ext cx="8686800" cy="461665"/>
          </a:xfrm>
          <a:prstGeom prst="rect">
            <a:avLst/>
          </a:prstGeom>
          <a:noFill/>
        </p:spPr>
        <p:txBody>
          <a:bodyPr wrap="square" rtlCol="0">
            <a:spAutoFit/>
          </a:bodyPr>
          <a:lstStyle/>
          <a:p>
            <a:r>
              <a:rPr lang="en-US" sz="2400" dirty="0" smtClean="0"/>
              <a:t>Arch </a:t>
            </a:r>
            <a:r>
              <a:rPr lang="en-US" sz="2400" dirty="0" err="1" smtClean="0"/>
              <a:t>Int</a:t>
            </a:r>
            <a:r>
              <a:rPr lang="en-US" sz="2400" dirty="0" smtClean="0"/>
              <a:t> Med 2001;161:1881-5.</a:t>
            </a:r>
          </a:p>
        </p:txBody>
      </p:sp>
    </p:spTree>
    <p:extLst>
      <p:ext uri="{BB962C8B-B14F-4D97-AF65-F5344CB8AC3E}">
        <p14:creationId xmlns:p14="http://schemas.microsoft.com/office/powerpoint/2010/main" val="598622964"/>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33</a:t>
            </a:fld>
            <a:endParaRPr lang="en-US" sz="1400" b="0" dirty="0">
              <a:latin typeface="Arial" charset="0"/>
            </a:endParaRPr>
          </a:p>
        </p:txBody>
      </p:sp>
      <p:sp>
        <p:nvSpPr>
          <p:cNvPr id="2" name="Title 1"/>
          <p:cNvSpPr>
            <a:spLocks noGrp="1"/>
          </p:cNvSpPr>
          <p:nvPr>
            <p:ph type="title" idx="4294967295"/>
          </p:nvPr>
        </p:nvSpPr>
        <p:spPr>
          <a:xfrm>
            <a:off x="914400" y="1143000"/>
            <a:ext cx="7315200" cy="4572000"/>
          </a:xfrm>
        </p:spPr>
        <p:txBody>
          <a:bodyPr>
            <a:normAutofit/>
          </a:bodyPr>
          <a:lstStyle/>
          <a:p>
            <a:pPr algn="ctr"/>
            <a:r>
              <a:rPr lang="en-US" sz="6600" dirty="0" smtClean="0"/>
              <a:t>What Spiritual Assessments Could I Consider?</a:t>
            </a:r>
            <a:br>
              <a:rPr lang="en-US" sz="6600" dirty="0" smtClean="0"/>
            </a:br>
            <a:endParaRPr lang="en-US" b="0" dirty="0"/>
          </a:p>
        </p:txBody>
      </p:sp>
    </p:spTree>
    <p:extLst>
      <p:ext uri="{BB962C8B-B14F-4D97-AF65-F5344CB8AC3E}">
        <p14:creationId xmlns:p14="http://schemas.microsoft.com/office/powerpoint/2010/main" val="2073583166"/>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34</a:t>
            </a:fld>
            <a:endParaRPr lang="en-US" sz="1400" b="0" dirty="0">
              <a:latin typeface="Arial" charset="0"/>
            </a:endParaRPr>
          </a:p>
        </p:txBody>
      </p:sp>
      <p:sp>
        <p:nvSpPr>
          <p:cNvPr id="3" name="Content Placeholder 2"/>
          <p:cNvSpPr>
            <a:spLocks noGrp="1"/>
          </p:cNvSpPr>
          <p:nvPr>
            <p:ph idx="4294967295"/>
          </p:nvPr>
        </p:nvSpPr>
        <p:spPr>
          <a:xfrm>
            <a:off x="457200" y="1295401"/>
            <a:ext cx="8229600" cy="4525963"/>
          </a:xfrm>
        </p:spPr>
        <p:txBody>
          <a:bodyPr/>
          <a:lstStyle/>
          <a:p>
            <a:pPr lvl="0"/>
            <a:r>
              <a:rPr lang="en-US" dirty="0"/>
              <a:t>Open (i.e., open the door to conversation)	</a:t>
            </a:r>
          </a:p>
          <a:p>
            <a:pPr lvl="1"/>
            <a:r>
              <a:rPr lang="en-US" sz="3200" dirty="0"/>
              <a:t>May I ask your faith background?</a:t>
            </a:r>
          </a:p>
          <a:p>
            <a:pPr lvl="1"/>
            <a:r>
              <a:rPr lang="en-US" sz="3200" dirty="0"/>
              <a:t>Do you have a spiritual or faith preference</a:t>
            </a:r>
            <a:r>
              <a:rPr lang="en-US" sz="3200" dirty="0" smtClean="0"/>
              <a:t>?</a:t>
            </a:r>
          </a:p>
          <a:p>
            <a:pPr lvl="0"/>
            <a:r>
              <a:rPr lang="en-US" dirty="0" smtClean="0"/>
              <a:t>Invite (i.e., Use a mnemonic spiritual assessment to invite the patient to discuss spiritual needs).</a:t>
            </a:r>
          </a:p>
        </p:txBody>
      </p:sp>
      <p:sp>
        <p:nvSpPr>
          <p:cNvPr id="2" name="Title 1"/>
          <p:cNvSpPr>
            <a:spLocks noGrp="1"/>
          </p:cNvSpPr>
          <p:nvPr>
            <p:ph type="title" idx="4294967295"/>
          </p:nvPr>
        </p:nvSpPr>
        <p:spPr>
          <a:xfrm>
            <a:off x="457200" y="152400"/>
            <a:ext cx="8229600" cy="1143000"/>
          </a:xfrm>
        </p:spPr>
        <p:txBody>
          <a:bodyPr>
            <a:normAutofit/>
          </a:bodyPr>
          <a:lstStyle/>
          <a:p>
            <a:r>
              <a:rPr lang="en-US" dirty="0" smtClean="0"/>
              <a:t>IN GENERAL: Open and Invite</a:t>
            </a:r>
            <a:endParaRPr lang="en-US" dirty="0"/>
          </a:p>
        </p:txBody>
      </p:sp>
      <p:sp>
        <p:nvSpPr>
          <p:cNvPr id="5" name="TextBox 4"/>
          <p:cNvSpPr txBox="1"/>
          <p:nvPr/>
        </p:nvSpPr>
        <p:spPr>
          <a:xfrm>
            <a:off x="228600" y="6027010"/>
            <a:ext cx="8686800" cy="830997"/>
          </a:xfrm>
          <a:prstGeom prst="rect">
            <a:avLst/>
          </a:prstGeom>
          <a:noFill/>
        </p:spPr>
        <p:txBody>
          <a:bodyPr wrap="square" rtlCol="0">
            <a:spAutoFit/>
          </a:bodyPr>
          <a:lstStyle/>
          <a:p>
            <a:r>
              <a:rPr lang="en-US" sz="2400" dirty="0" err="1" smtClean="0"/>
              <a:t>Saguil</a:t>
            </a:r>
            <a:r>
              <a:rPr lang="en-US" sz="2400" dirty="0" smtClean="0"/>
              <a:t> A, Phelps K. The Spiritual Assessment. Am </a:t>
            </a:r>
            <a:r>
              <a:rPr lang="en-US" sz="2400" dirty="0" err="1" smtClean="0"/>
              <a:t>Fam</a:t>
            </a:r>
            <a:r>
              <a:rPr lang="en-US" sz="2400" dirty="0" smtClean="0"/>
              <a:t> Physician 2012(Sep 15);86(6):546-550.</a:t>
            </a:r>
          </a:p>
        </p:txBody>
      </p:sp>
    </p:spTree>
    <p:extLst>
      <p:ext uri="{BB962C8B-B14F-4D97-AF65-F5344CB8AC3E}">
        <p14:creationId xmlns:p14="http://schemas.microsoft.com/office/powerpoint/2010/main" val="1564986480"/>
      </p:ext>
    </p:extLst>
  </p:cSld>
  <p:clrMapOvr>
    <a:masterClrMapping/>
  </p:clrMapOvr>
  <p:transition xmlns:p14="http://schemas.microsoft.com/office/powerpoint/2010/main" spd="slow">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accel="50000" decel="5000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35</a:t>
            </a:fld>
            <a:endParaRPr lang="en-US" sz="1400" b="0" dirty="0">
              <a:latin typeface="Arial" charset="0"/>
            </a:endParaRPr>
          </a:p>
        </p:txBody>
      </p:sp>
      <p:sp>
        <p:nvSpPr>
          <p:cNvPr id="3" name="Content Placeholder 2"/>
          <p:cNvSpPr>
            <a:spLocks noGrp="1"/>
          </p:cNvSpPr>
          <p:nvPr>
            <p:ph idx="4294967295"/>
          </p:nvPr>
        </p:nvSpPr>
        <p:spPr>
          <a:xfrm>
            <a:off x="381000" y="1219206"/>
            <a:ext cx="8382000" cy="4303713"/>
          </a:xfrm>
        </p:spPr>
        <p:txBody>
          <a:bodyPr>
            <a:noAutofit/>
          </a:bodyPr>
          <a:lstStyle/>
          <a:p>
            <a:pPr marL="631825" indent="-631825">
              <a:spcBef>
                <a:spcPts val="800"/>
              </a:spcBef>
              <a:buNone/>
            </a:pPr>
            <a:r>
              <a:rPr lang="en-US" sz="3200" b="1" dirty="0"/>
              <a:t>G</a:t>
            </a:r>
            <a:r>
              <a:rPr lang="en-US" sz="3200" b="1" dirty="0" smtClean="0"/>
              <a:t> </a:t>
            </a:r>
            <a:r>
              <a:rPr lang="en-US" sz="3200" b="1" dirty="0"/>
              <a:t>= </a:t>
            </a:r>
            <a:r>
              <a:rPr lang="en-US" sz="3200" b="1" dirty="0" smtClean="0"/>
              <a:t>God</a:t>
            </a:r>
            <a:endParaRPr lang="en-US" sz="3200" dirty="0" smtClean="0"/>
          </a:p>
          <a:p>
            <a:pPr marL="631825" lvl="0" indent="-631825">
              <a:spcBef>
                <a:spcPts val="800"/>
              </a:spcBef>
              <a:buNone/>
            </a:pPr>
            <a:r>
              <a:rPr lang="en-US" sz="3200" b="1" dirty="0" smtClean="0"/>
              <a:t>O = Others</a:t>
            </a:r>
            <a:endParaRPr lang="en-US" sz="3200" dirty="0"/>
          </a:p>
          <a:p>
            <a:pPr marL="631825" indent="-631825">
              <a:spcBef>
                <a:spcPts val="800"/>
              </a:spcBef>
              <a:buNone/>
            </a:pPr>
            <a:r>
              <a:rPr lang="en-US" sz="3200" b="1" dirty="0" smtClean="0"/>
              <a:t>D = Do</a:t>
            </a:r>
            <a:endParaRPr lang="en-US" sz="3200" dirty="0"/>
          </a:p>
        </p:txBody>
      </p:sp>
      <p:sp>
        <p:nvSpPr>
          <p:cNvPr id="2" name="Title 1"/>
          <p:cNvSpPr>
            <a:spLocks noGrp="1"/>
          </p:cNvSpPr>
          <p:nvPr>
            <p:ph type="title" idx="4294967295"/>
          </p:nvPr>
        </p:nvSpPr>
        <p:spPr>
          <a:xfrm>
            <a:off x="457200" y="76201"/>
            <a:ext cx="8229600" cy="1263651"/>
          </a:xfrm>
        </p:spPr>
        <p:txBody>
          <a:bodyPr>
            <a:normAutofit/>
          </a:bodyPr>
          <a:lstStyle/>
          <a:p>
            <a:r>
              <a:rPr lang="en-US" dirty="0" smtClean="0"/>
              <a:t>GOD Questions</a:t>
            </a:r>
            <a:endParaRPr lang="en-US" dirty="0"/>
          </a:p>
        </p:txBody>
      </p:sp>
      <p:sp>
        <p:nvSpPr>
          <p:cNvPr id="7" name="TextBox 6"/>
          <p:cNvSpPr txBox="1"/>
          <p:nvPr/>
        </p:nvSpPr>
        <p:spPr>
          <a:xfrm>
            <a:off x="228600" y="6027003"/>
            <a:ext cx="8686800" cy="830997"/>
          </a:xfrm>
          <a:prstGeom prst="rect">
            <a:avLst/>
          </a:prstGeom>
          <a:noFill/>
        </p:spPr>
        <p:txBody>
          <a:bodyPr wrap="square" rtlCol="0">
            <a:spAutoFit/>
          </a:bodyPr>
          <a:lstStyle/>
          <a:p>
            <a:r>
              <a:rPr lang="en-US" sz="2400" dirty="0" smtClean="0"/>
              <a:t>Larimore W, Peel WC. The Saline Solution. Christian Medical and Dental Associations. 2000. </a:t>
            </a:r>
          </a:p>
        </p:txBody>
      </p:sp>
    </p:spTree>
    <p:extLst>
      <p:ext uri="{BB962C8B-B14F-4D97-AF65-F5344CB8AC3E}">
        <p14:creationId xmlns:p14="http://schemas.microsoft.com/office/powerpoint/2010/main" val="1779905573"/>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36</a:t>
            </a:fld>
            <a:endParaRPr lang="en-US" sz="1400" b="0" dirty="0">
              <a:latin typeface="Arial" charset="0"/>
            </a:endParaRPr>
          </a:p>
        </p:txBody>
      </p:sp>
      <p:sp>
        <p:nvSpPr>
          <p:cNvPr id="3" name="Content Placeholder 2"/>
          <p:cNvSpPr>
            <a:spLocks noGrp="1"/>
          </p:cNvSpPr>
          <p:nvPr>
            <p:ph idx="4294967295"/>
          </p:nvPr>
        </p:nvSpPr>
        <p:spPr>
          <a:xfrm>
            <a:off x="381000" y="1219206"/>
            <a:ext cx="8382000" cy="4303713"/>
          </a:xfrm>
        </p:spPr>
        <p:txBody>
          <a:bodyPr>
            <a:noAutofit/>
          </a:bodyPr>
          <a:lstStyle/>
          <a:p>
            <a:pPr marL="744538" indent="-744538">
              <a:spcBef>
                <a:spcPts val="800"/>
              </a:spcBef>
              <a:buNone/>
            </a:pPr>
            <a:r>
              <a:rPr lang="en-US" sz="3200" b="1" dirty="0"/>
              <a:t>G</a:t>
            </a:r>
            <a:r>
              <a:rPr lang="en-US" sz="3200" b="1" dirty="0" smtClean="0"/>
              <a:t> </a:t>
            </a:r>
            <a:r>
              <a:rPr lang="en-US" sz="3200" b="1" dirty="0"/>
              <a:t>= </a:t>
            </a:r>
            <a:r>
              <a:rPr lang="en-US" sz="3200" b="1" dirty="0" smtClean="0"/>
              <a:t>God:</a:t>
            </a:r>
            <a:r>
              <a:rPr lang="en-US" sz="3200" dirty="0" smtClean="0"/>
              <a:t> </a:t>
            </a:r>
          </a:p>
          <a:p>
            <a:pPr>
              <a:spcBef>
                <a:spcPts val="800"/>
              </a:spcBef>
              <a:buFont typeface="Wingdings" charset="2"/>
              <a:buChar char="²"/>
            </a:pPr>
            <a:r>
              <a:rPr lang="en-US" dirty="0"/>
              <a:t> </a:t>
            </a:r>
            <a:r>
              <a:rPr lang="en-US" sz="3200" dirty="0" smtClean="0"/>
              <a:t>May I ask your faith background? </a:t>
            </a:r>
          </a:p>
          <a:p>
            <a:pPr>
              <a:spcBef>
                <a:spcPts val="800"/>
              </a:spcBef>
              <a:buFont typeface="Wingdings" charset="2"/>
              <a:buChar char="²"/>
            </a:pPr>
            <a:r>
              <a:rPr lang="en-US" dirty="0"/>
              <a:t> </a:t>
            </a:r>
            <a:r>
              <a:rPr lang="en-US" sz="3200" dirty="0" smtClean="0"/>
              <a:t>Do you have a spiritual or faith preference? </a:t>
            </a:r>
          </a:p>
          <a:p>
            <a:pPr>
              <a:spcBef>
                <a:spcPts val="800"/>
              </a:spcBef>
              <a:buFont typeface="Wingdings" charset="2"/>
              <a:buChar char="²"/>
            </a:pPr>
            <a:r>
              <a:rPr lang="en-US" dirty="0"/>
              <a:t> </a:t>
            </a:r>
            <a:r>
              <a:rPr lang="en-US" sz="3200" dirty="0" smtClean="0"/>
              <a:t>Is God, spirituality, religion, or prayer important to you, or not?</a:t>
            </a:r>
          </a:p>
        </p:txBody>
      </p:sp>
      <p:sp>
        <p:nvSpPr>
          <p:cNvPr id="2" name="Title 1"/>
          <p:cNvSpPr>
            <a:spLocks noGrp="1"/>
          </p:cNvSpPr>
          <p:nvPr>
            <p:ph type="title" idx="4294967295"/>
          </p:nvPr>
        </p:nvSpPr>
        <p:spPr>
          <a:xfrm>
            <a:off x="457200" y="76201"/>
            <a:ext cx="8229600" cy="1263651"/>
          </a:xfrm>
        </p:spPr>
        <p:txBody>
          <a:bodyPr>
            <a:normAutofit/>
          </a:bodyPr>
          <a:lstStyle/>
          <a:p>
            <a:r>
              <a:rPr lang="en-US" dirty="0" smtClean="0"/>
              <a:t>GOD Questions</a:t>
            </a:r>
            <a:endParaRPr lang="en-US" dirty="0"/>
          </a:p>
        </p:txBody>
      </p:sp>
      <p:sp>
        <p:nvSpPr>
          <p:cNvPr id="6" name="TextBox 5"/>
          <p:cNvSpPr txBox="1"/>
          <p:nvPr/>
        </p:nvSpPr>
        <p:spPr>
          <a:xfrm>
            <a:off x="228600" y="6027003"/>
            <a:ext cx="8686800" cy="830997"/>
          </a:xfrm>
          <a:prstGeom prst="rect">
            <a:avLst/>
          </a:prstGeom>
          <a:noFill/>
        </p:spPr>
        <p:txBody>
          <a:bodyPr wrap="square" rtlCol="0">
            <a:spAutoFit/>
          </a:bodyPr>
          <a:lstStyle/>
          <a:p>
            <a:r>
              <a:rPr lang="en-US" sz="2400" dirty="0" smtClean="0"/>
              <a:t>Larimore W, Peel WC. The Saline Solution. Christian Medical and Dental Associations. 2000. </a:t>
            </a:r>
          </a:p>
        </p:txBody>
      </p:sp>
    </p:spTree>
    <p:extLst>
      <p:ext uri="{BB962C8B-B14F-4D97-AF65-F5344CB8AC3E}">
        <p14:creationId xmlns:p14="http://schemas.microsoft.com/office/powerpoint/2010/main" val="1779905573"/>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37</a:t>
            </a:fld>
            <a:endParaRPr lang="en-US" sz="1400" b="0" dirty="0">
              <a:latin typeface="Arial" charset="0"/>
            </a:endParaRPr>
          </a:p>
        </p:txBody>
      </p:sp>
      <p:sp>
        <p:nvSpPr>
          <p:cNvPr id="3" name="Content Placeholder 2"/>
          <p:cNvSpPr>
            <a:spLocks noGrp="1"/>
          </p:cNvSpPr>
          <p:nvPr>
            <p:ph idx="4294967295"/>
          </p:nvPr>
        </p:nvSpPr>
        <p:spPr>
          <a:xfrm>
            <a:off x="381000" y="1219206"/>
            <a:ext cx="8382000" cy="4303713"/>
          </a:xfrm>
        </p:spPr>
        <p:txBody>
          <a:bodyPr>
            <a:noAutofit/>
          </a:bodyPr>
          <a:lstStyle/>
          <a:p>
            <a:pPr marL="744538" indent="-744538">
              <a:spcBef>
                <a:spcPts val="800"/>
              </a:spcBef>
              <a:buNone/>
            </a:pPr>
            <a:r>
              <a:rPr lang="en-US" b="1" dirty="0" smtClean="0"/>
              <a:t>O = Others:</a:t>
            </a:r>
            <a:r>
              <a:rPr lang="en-US" dirty="0" smtClean="0"/>
              <a:t> </a:t>
            </a:r>
          </a:p>
          <a:p>
            <a:pPr>
              <a:spcBef>
                <a:spcPts val="800"/>
              </a:spcBef>
              <a:buFont typeface="Wingdings" charset="2"/>
              <a:buChar char="²"/>
            </a:pPr>
            <a:r>
              <a:rPr lang="en-US" dirty="0" smtClean="0"/>
              <a:t> Do you now or have you ever met with others in religious or spiritual community? </a:t>
            </a:r>
          </a:p>
          <a:p>
            <a:pPr>
              <a:spcBef>
                <a:spcPts val="800"/>
              </a:spcBef>
              <a:buFont typeface="Wingdings" charset="2"/>
              <a:buChar char="²"/>
            </a:pPr>
            <a:r>
              <a:rPr lang="en-US" dirty="0" smtClean="0"/>
              <a:t> If so, how often? </a:t>
            </a:r>
          </a:p>
          <a:p>
            <a:pPr>
              <a:spcBef>
                <a:spcPts val="800"/>
              </a:spcBef>
              <a:buFont typeface="Wingdings" charset="2"/>
              <a:buChar char="²"/>
            </a:pPr>
            <a:r>
              <a:rPr lang="en-US" dirty="0"/>
              <a:t> </a:t>
            </a:r>
            <a:r>
              <a:rPr lang="en-US" dirty="0" smtClean="0"/>
              <a:t>How important is/was this to you?</a:t>
            </a:r>
          </a:p>
        </p:txBody>
      </p:sp>
      <p:sp>
        <p:nvSpPr>
          <p:cNvPr id="2" name="Title 1"/>
          <p:cNvSpPr>
            <a:spLocks noGrp="1"/>
          </p:cNvSpPr>
          <p:nvPr>
            <p:ph type="title" idx="4294967295"/>
          </p:nvPr>
        </p:nvSpPr>
        <p:spPr>
          <a:xfrm>
            <a:off x="457200" y="76201"/>
            <a:ext cx="8229600" cy="1263651"/>
          </a:xfrm>
        </p:spPr>
        <p:txBody>
          <a:bodyPr>
            <a:normAutofit/>
          </a:bodyPr>
          <a:lstStyle/>
          <a:p>
            <a:r>
              <a:rPr lang="en-US" dirty="0" smtClean="0"/>
              <a:t>GOD Questions</a:t>
            </a:r>
            <a:endParaRPr lang="en-US" dirty="0"/>
          </a:p>
        </p:txBody>
      </p:sp>
      <p:sp>
        <p:nvSpPr>
          <p:cNvPr id="6" name="TextBox 5"/>
          <p:cNvSpPr txBox="1"/>
          <p:nvPr/>
        </p:nvSpPr>
        <p:spPr>
          <a:xfrm>
            <a:off x="228600" y="6027003"/>
            <a:ext cx="8686800" cy="830997"/>
          </a:xfrm>
          <a:prstGeom prst="rect">
            <a:avLst/>
          </a:prstGeom>
          <a:noFill/>
        </p:spPr>
        <p:txBody>
          <a:bodyPr wrap="square" rtlCol="0">
            <a:spAutoFit/>
          </a:bodyPr>
          <a:lstStyle/>
          <a:p>
            <a:r>
              <a:rPr lang="en-US" sz="2400" dirty="0" smtClean="0"/>
              <a:t>Larimore W, Peel WC. The Saline Solution. Christian Medical and Dental Associations. 2000. </a:t>
            </a:r>
          </a:p>
        </p:txBody>
      </p:sp>
    </p:spTree>
    <p:extLst>
      <p:ext uri="{BB962C8B-B14F-4D97-AF65-F5344CB8AC3E}">
        <p14:creationId xmlns:p14="http://schemas.microsoft.com/office/powerpoint/2010/main" val="1779905573"/>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38</a:t>
            </a:fld>
            <a:endParaRPr lang="en-US" sz="1400" b="0" dirty="0">
              <a:latin typeface="Arial" charset="0"/>
            </a:endParaRPr>
          </a:p>
        </p:txBody>
      </p:sp>
      <p:sp>
        <p:nvSpPr>
          <p:cNvPr id="3" name="Content Placeholder 2"/>
          <p:cNvSpPr>
            <a:spLocks noGrp="1"/>
          </p:cNvSpPr>
          <p:nvPr>
            <p:ph idx="4294967295"/>
          </p:nvPr>
        </p:nvSpPr>
        <p:spPr>
          <a:xfrm>
            <a:off x="381000" y="1219206"/>
            <a:ext cx="8382000" cy="5105394"/>
          </a:xfrm>
        </p:spPr>
        <p:txBody>
          <a:bodyPr>
            <a:noAutofit/>
          </a:bodyPr>
          <a:lstStyle/>
          <a:p>
            <a:pPr marL="744538" indent="-744538">
              <a:lnSpc>
                <a:spcPct val="90000"/>
              </a:lnSpc>
              <a:spcBef>
                <a:spcPts val="800"/>
              </a:spcBef>
              <a:buNone/>
            </a:pPr>
            <a:r>
              <a:rPr lang="en-US" sz="3200" b="1" dirty="0" smtClean="0"/>
              <a:t>D = Do:</a:t>
            </a:r>
            <a:r>
              <a:rPr lang="en-US" sz="3200" dirty="0" smtClean="0"/>
              <a:t> </a:t>
            </a:r>
          </a:p>
          <a:p>
            <a:pPr marL="461963" indent="-461963">
              <a:lnSpc>
                <a:spcPct val="90000"/>
              </a:lnSpc>
              <a:spcBef>
                <a:spcPts val="800"/>
              </a:spcBef>
              <a:buFont typeface="Wingdings" charset="2"/>
              <a:buChar char="²"/>
            </a:pPr>
            <a:r>
              <a:rPr lang="en-US" dirty="0" smtClean="0"/>
              <a:t>Is </a:t>
            </a:r>
            <a:r>
              <a:rPr lang="en-US" dirty="0"/>
              <a:t>there a way in which you would like for us to account for spirituality in your care</a:t>
            </a:r>
            <a:r>
              <a:rPr lang="en-US" dirty="0" smtClean="0"/>
              <a:t>?</a:t>
            </a:r>
            <a:endParaRPr lang="en-US" dirty="0"/>
          </a:p>
          <a:p>
            <a:pPr marL="461963" indent="-461963">
              <a:lnSpc>
                <a:spcPct val="90000"/>
              </a:lnSpc>
              <a:spcBef>
                <a:spcPts val="800"/>
              </a:spcBef>
              <a:buFont typeface="Wingdings" charset="2"/>
              <a:buChar char="²"/>
            </a:pPr>
            <a:r>
              <a:rPr lang="en-US" dirty="0" smtClean="0"/>
              <a:t>Is </a:t>
            </a:r>
            <a:r>
              <a:rPr lang="en-US" dirty="0"/>
              <a:t>there a way we can provide spiritual support</a:t>
            </a:r>
            <a:r>
              <a:rPr lang="en-US" dirty="0" smtClean="0"/>
              <a:t>?</a:t>
            </a:r>
            <a:endParaRPr lang="en-US" dirty="0"/>
          </a:p>
          <a:p>
            <a:pPr marL="461963" indent="-461963">
              <a:lnSpc>
                <a:spcPct val="90000"/>
              </a:lnSpc>
              <a:spcBef>
                <a:spcPts val="800"/>
              </a:spcBef>
              <a:buFont typeface="Wingdings" charset="2"/>
              <a:buChar char="²"/>
            </a:pPr>
            <a:r>
              <a:rPr lang="en-US" dirty="0" smtClean="0"/>
              <a:t>Are </a:t>
            </a:r>
            <a:r>
              <a:rPr lang="en-US" dirty="0"/>
              <a:t>there resources in your faith community that you would like for me to help mobilize?</a:t>
            </a:r>
          </a:p>
          <a:p>
            <a:pPr>
              <a:lnSpc>
                <a:spcPct val="90000"/>
              </a:lnSpc>
              <a:spcBef>
                <a:spcPts val="800"/>
              </a:spcBef>
              <a:buFont typeface="Wingdings" charset="2"/>
              <a:buChar char="²"/>
            </a:pPr>
            <a:endParaRPr lang="en-US" dirty="0"/>
          </a:p>
        </p:txBody>
      </p:sp>
      <p:sp>
        <p:nvSpPr>
          <p:cNvPr id="2" name="Title 1"/>
          <p:cNvSpPr>
            <a:spLocks noGrp="1"/>
          </p:cNvSpPr>
          <p:nvPr>
            <p:ph type="title" idx="4294967295"/>
          </p:nvPr>
        </p:nvSpPr>
        <p:spPr>
          <a:xfrm>
            <a:off x="457200" y="76201"/>
            <a:ext cx="8229600" cy="1263651"/>
          </a:xfrm>
        </p:spPr>
        <p:txBody>
          <a:bodyPr>
            <a:normAutofit/>
          </a:bodyPr>
          <a:lstStyle/>
          <a:p>
            <a:r>
              <a:rPr lang="en-US" dirty="0" smtClean="0"/>
              <a:t>GOD Questions</a:t>
            </a:r>
            <a:endParaRPr lang="en-US" dirty="0"/>
          </a:p>
        </p:txBody>
      </p:sp>
      <p:sp>
        <p:nvSpPr>
          <p:cNvPr id="7" name="TextBox 6"/>
          <p:cNvSpPr txBox="1"/>
          <p:nvPr/>
        </p:nvSpPr>
        <p:spPr>
          <a:xfrm>
            <a:off x="228600" y="6027003"/>
            <a:ext cx="8686800" cy="830997"/>
          </a:xfrm>
          <a:prstGeom prst="rect">
            <a:avLst/>
          </a:prstGeom>
          <a:noFill/>
        </p:spPr>
        <p:txBody>
          <a:bodyPr wrap="square" rtlCol="0">
            <a:spAutoFit/>
          </a:bodyPr>
          <a:lstStyle/>
          <a:p>
            <a:r>
              <a:rPr lang="en-US" sz="2400" dirty="0" smtClean="0"/>
              <a:t>Larimore W, Peel WC. The Saline Solution. Christian Medical and Dental Associations. 2000. </a:t>
            </a:r>
          </a:p>
        </p:txBody>
      </p:sp>
    </p:spTree>
    <p:extLst>
      <p:ext uri="{BB962C8B-B14F-4D97-AF65-F5344CB8AC3E}">
        <p14:creationId xmlns:p14="http://schemas.microsoft.com/office/powerpoint/2010/main" val="565592566"/>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39</a:t>
            </a:fld>
            <a:endParaRPr lang="en-US" sz="1400" b="0" dirty="0">
              <a:latin typeface="Arial" charset="0"/>
            </a:endParaRPr>
          </a:p>
        </p:txBody>
      </p:sp>
      <p:sp>
        <p:nvSpPr>
          <p:cNvPr id="3" name="Content Placeholder 2"/>
          <p:cNvSpPr>
            <a:spLocks noGrp="1"/>
          </p:cNvSpPr>
          <p:nvPr>
            <p:ph idx="4294967295"/>
          </p:nvPr>
        </p:nvSpPr>
        <p:spPr>
          <a:xfrm>
            <a:off x="381000" y="1219206"/>
            <a:ext cx="8382000" cy="5105394"/>
          </a:xfrm>
        </p:spPr>
        <p:txBody>
          <a:bodyPr>
            <a:noAutofit/>
          </a:bodyPr>
          <a:lstStyle/>
          <a:p>
            <a:pPr marL="744538" indent="-744538">
              <a:lnSpc>
                <a:spcPct val="90000"/>
              </a:lnSpc>
              <a:spcBef>
                <a:spcPts val="800"/>
              </a:spcBef>
              <a:buNone/>
            </a:pPr>
            <a:r>
              <a:rPr lang="en-US" sz="3200" b="1" dirty="0" smtClean="0"/>
              <a:t>D = Do:</a:t>
            </a:r>
            <a:r>
              <a:rPr lang="en-US" sz="3200" dirty="0" smtClean="0"/>
              <a:t> </a:t>
            </a:r>
          </a:p>
          <a:p>
            <a:pPr marL="461963" indent="-461963">
              <a:lnSpc>
                <a:spcPct val="90000"/>
              </a:lnSpc>
              <a:spcBef>
                <a:spcPts val="800"/>
              </a:spcBef>
              <a:buFont typeface="Wingdings" charset="2"/>
              <a:buChar char="²"/>
            </a:pPr>
            <a:r>
              <a:rPr lang="en-US" sz="3200" dirty="0" smtClean="0"/>
              <a:t>What can I do to help you incorporate your faith into your medical care? </a:t>
            </a:r>
          </a:p>
          <a:p>
            <a:pPr marL="461963" indent="-461963">
              <a:lnSpc>
                <a:spcPct val="90000"/>
              </a:lnSpc>
              <a:spcBef>
                <a:spcPts val="800"/>
              </a:spcBef>
              <a:buFont typeface="Wingdings" charset="2"/>
              <a:buChar char="²"/>
            </a:pPr>
            <a:r>
              <a:rPr lang="en-US" dirty="0" smtClean="0"/>
              <a:t>Would you like to see a chaplain or pastoral professional?</a:t>
            </a:r>
          </a:p>
          <a:p>
            <a:pPr marL="461963" indent="-461963">
              <a:lnSpc>
                <a:spcPct val="90000"/>
              </a:lnSpc>
              <a:spcBef>
                <a:spcPts val="800"/>
              </a:spcBef>
              <a:buFont typeface="Wingdings" charset="2"/>
              <a:buChar char="²"/>
            </a:pPr>
            <a:r>
              <a:rPr lang="en-US" sz="3200" dirty="0" smtClean="0"/>
              <a:t>Do you need any religious materials or resources?</a:t>
            </a:r>
          </a:p>
          <a:p>
            <a:pPr marL="461963" indent="-461963">
              <a:lnSpc>
                <a:spcPct val="90000"/>
              </a:lnSpc>
              <a:spcBef>
                <a:spcPts val="800"/>
              </a:spcBef>
              <a:buFont typeface="Wingdings" charset="2"/>
              <a:buChar char="²"/>
            </a:pPr>
            <a:r>
              <a:rPr lang="en-US" sz="3200" dirty="0" smtClean="0"/>
              <a:t>May I pray with or for you? May I have others pray for you.</a:t>
            </a:r>
            <a:endParaRPr lang="en-US" sz="3200" dirty="0"/>
          </a:p>
        </p:txBody>
      </p:sp>
      <p:sp>
        <p:nvSpPr>
          <p:cNvPr id="2" name="Title 1"/>
          <p:cNvSpPr>
            <a:spLocks noGrp="1"/>
          </p:cNvSpPr>
          <p:nvPr>
            <p:ph type="title" idx="4294967295"/>
          </p:nvPr>
        </p:nvSpPr>
        <p:spPr>
          <a:xfrm>
            <a:off x="457200" y="76201"/>
            <a:ext cx="8229600" cy="1263651"/>
          </a:xfrm>
        </p:spPr>
        <p:txBody>
          <a:bodyPr>
            <a:normAutofit/>
          </a:bodyPr>
          <a:lstStyle/>
          <a:p>
            <a:r>
              <a:rPr lang="en-US" dirty="0" smtClean="0"/>
              <a:t>GOD Questions</a:t>
            </a:r>
            <a:endParaRPr lang="en-US" dirty="0"/>
          </a:p>
        </p:txBody>
      </p:sp>
      <p:sp>
        <p:nvSpPr>
          <p:cNvPr id="6" name="TextBox 5"/>
          <p:cNvSpPr txBox="1"/>
          <p:nvPr/>
        </p:nvSpPr>
        <p:spPr>
          <a:xfrm>
            <a:off x="228600" y="6027010"/>
            <a:ext cx="8686800" cy="830997"/>
          </a:xfrm>
          <a:prstGeom prst="rect">
            <a:avLst/>
          </a:prstGeom>
          <a:noFill/>
        </p:spPr>
        <p:txBody>
          <a:bodyPr wrap="square" rtlCol="0">
            <a:spAutoFit/>
          </a:bodyPr>
          <a:lstStyle/>
          <a:p>
            <a:r>
              <a:rPr lang="en-US" sz="2400" dirty="0" err="1" smtClean="0"/>
              <a:t>Saguil</a:t>
            </a:r>
            <a:r>
              <a:rPr lang="en-US" sz="2400" dirty="0" smtClean="0"/>
              <a:t> A, Phelps K. The Spiritual Assessment. Am </a:t>
            </a:r>
            <a:r>
              <a:rPr lang="en-US" sz="2400" dirty="0" err="1" smtClean="0"/>
              <a:t>Fam</a:t>
            </a:r>
            <a:r>
              <a:rPr lang="en-US" sz="2400" dirty="0" smtClean="0"/>
              <a:t> Physician 2012(Sep 15);86(6):546-550.</a:t>
            </a:r>
          </a:p>
        </p:txBody>
      </p:sp>
    </p:spTree>
    <p:extLst>
      <p:ext uri="{BB962C8B-B14F-4D97-AF65-F5344CB8AC3E}">
        <p14:creationId xmlns:p14="http://schemas.microsoft.com/office/powerpoint/2010/main" val="1553928608"/>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1-06 at 3.52.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98" y="152406"/>
            <a:ext cx="8118902" cy="5791695"/>
          </a:xfrm>
          <a:prstGeom prst="rect">
            <a:avLst/>
          </a:prstGeom>
          <a:ln>
            <a:solidFill>
              <a:schemeClr val="tx1"/>
            </a:solidFill>
          </a:ln>
        </p:spPr>
      </p:pic>
      <p:sp>
        <p:nvSpPr>
          <p:cNvPr id="4" name="TextBox 3"/>
          <p:cNvSpPr txBox="1"/>
          <p:nvPr/>
        </p:nvSpPr>
        <p:spPr>
          <a:xfrm>
            <a:off x="1752600" y="6019806"/>
            <a:ext cx="5562600" cy="769441"/>
          </a:xfrm>
          <a:prstGeom prst="rect">
            <a:avLst/>
          </a:prstGeom>
          <a:noFill/>
        </p:spPr>
        <p:txBody>
          <a:bodyPr wrap="square" rtlCol="0">
            <a:spAutoFit/>
          </a:bodyPr>
          <a:lstStyle/>
          <a:p>
            <a:pPr algn="ctr"/>
            <a:r>
              <a:rPr lang="en-US" sz="4400" b="1" dirty="0" err="1" smtClean="0"/>
              <a:t>DrWalt.com</a:t>
            </a:r>
            <a:endParaRPr lang="en-US" sz="3600" b="1" dirty="0"/>
          </a:p>
        </p:txBody>
      </p:sp>
    </p:spTree>
    <p:extLst>
      <p:ext uri="{BB962C8B-B14F-4D97-AF65-F5344CB8AC3E}">
        <p14:creationId xmlns:p14="http://schemas.microsoft.com/office/powerpoint/2010/main" val="265983563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40</a:t>
            </a:fld>
            <a:endParaRPr lang="en-US" sz="1400" b="0" dirty="0">
              <a:latin typeface="Arial" charset="0"/>
            </a:endParaRPr>
          </a:p>
        </p:txBody>
      </p:sp>
      <p:sp>
        <p:nvSpPr>
          <p:cNvPr id="3" name="Content Placeholder 2"/>
          <p:cNvSpPr>
            <a:spLocks noGrp="1"/>
          </p:cNvSpPr>
          <p:nvPr>
            <p:ph idx="4294967295"/>
          </p:nvPr>
        </p:nvSpPr>
        <p:spPr>
          <a:xfrm>
            <a:off x="381000" y="1219206"/>
            <a:ext cx="8382000" cy="4303713"/>
          </a:xfrm>
        </p:spPr>
        <p:txBody>
          <a:bodyPr>
            <a:noAutofit/>
          </a:bodyPr>
          <a:lstStyle/>
          <a:p>
            <a:pPr marL="631825" lvl="0" indent="-631825">
              <a:buNone/>
            </a:pPr>
            <a:r>
              <a:rPr lang="en-US" b="1" dirty="0"/>
              <a:t>G = God</a:t>
            </a:r>
            <a:endParaRPr lang="en-US" dirty="0"/>
          </a:p>
          <a:p>
            <a:pPr marL="631825" lvl="0" indent="-631825">
              <a:buNone/>
            </a:pPr>
            <a:r>
              <a:rPr lang="en-US" b="1" dirty="0"/>
              <a:t>O = Others</a:t>
            </a:r>
            <a:endParaRPr lang="en-US" dirty="0"/>
          </a:p>
          <a:p>
            <a:pPr marL="631825" lvl="0" indent="-631825">
              <a:buNone/>
            </a:pPr>
            <a:r>
              <a:rPr lang="en-US" b="1" dirty="0"/>
              <a:t>D = Do</a:t>
            </a:r>
          </a:p>
          <a:p>
            <a:pPr marL="631825" lvl="0" indent="-631825">
              <a:buNone/>
            </a:pPr>
            <a:r>
              <a:rPr lang="en-US" b="1" dirty="0"/>
              <a:t>BUT … the GOD questions completely ignore any religious struggles believing patients may have.</a:t>
            </a:r>
            <a:endParaRPr lang="en-US" dirty="0"/>
          </a:p>
        </p:txBody>
      </p:sp>
      <p:sp>
        <p:nvSpPr>
          <p:cNvPr id="2" name="Title 1"/>
          <p:cNvSpPr>
            <a:spLocks noGrp="1"/>
          </p:cNvSpPr>
          <p:nvPr>
            <p:ph type="title" idx="4294967295"/>
          </p:nvPr>
        </p:nvSpPr>
        <p:spPr>
          <a:xfrm>
            <a:off x="457200" y="76201"/>
            <a:ext cx="8229600" cy="1263651"/>
          </a:xfrm>
        </p:spPr>
        <p:txBody>
          <a:bodyPr>
            <a:normAutofit/>
          </a:bodyPr>
          <a:lstStyle/>
          <a:p>
            <a:r>
              <a:rPr lang="en-US" dirty="0" smtClean="0"/>
              <a:t>GOD Questions</a:t>
            </a:r>
            <a:endParaRPr lang="en-US" dirty="0"/>
          </a:p>
        </p:txBody>
      </p:sp>
      <p:sp>
        <p:nvSpPr>
          <p:cNvPr id="7" name="TextBox 6"/>
          <p:cNvSpPr txBox="1"/>
          <p:nvPr/>
        </p:nvSpPr>
        <p:spPr>
          <a:xfrm>
            <a:off x="228600" y="5867406"/>
            <a:ext cx="8686800" cy="830997"/>
          </a:xfrm>
          <a:prstGeom prst="rect">
            <a:avLst/>
          </a:prstGeom>
          <a:noFill/>
        </p:spPr>
        <p:txBody>
          <a:bodyPr wrap="square" rtlCol="0">
            <a:spAutoFit/>
          </a:bodyPr>
          <a:lstStyle/>
          <a:p>
            <a:r>
              <a:rPr lang="en-US" sz="2400" dirty="0" smtClean="0"/>
              <a:t>Larimore W, Peel WC. The Saline Solution. Christian Medical and Dental Associations. 2000. </a:t>
            </a:r>
          </a:p>
        </p:txBody>
      </p:sp>
    </p:spTree>
    <p:extLst>
      <p:ext uri="{BB962C8B-B14F-4D97-AF65-F5344CB8AC3E}">
        <p14:creationId xmlns:p14="http://schemas.microsoft.com/office/powerpoint/2010/main" val="1779905573"/>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41</a:t>
            </a:fld>
            <a:endParaRPr lang="en-US" sz="1400" b="0" dirty="0">
              <a:latin typeface="Arial" charset="0"/>
            </a:endParaRPr>
          </a:p>
        </p:txBody>
      </p:sp>
      <p:sp>
        <p:nvSpPr>
          <p:cNvPr id="3" name="Content Placeholder 2"/>
          <p:cNvSpPr>
            <a:spLocks noGrp="1"/>
          </p:cNvSpPr>
          <p:nvPr>
            <p:ph idx="4294967295"/>
          </p:nvPr>
        </p:nvSpPr>
        <p:spPr>
          <a:xfrm>
            <a:off x="304800" y="1524000"/>
            <a:ext cx="8534400" cy="1600200"/>
          </a:xfrm>
        </p:spPr>
        <p:txBody>
          <a:bodyPr>
            <a:noAutofit/>
          </a:bodyPr>
          <a:lstStyle/>
          <a:p>
            <a:pPr marL="631825" indent="-631825" algn="ctr">
              <a:spcBef>
                <a:spcPts val="800"/>
              </a:spcBef>
              <a:buNone/>
            </a:pPr>
            <a:endParaRPr lang="en-US" sz="6600" dirty="0" smtClean="0"/>
          </a:p>
          <a:p>
            <a:pPr marL="631825" indent="-631825" algn="ctr">
              <a:spcBef>
                <a:spcPts val="800"/>
              </a:spcBef>
              <a:buNone/>
            </a:pPr>
            <a:r>
              <a:rPr lang="en-US" sz="6600" dirty="0"/>
              <a:t>T</a:t>
            </a:r>
            <a:r>
              <a:rPr lang="en-US" sz="6600" dirty="0" smtClean="0"/>
              <a:t>he LORD’s LAP</a:t>
            </a:r>
            <a:endParaRPr lang="en-US" sz="6600" dirty="0"/>
          </a:p>
        </p:txBody>
      </p:sp>
      <p:sp>
        <p:nvSpPr>
          <p:cNvPr id="2" name="Title 1"/>
          <p:cNvSpPr>
            <a:spLocks noGrp="1"/>
          </p:cNvSpPr>
          <p:nvPr>
            <p:ph type="title" idx="4294967295"/>
          </p:nvPr>
        </p:nvSpPr>
        <p:spPr>
          <a:xfrm>
            <a:off x="457200" y="76201"/>
            <a:ext cx="8229600" cy="1263651"/>
          </a:xfrm>
        </p:spPr>
        <p:txBody>
          <a:bodyPr>
            <a:normAutofit/>
          </a:bodyPr>
          <a:lstStyle/>
          <a:p>
            <a:r>
              <a:rPr lang="en-US" dirty="0" smtClean="0"/>
              <a:t>BRAND NEW</a:t>
            </a:r>
            <a:endParaRPr lang="en-US" dirty="0"/>
          </a:p>
        </p:txBody>
      </p:sp>
      <p:sp>
        <p:nvSpPr>
          <p:cNvPr id="6" name="TextBox 5"/>
          <p:cNvSpPr txBox="1"/>
          <p:nvPr/>
        </p:nvSpPr>
        <p:spPr>
          <a:xfrm>
            <a:off x="173972" y="5950803"/>
            <a:ext cx="8796075" cy="830997"/>
          </a:xfrm>
          <a:prstGeom prst="rect">
            <a:avLst/>
          </a:prstGeom>
          <a:noFill/>
        </p:spPr>
        <p:txBody>
          <a:bodyPr wrap="square" rtlCol="0">
            <a:spAutoFit/>
          </a:bodyPr>
          <a:lstStyle/>
          <a:p>
            <a:r>
              <a:rPr lang="en-US" sz="2400" dirty="0" smtClean="0"/>
              <a:t>Larimore </a:t>
            </a:r>
            <a:r>
              <a:rPr lang="en-US" sz="2400" dirty="0"/>
              <a:t>W. Spiritual Assessment in Clinical Care. Part 2—The LORD’s LAP. Today’s Christian Doctor. 2015(Fall);46(3):26-29. </a:t>
            </a:r>
            <a:r>
              <a:rPr lang="en-US" sz="2400" dirty="0" smtClean="0"/>
              <a:t>       </a:t>
            </a:r>
          </a:p>
        </p:txBody>
      </p:sp>
    </p:spTree>
    <p:extLst>
      <p:ext uri="{BB962C8B-B14F-4D97-AF65-F5344CB8AC3E}">
        <p14:creationId xmlns:p14="http://schemas.microsoft.com/office/powerpoint/2010/main" val="241004300"/>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42</a:t>
            </a:fld>
            <a:endParaRPr lang="en-US" sz="1400" b="0" dirty="0">
              <a:latin typeface="Arial" charset="0"/>
            </a:endParaRPr>
          </a:p>
        </p:txBody>
      </p:sp>
      <p:sp>
        <p:nvSpPr>
          <p:cNvPr id="3" name="Content Placeholder 2"/>
          <p:cNvSpPr>
            <a:spLocks noGrp="1"/>
          </p:cNvSpPr>
          <p:nvPr>
            <p:ph idx="4294967295"/>
          </p:nvPr>
        </p:nvSpPr>
        <p:spPr>
          <a:xfrm>
            <a:off x="304800" y="1219206"/>
            <a:ext cx="8534400" cy="4303713"/>
          </a:xfrm>
        </p:spPr>
        <p:txBody>
          <a:bodyPr>
            <a:noAutofit/>
          </a:bodyPr>
          <a:lstStyle/>
          <a:p>
            <a:pPr marL="631825" indent="-631825">
              <a:spcBef>
                <a:spcPts val="800"/>
              </a:spcBef>
              <a:buNone/>
            </a:pPr>
            <a:r>
              <a:rPr lang="en-US" b="1" dirty="0" smtClean="0"/>
              <a:t>L = Lord</a:t>
            </a:r>
            <a:endParaRPr lang="en-US" dirty="0" smtClean="0"/>
          </a:p>
          <a:p>
            <a:pPr marL="631825" lvl="0" indent="-631825">
              <a:spcBef>
                <a:spcPts val="800"/>
              </a:spcBef>
              <a:buNone/>
            </a:pPr>
            <a:r>
              <a:rPr lang="en-US" b="1" dirty="0" smtClean="0"/>
              <a:t>O </a:t>
            </a:r>
            <a:r>
              <a:rPr lang="en-US" b="1" dirty="0"/>
              <a:t>= </a:t>
            </a:r>
            <a:r>
              <a:rPr lang="en-US" b="1" dirty="0" smtClean="0"/>
              <a:t>Others</a:t>
            </a:r>
            <a:endParaRPr lang="en-US" dirty="0"/>
          </a:p>
          <a:p>
            <a:pPr marL="631825" indent="-631825">
              <a:spcBef>
                <a:spcPts val="800"/>
              </a:spcBef>
              <a:buNone/>
            </a:pPr>
            <a:r>
              <a:rPr lang="en-US" b="1" dirty="0" smtClean="0"/>
              <a:t>R </a:t>
            </a:r>
            <a:r>
              <a:rPr lang="en-US" b="1" dirty="0"/>
              <a:t>=</a:t>
            </a:r>
            <a:r>
              <a:rPr lang="en-US" b="1" dirty="0" smtClean="0"/>
              <a:t> Religious Struggle OR Relationship</a:t>
            </a:r>
          </a:p>
          <a:p>
            <a:pPr marL="631825" indent="-631825">
              <a:spcBef>
                <a:spcPts val="800"/>
              </a:spcBef>
              <a:buNone/>
            </a:pPr>
            <a:r>
              <a:rPr lang="en-US" b="1" dirty="0" smtClean="0"/>
              <a:t>D = Do</a:t>
            </a:r>
            <a:endParaRPr lang="en-US" dirty="0"/>
          </a:p>
        </p:txBody>
      </p:sp>
      <p:sp>
        <p:nvSpPr>
          <p:cNvPr id="2" name="Title 1"/>
          <p:cNvSpPr>
            <a:spLocks noGrp="1"/>
          </p:cNvSpPr>
          <p:nvPr>
            <p:ph type="title" idx="4294967295"/>
          </p:nvPr>
        </p:nvSpPr>
        <p:spPr>
          <a:xfrm>
            <a:off x="457200" y="76201"/>
            <a:ext cx="8229600" cy="1263651"/>
          </a:xfrm>
        </p:spPr>
        <p:txBody>
          <a:bodyPr>
            <a:normAutofit/>
          </a:bodyPr>
          <a:lstStyle/>
          <a:p>
            <a:r>
              <a:rPr lang="en-US" dirty="0" smtClean="0"/>
              <a:t>The LORD’s LAP Questions</a:t>
            </a:r>
            <a:endParaRPr lang="en-US" dirty="0"/>
          </a:p>
        </p:txBody>
      </p:sp>
      <p:sp>
        <p:nvSpPr>
          <p:cNvPr id="7" name="TextBox 6"/>
          <p:cNvSpPr txBox="1"/>
          <p:nvPr/>
        </p:nvSpPr>
        <p:spPr>
          <a:xfrm>
            <a:off x="173972" y="6320135"/>
            <a:ext cx="8796075" cy="461665"/>
          </a:xfrm>
          <a:prstGeom prst="rect">
            <a:avLst/>
          </a:prstGeom>
          <a:noFill/>
        </p:spPr>
        <p:txBody>
          <a:bodyPr wrap="square" rtlCol="0">
            <a:spAutoFit/>
          </a:bodyPr>
          <a:lstStyle/>
          <a:p>
            <a:r>
              <a:rPr lang="en-US" sz="2400" dirty="0" smtClean="0"/>
              <a:t>Larimore </a:t>
            </a:r>
            <a:r>
              <a:rPr lang="en-US" sz="2400" dirty="0"/>
              <a:t>W. Spiritual Assessment in Clinical Care. Part 2—The </a:t>
            </a:r>
            <a:r>
              <a:rPr lang="en-US" sz="2400" dirty="0" smtClean="0"/>
              <a:t>LORD’s</a:t>
            </a:r>
          </a:p>
        </p:txBody>
      </p:sp>
    </p:spTree>
    <p:extLst>
      <p:ext uri="{BB962C8B-B14F-4D97-AF65-F5344CB8AC3E}">
        <p14:creationId xmlns:p14="http://schemas.microsoft.com/office/powerpoint/2010/main" val="2989161839"/>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43</a:t>
            </a:fld>
            <a:endParaRPr lang="en-US" sz="1400" b="0" dirty="0">
              <a:latin typeface="Arial" charset="0"/>
            </a:endParaRPr>
          </a:p>
        </p:txBody>
      </p:sp>
      <p:sp>
        <p:nvSpPr>
          <p:cNvPr id="3" name="Content Placeholder 2"/>
          <p:cNvSpPr>
            <a:spLocks noGrp="1"/>
          </p:cNvSpPr>
          <p:nvPr>
            <p:ph idx="4294967295"/>
          </p:nvPr>
        </p:nvSpPr>
        <p:spPr>
          <a:xfrm>
            <a:off x="304800" y="1219206"/>
            <a:ext cx="8534400" cy="4303713"/>
          </a:xfrm>
        </p:spPr>
        <p:txBody>
          <a:bodyPr>
            <a:noAutofit/>
          </a:bodyPr>
          <a:lstStyle/>
          <a:p>
            <a:pPr marL="631825" indent="-631825">
              <a:spcBef>
                <a:spcPts val="800"/>
              </a:spcBef>
              <a:buNone/>
            </a:pPr>
            <a:r>
              <a:rPr lang="en-US" b="1" dirty="0" smtClean="0"/>
              <a:t>L </a:t>
            </a:r>
            <a:r>
              <a:rPr lang="en-US" b="1" dirty="0"/>
              <a:t>= </a:t>
            </a:r>
            <a:r>
              <a:rPr lang="en-US" b="1" dirty="0" smtClean="0"/>
              <a:t>Lord: </a:t>
            </a:r>
            <a:r>
              <a:rPr lang="en-US" dirty="0"/>
              <a:t>Same as the “</a:t>
            </a:r>
            <a:r>
              <a:rPr lang="en-US" b="1" u="sng" dirty="0"/>
              <a:t>G</a:t>
            </a:r>
            <a:r>
              <a:rPr lang="en-US" dirty="0"/>
              <a:t>OD </a:t>
            </a:r>
            <a:r>
              <a:rPr lang="en-US" dirty="0" smtClean="0"/>
              <a:t>Questions.”</a:t>
            </a:r>
          </a:p>
          <a:p>
            <a:pPr marL="571500" indent="0">
              <a:spcBef>
                <a:spcPts val="800"/>
              </a:spcBef>
              <a:buNone/>
            </a:pPr>
            <a:r>
              <a:rPr lang="en-US" dirty="0"/>
              <a:t>May I ask your faith background? Do you have a spiritual or faith preference? Is God, spirituality, religion, or prayer important to you, or not</a:t>
            </a:r>
            <a:r>
              <a:rPr lang="en-US" dirty="0" smtClean="0"/>
              <a:t>?</a:t>
            </a:r>
            <a:endParaRPr lang="en-US" dirty="0"/>
          </a:p>
          <a:p>
            <a:pPr marL="631825" lvl="0" indent="-631825">
              <a:spcBef>
                <a:spcPts val="800"/>
              </a:spcBef>
              <a:buNone/>
            </a:pPr>
            <a:r>
              <a:rPr lang="en-US" b="1" dirty="0" smtClean="0"/>
              <a:t>O = Others: </a:t>
            </a:r>
            <a:r>
              <a:rPr lang="en-US" dirty="0"/>
              <a:t>Same as the “G</a:t>
            </a:r>
            <a:r>
              <a:rPr lang="en-US" b="1" u="sng" dirty="0"/>
              <a:t>O</a:t>
            </a:r>
            <a:r>
              <a:rPr lang="en-US" dirty="0"/>
              <a:t>D Questions.</a:t>
            </a:r>
            <a:r>
              <a:rPr lang="en-US" dirty="0" smtClean="0"/>
              <a:t>” </a:t>
            </a:r>
          </a:p>
          <a:p>
            <a:pPr marL="576263" indent="0">
              <a:spcBef>
                <a:spcPts val="800"/>
              </a:spcBef>
              <a:buNone/>
            </a:pPr>
            <a:r>
              <a:rPr lang="en-US" dirty="0"/>
              <a:t>Do you now or have you ever met with others in religious or spiritual community? If so, how often? How important is/was this to you</a:t>
            </a:r>
            <a:r>
              <a:rPr lang="en-US" dirty="0" smtClean="0"/>
              <a:t>?</a:t>
            </a:r>
            <a:endParaRPr lang="en-US" dirty="0"/>
          </a:p>
        </p:txBody>
      </p:sp>
      <p:sp>
        <p:nvSpPr>
          <p:cNvPr id="6" name="TextBox 5"/>
          <p:cNvSpPr txBox="1"/>
          <p:nvPr/>
        </p:nvSpPr>
        <p:spPr>
          <a:xfrm>
            <a:off x="173972" y="6396335"/>
            <a:ext cx="8796075" cy="461665"/>
          </a:xfrm>
          <a:prstGeom prst="rect">
            <a:avLst/>
          </a:prstGeom>
          <a:noFill/>
        </p:spPr>
        <p:txBody>
          <a:bodyPr wrap="square" rtlCol="0">
            <a:spAutoFit/>
          </a:bodyPr>
          <a:lstStyle/>
          <a:p>
            <a:r>
              <a:rPr lang="en-US" sz="2400" dirty="0" smtClean="0"/>
              <a:t>Larimore </a:t>
            </a:r>
            <a:r>
              <a:rPr lang="en-US" sz="2400" dirty="0"/>
              <a:t>W. Spiritual Assessment in Clinical Care. Part 2—The </a:t>
            </a:r>
            <a:r>
              <a:rPr lang="en-US" sz="2400" dirty="0" smtClean="0"/>
              <a:t>LORD’s</a:t>
            </a:r>
          </a:p>
        </p:txBody>
      </p:sp>
      <p:sp>
        <p:nvSpPr>
          <p:cNvPr id="10" name="Title 1"/>
          <p:cNvSpPr txBox="1">
            <a:spLocks/>
          </p:cNvSpPr>
          <p:nvPr/>
        </p:nvSpPr>
        <p:spPr>
          <a:xfrm>
            <a:off x="457200" y="76201"/>
            <a:ext cx="8229600" cy="126365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Trebuchet MS" pitchFamily="34" charset="0"/>
                <a:ea typeface="+mj-ea"/>
                <a:cs typeface="+mj-cs"/>
              </a:defRPr>
            </a:lvl1pPr>
          </a:lstStyle>
          <a:p>
            <a:r>
              <a:rPr lang="en-US" smtClean="0"/>
              <a:t>The LORD’s LAP Questions</a:t>
            </a:r>
            <a:endParaRPr lang="en-US" dirty="0"/>
          </a:p>
        </p:txBody>
      </p:sp>
    </p:spTree>
    <p:extLst>
      <p:ext uri="{BB962C8B-B14F-4D97-AF65-F5344CB8AC3E}">
        <p14:creationId xmlns:p14="http://schemas.microsoft.com/office/powerpoint/2010/main" val="3529641142"/>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0" y="1"/>
            <a:ext cx="9144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44</a:t>
            </a:fld>
            <a:endParaRPr lang="en-US" sz="1400" b="0" dirty="0">
              <a:latin typeface="Arial" charset="0"/>
            </a:endParaRPr>
          </a:p>
        </p:txBody>
      </p:sp>
      <p:sp>
        <p:nvSpPr>
          <p:cNvPr id="3" name="Content Placeholder 2"/>
          <p:cNvSpPr>
            <a:spLocks noGrp="1"/>
          </p:cNvSpPr>
          <p:nvPr>
            <p:ph idx="4294967295"/>
          </p:nvPr>
        </p:nvSpPr>
        <p:spPr>
          <a:xfrm>
            <a:off x="304800" y="1219206"/>
            <a:ext cx="8534400" cy="4303713"/>
          </a:xfrm>
        </p:spPr>
        <p:txBody>
          <a:bodyPr>
            <a:noAutofit/>
          </a:bodyPr>
          <a:lstStyle/>
          <a:p>
            <a:pPr>
              <a:spcBef>
                <a:spcPts val="800"/>
              </a:spcBef>
            </a:pPr>
            <a:r>
              <a:rPr lang="en-US" dirty="0"/>
              <a:t>After completing the “L” and “O” questions, </a:t>
            </a:r>
            <a:r>
              <a:rPr lang="en-US" dirty="0" smtClean="0"/>
              <a:t>you will </a:t>
            </a:r>
            <a:r>
              <a:rPr lang="en-US" dirty="0"/>
              <a:t>have a pretty good idea </a:t>
            </a:r>
            <a:r>
              <a:rPr lang="en-US" dirty="0" smtClean="0"/>
              <a:t>whether religion </a:t>
            </a:r>
            <a:r>
              <a:rPr lang="en-US" dirty="0"/>
              <a:t>or spirituality are or have been important to the patient. </a:t>
            </a:r>
          </a:p>
          <a:p>
            <a:pPr>
              <a:spcBef>
                <a:spcPts val="800"/>
              </a:spcBef>
            </a:pPr>
            <a:r>
              <a:rPr lang="en-US" dirty="0"/>
              <a:t>Now, I’m not referring to whether they are a Christian or not, just whether they are or have been religious/spiritual. </a:t>
            </a:r>
          </a:p>
        </p:txBody>
      </p:sp>
      <p:sp>
        <p:nvSpPr>
          <p:cNvPr id="9" name="TextBox 8"/>
          <p:cNvSpPr txBox="1"/>
          <p:nvPr/>
        </p:nvSpPr>
        <p:spPr>
          <a:xfrm>
            <a:off x="173972" y="6396335"/>
            <a:ext cx="8796075" cy="461665"/>
          </a:xfrm>
          <a:prstGeom prst="rect">
            <a:avLst/>
          </a:prstGeom>
          <a:noFill/>
        </p:spPr>
        <p:txBody>
          <a:bodyPr wrap="square" rtlCol="0">
            <a:spAutoFit/>
          </a:bodyPr>
          <a:lstStyle/>
          <a:p>
            <a:r>
              <a:rPr lang="en-US" sz="2400" dirty="0" smtClean="0"/>
              <a:t>Larimore </a:t>
            </a:r>
            <a:r>
              <a:rPr lang="en-US" sz="2400" dirty="0"/>
              <a:t>W. Spiritual Assessment in Clinical Care. Part 2—The </a:t>
            </a:r>
            <a:r>
              <a:rPr lang="en-US" sz="2400" dirty="0" smtClean="0"/>
              <a:t>LORD’s</a:t>
            </a:r>
          </a:p>
        </p:txBody>
      </p:sp>
      <p:sp>
        <p:nvSpPr>
          <p:cNvPr id="10" name="Title 1"/>
          <p:cNvSpPr txBox="1">
            <a:spLocks/>
          </p:cNvSpPr>
          <p:nvPr/>
        </p:nvSpPr>
        <p:spPr>
          <a:xfrm>
            <a:off x="457200" y="76201"/>
            <a:ext cx="8229600" cy="126365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Trebuchet MS" pitchFamily="34" charset="0"/>
                <a:ea typeface="+mj-ea"/>
                <a:cs typeface="+mj-cs"/>
              </a:defRPr>
            </a:lvl1pPr>
          </a:lstStyle>
          <a:p>
            <a:r>
              <a:rPr lang="en-US" smtClean="0"/>
              <a:t>The LORD’s LAP Questions</a:t>
            </a:r>
            <a:endParaRPr lang="en-US" dirty="0"/>
          </a:p>
        </p:txBody>
      </p:sp>
    </p:spTree>
    <p:extLst>
      <p:ext uri="{BB962C8B-B14F-4D97-AF65-F5344CB8AC3E}">
        <p14:creationId xmlns:p14="http://schemas.microsoft.com/office/powerpoint/2010/main" val="1423879555"/>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0" y="1"/>
            <a:ext cx="9144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45</a:t>
            </a:fld>
            <a:endParaRPr lang="en-US" sz="1400" b="0" dirty="0">
              <a:latin typeface="Arial" charset="0"/>
            </a:endParaRPr>
          </a:p>
        </p:txBody>
      </p:sp>
      <p:sp>
        <p:nvSpPr>
          <p:cNvPr id="3" name="Content Placeholder 2"/>
          <p:cNvSpPr>
            <a:spLocks noGrp="1"/>
          </p:cNvSpPr>
          <p:nvPr>
            <p:ph idx="4294967295"/>
          </p:nvPr>
        </p:nvSpPr>
        <p:spPr>
          <a:xfrm>
            <a:off x="304800" y="1219206"/>
            <a:ext cx="8534400" cy="4303713"/>
          </a:xfrm>
        </p:spPr>
        <p:txBody>
          <a:bodyPr>
            <a:noAutofit/>
          </a:bodyPr>
          <a:lstStyle/>
          <a:p>
            <a:pPr marL="631825" indent="-631825">
              <a:spcBef>
                <a:spcPts val="800"/>
              </a:spcBef>
              <a:buNone/>
            </a:pPr>
            <a:r>
              <a:rPr lang="en-US" b="1" dirty="0"/>
              <a:t>R = Religious Struggle OR Relationship</a:t>
            </a:r>
          </a:p>
          <a:p>
            <a:pPr marL="404813" indent="-404813">
              <a:spcBef>
                <a:spcPts val="800"/>
              </a:spcBef>
            </a:pPr>
            <a:r>
              <a:rPr lang="en-US" dirty="0"/>
              <a:t>If you sense your patient IS/WAS religious, explore any RELIGIOUS STUGGLES with the acrostic, </a:t>
            </a:r>
            <a:r>
              <a:rPr lang="en-US" dirty="0" smtClean="0"/>
              <a:t>“</a:t>
            </a:r>
            <a:r>
              <a:rPr lang="en-US" b="1" dirty="0" smtClean="0"/>
              <a:t>Are you in the Lord’s LAP?</a:t>
            </a:r>
            <a:r>
              <a:rPr lang="en-US" dirty="0"/>
              <a:t>”</a:t>
            </a:r>
          </a:p>
        </p:txBody>
      </p:sp>
      <p:sp>
        <p:nvSpPr>
          <p:cNvPr id="8" name="TextBox 7"/>
          <p:cNvSpPr txBox="1"/>
          <p:nvPr/>
        </p:nvSpPr>
        <p:spPr>
          <a:xfrm>
            <a:off x="173972" y="6396335"/>
            <a:ext cx="8796075" cy="461665"/>
          </a:xfrm>
          <a:prstGeom prst="rect">
            <a:avLst/>
          </a:prstGeom>
          <a:noFill/>
        </p:spPr>
        <p:txBody>
          <a:bodyPr wrap="square" rtlCol="0">
            <a:spAutoFit/>
          </a:bodyPr>
          <a:lstStyle/>
          <a:p>
            <a:r>
              <a:rPr lang="en-US" sz="2400" dirty="0" smtClean="0"/>
              <a:t>Larimore </a:t>
            </a:r>
            <a:r>
              <a:rPr lang="en-US" sz="2400" dirty="0"/>
              <a:t>W. Spiritual Assessment in Clinical Care. Part 2—The </a:t>
            </a:r>
            <a:r>
              <a:rPr lang="en-US" sz="2400" dirty="0" smtClean="0"/>
              <a:t>LORD’s</a:t>
            </a:r>
          </a:p>
        </p:txBody>
      </p:sp>
      <p:sp>
        <p:nvSpPr>
          <p:cNvPr id="10" name="Title 1"/>
          <p:cNvSpPr txBox="1">
            <a:spLocks/>
          </p:cNvSpPr>
          <p:nvPr/>
        </p:nvSpPr>
        <p:spPr>
          <a:xfrm>
            <a:off x="457200" y="76201"/>
            <a:ext cx="8229600" cy="126365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Trebuchet MS" pitchFamily="34" charset="0"/>
                <a:ea typeface="+mj-ea"/>
                <a:cs typeface="+mj-cs"/>
              </a:defRPr>
            </a:lvl1pPr>
          </a:lstStyle>
          <a:p>
            <a:r>
              <a:rPr lang="en-US" smtClean="0"/>
              <a:t>The LORD’s LAP Questions</a:t>
            </a:r>
            <a:endParaRPr lang="en-US" dirty="0"/>
          </a:p>
        </p:txBody>
      </p:sp>
    </p:spTree>
    <p:extLst>
      <p:ext uri="{BB962C8B-B14F-4D97-AF65-F5344CB8AC3E}">
        <p14:creationId xmlns:p14="http://schemas.microsoft.com/office/powerpoint/2010/main" val="1483277802"/>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0" y="0"/>
            <a:ext cx="990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46</a:t>
            </a:fld>
            <a:endParaRPr lang="en-US" sz="1400" b="0" dirty="0">
              <a:latin typeface="Arial" charset="0"/>
            </a:endParaRPr>
          </a:p>
        </p:txBody>
      </p:sp>
      <p:sp>
        <p:nvSpPr>
          <p:cNvPr id="3" name="Content Placeholder 2"/>
          <p:cNvSpPr>
            <a:spLocks noGrp="1"/>
          </p:cNvSpPr>
          <p:nvPr>
            <p:ph idx="4294967295"/>
          </p:nvPr>
        </p:nvSpPr>
        <p:spPr>
          <a:xfrm>
            <a:off x="304800" y="1219206"/>
            <a:ext cx="8534400" cy="4303713"/>
          </a:xfrm>
        </p:spPr>
        <p:txBody>
          <a:bodyPr>
            <a:noAutofit/>
          </a:bodyPr>
          <a:lstStyle/>
          <a:p>
            <a:pPr marL="631825" indent="-631825">
              <a:spcBef>
                <a:spcPts val="800"/>
              </a:spcBef>
              <a:buNone/>
            </a:pPr>
            <a:r>
              <a:rPr lang="en-US" b="1" dirty="0"/>
              <a:t>R = Religious Struggle for believers </a:t>
            </a:r>
            <a:r>
              <a:rPr lang="en-US" b="1" dirty="0" smtClean="0"/>
              <a:t>(LAP)</a:t>
            </a:r>
            <a:r>
              <a:rPr lang="en-US" b="1" dirty="0"/>
              <a:t>: </a:t>
            </a:r>
          </a:p>
          <a:p>
            <a:pPr marL="230188" indent="-230188">
              <a:spcBef>
                <a:spcPts val="800"/>
              </a:spcBef>
            </a:pPr>
            <a:r>
              <a:rPr lang="en-US" b="1" dirty="0" smtClean="0"/>
              <a:t>LOVE</a:t>
            </a:r>
            <a:r>
              <a:rPr lang="en-US" dirty="0"/>
              <a:t>: </a:t>
            </a:r>
            <a:r>
              <a:rPr lang="en-US" dirty="0" smtClean="0"/>
              <a:t>Do you question </a:t>
            </a:r>
            <a:r>
              <a:rPr lang="en-US" dirty="0"/>
              <a:t>God’s love for you?</a:t>
            </a:r>
          </a:p>
          <a:p>
            <a:pPr marL="230188" indent="-230188">
              <a:spcBef>
                <a:spcPts val="800"/>
              </a:spcBef>
            </a:pPr>
            <a:r>
              <a:rPr lang="en-US" b="1" dirty="0" smtClean="0"/>
              <a:t>ABANDON</a:t>
            </a:r>
            <a:r>
              <a:rPr lang="en-US" dirty="0"/>
              <a:t>: Do you think God’s abandoned you? Have you asked God to heal you and he hasn’t? </a:t>
            </a:r>
            <a:endParaRPr lang="en-US" dirty="0" smtClean="0"/>
          </a:p>
          <a:p>
            <a:pPr marL="230188" indent="-230188">
              <a:spcBef>
                <a:spcPts val="800"/>
              </a:spcBef>
            </a:pPr>
            <a:r>
              <a:rPr lang="en-US" b="1" dirty="0"/>
              <a:t>PUNISH</a:t>
            </a:r>
            <a:r>
              <a:rPr lang="en-US" dirty="0"/>
              <a:t>: Do you believe God or the devil is punishing you for something?  </a:t>
            </a:r>
          </a:p>
          <a:p>
            <a:pPr marL="0" indent="0">
              <a:spcBef>
                <a:spcPts val="800"/>
              </a:spcBef>
              <a:buNone/>
            </a:pPr>
            <a:r>
              <a:rPr lang="en-US" dirty="0" smtClean="0"/>
              <a:t>If </a:t>
            </a:r>
            <a:r>
              <a:rPr lang="en-US" dirty="0"/>
              <a:t>ANY are POSITIVE, then consult, refer, or counsel. </a:t>
            </a:r>
            <a:endParaRPr lang="en-US" dirty="0" smtClean="0"/>
          </a:p>
          <a:p>
            <a:pPr marL="0" indent="0">
              <a:spcBef>
                <a:spcPts val="800"/>
              </a:spcBef>
              <a:buNone/>
            </a:pPr>
            <a:r>
              <a:rPr lang="en-US" dirty="0" smtClean="0"/>
              <a:t>If </a:t>
            </a:r>
            <a:r>
              <a:rPr lang="en-US" dirty="0"/>
              <a:t>ALL are NEGATIVE, </a:t>
            </a:r>
            <a:r>
              <a:rPr lang="en-US" dirty="0" smtClean="0"/>
              <a:t>move on with your </a:t>
            </a:r>
            <a:r>
              <a:rPr lang="en-US" dirty="0" err="1" smtClean="0"/>
              <a:t>Hx</a:t>
            </a:r>
            <a:r>
              <a:rPr lang="en-US" dirty="0" smtClean="0"/>
              <a:t>.</a:t>
            </a:r>
            <a:endParaRPr lang="en-US" dirty="0"/>
          </a:p>
        </p:txBody>
      </p:sp>
      <p:sp>
        <p:nvSpPr>
          <p:cNvPr id="5" name="Title 1"/>
          <p:cNvSpPr txBox="1">
            <a:spLocks/>
          </p:cNvSpPr>
          <p:nvPr/>
        </p:nvSpPr>
        <p:spPr>
          <a:xfrm>
            <a:off x="457200" y="76201"/>
            <a:ext cx="8229600" cy="126365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Trebuchet MS" pitchFamily="34" charset="0"/>
                <a:ea typeface="+mj-ea"/>
                <a:cs typeface="+mj-cs"/>
              </a:defRPr>
            </a:lvl1pPr>
          </a:lstStyle>
          <a:p>
            <a:r>
              <a:rPr lang="en-US" smtClean="0"/>
              <a:t>The LORD’s LAP Questions</a:t>
            </a:r>
            <a:endParaRPr lang="en-US" dirty="0"/>
          </a:p>
        </p:txBody>
      </p:sp>
    </p:spTree>
    <p:extLst>
      <p:ext uri="{BB962C8B-B14F-4D97-AF65-F5344CB8AC3E}">
        <p14:creationId xmlns:p14="http://schemas.microsoft.com/office/powerpoint/2010/main" val="1921157157"/>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0" y="1"/>
            <a:ext cx="9144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47</a:t>
            </a:fld>
            <a:endParaRPr lang="en-US" sz="1400" b="0" dirty="0">
              <a:latin typeface="Arial" charset="0"/>
            </a:endParaRPr>
          </a:p>
        </p:txBody>
      </p:sp>
      <p:sp>
        <p:nvSpPr>
          <p:cNvPr id="3" name="Content Placeholder 2"/>
          <p:cNvSpPr>
            <a:spLocks noGrp="1"/>
          </p:cNvSpPr>
          <p:nvPr>
            <p:ph idx="4294967295"/>
          </p:nvPr>
        </p:nvSpPr>
        <p:spPr>
          <a:xfrm>
            <a:off x="304800" y="1219206"/>
            <a:ext cx="8534400" cy="4303713"/>
          </a:xfrm>
        </p:spPr>
        <p:txBody>
          <a:bodyPr>
            <a:noAutofit/>
          </a:bodyPr>
          <a:lstStyle/>
          <a:p>
            <a:pPr marL="631825" indent="-631825">
              <a:spcBef>
                <a:spcPts val="800"/>
              </a:spcBef>
              <a:buNone/>
            </a:pPr>
            <a:r>
              <a:rPr lang="en-US" b="1" dirty="0" smtClean="0"/>
              <a:t>R = Religious Struggle OR Relationship</a:t>
            </a:r>
          </a:p>
          <a:p>
            <a:pPr marL="631825" indent="-631825">
              <a:spcBef>
                <a:spcPts val="800"/>
              </a:spcBef>
            </a:pPr>
            <a:r>
              <a:rPr lang="en-US" dirty="0" smtClean="0"/>
              <a:t>If you sense you patient IS NOT religious, use this moment in your social history to build your RELATIONSHIP with the patient. “</a:t>
            </a:r>
            <a:r>
              <a:rPr lang="en-US" b="1" dirty="0" smtClean="0"/>
              <a:t>I’m in the Lord’s LAP.</a:t>
            </a:r>
            <a:r>
              <a:rPr lang="en-US" dirty="0" smtClean="0"/>
              <a:t>”</a:t>
            </a:r>
          </a:p>
        </p:txBody>
      </p:sp>
      <p:sp>
        <p:nvSpPr>
          <p:cNvPr id="9" name="TextBox 8"/>
          <p:cNvSpPr txBox="1"/>
          <p:nvPr/>
        </p:nvSpPr>
        <p:spPr>
          <a:xfrm>
            <a:off x="173972" y="6396335"/>
            <a:ext cx="8796075" cy="461665"/>
          </a:xfrm>
          <a:prstGeom prst="rect">
            <a:avLst/>
          </a:prstGeom>
          <a:noFill/>
        </p:spPr>
        <p:txBody>
          <a:bodyPr wrap="square" rtlCol="0">
            <a:spAutoFit/>
          </a:bodyPr>
          <a:lstStyle/>
          <a:p>
            <a:r>
              <a:rPr lang="en-US" sz="2400" dirty="0" smtClean="0"/>
              <a:t>Larimore </a:t>
            </a:r>
            <a:r>
              <a:rPr lang="en-US" sz="2400" dirty="0"/>
              <a:t>W. Spiritual Assessment in Clinical Care. Part 2—The </a:t>
            </a:r>
            <a:r>
              <a:rPr lang="en-US" sz="2400" dirty="0" smtClean="0"/>
              <a:t>LORD’s</a:t>
            </a:r>
          </a:p>
        </p:txBody>
      </p:sp>
      <p:sp>
        <p:nvSpPr>
          <p:cNvPr id="10" name="Title 1"/>
          <p:cNvSpPr txBox="1">
            <a:spLocks/>
          </p:cNvSpPr>
          <p:nvPr/>
        </p:nvSpPr>
        <p:spPr>
          <a:xfrm>
            <a:off x="457200" y="76201"/>
            <a:ext cx="8229600" cy="126365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Trebuchet MS" pitchFamily="34" charset="0"/>
                <a:ea typeface="+mj-ea"/>
                <a:cs typeface="+mj-cs"/>
              </a:defRPr>
            </a:lvl1pPr>
          </a:lstStyle>
          <a:p>
            <a:r>
              <a:rPr lang="en-US" smtClean="0"/>
              <a:t>The LORD’s LAP Questions</a:t>
            </a:r>
            <a:endParaRPr lang="en-US" dirty="0"/>
          </a:p>
        </p:txBody>
      </p:sp>
    </p:spTree>
    <p:extLst>
      <p:ext uri="{BB962C8B-B14F-4D97-AF65-F5344CB8AC3E}">
        <p14:creationId xmlns:p14="http://schemas.microsoft.com/office/powerpoint/2010/main" val="2669237692"/>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0" y="1"/>
            <a:ext cx="9144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48</a:t>
            </a:fld>
            <a:endParaRPr lang="en-US" sz="1400" b="0" dirty="0">
              <a:latin typeface="Arial" charset="0"/>
            </a:endParaRPr>
          </a:p>
        </p:txBody>
      </p:sp>
      <p:sp>
        <p:nvSpPr>
          <p:cNvPr id="3" name="Content Placeholder 2"/>
          <p:cNvSpPr>
            <a:spLocks noGrp="1"/>
          </p:cNvSpPr>
          <p:nvPr>
            <p:ph idx="4294967295"/>
          </p:nvPr>
        </p:nvSpPr>
        <p:spPr>
          <a:xfrm>
            <a:off x="304800" y="1219206"/>
            <a:ext cx="8534400" cy="4303713"/>
          </a:xfrm>
        </p:spPr>
        <p:txBody>
          <a:bodyPr>
            <a:noAutofit/>
          </a:bodyPr>
          <a:lstStyle/>
          <a:p>
            <a:pPr marL="230188" indent="-230188">
              <a:spcBef>
                <a:spcPts val="800"/>
              </a:spcBef>
              <a:buNone/>
            </a:pPr>
            <a:r>
              <a:rPr lang="en-US" b="1" dirty="0"/>
              <a:t>R = RELATIONSHIP for the non-religious: </a:t>
            </a:r>
          </a:p>
          <a:p>
            <a:pPr marL="230188" indent="-230188">
              <a:spcBef>
                <a:spcPts val="800"/>
              </a:spcBef>
            </a:pPr>
            <a:r>
              <a:rPr lang="en-US" dirty="0" smtClean="0"/>
              <a:t>Explain </a:t>
            </a:r>
            <a:r>
              <a:rPr lang="en-US" dirty="0"/>
              <a:t>that it’s not unusual for patients who are ill to begin to think about spiritual things, and that you are open helping them in this area if desired.</a:t>
            </a:r>
          </a:p>
          <a:p>
            <a:pPr marL="230188" indent="-230188">
              <a:spcBef>
                <a:spcPts val="800"/>
              </a:spcBef>
            </a:pPr>
            <a:r>
              <a:rPr lang="en-US" dirty="0"/>
              <a:t>Share a brief </a:t>
            </a:r>
            <a:r>
              <a:rPr lang="en-US" dirty="0" smtClean="0"/>
              <a:t>faith flag or faith story.</a:t>
            </a:r>
            <a:endParaRPr lang="en-US" dirty="0"/>
          </a:p>
        </p:txBody>
      </p:sp>
      <p:sp>
        <p:nvSpPr>
          <p:cNvPr id="5" name="TextBox 4"/>
          <p:cNvSpPr txBox="1"/>
          <p:nvPr/>
        </p:nvSpPr>
        <p:spPr>
          <a:xfrm>
            <a:off x="173972" y="6396335"/>
            <a:ext cx="8796075" cy="461665"/>
          </a:xfrm>
          <a:prstGeom prst="rect">
            <a:avLst/>
          </a:prstGeom>
          <a:noFill/>
        </p:spPr>
        <p:txBody>
          <a:bodyPr wrap="square" rtlCol="0">
            <a:spAutoFit/>
          </a:bodyPr>
          <a:lstStyle/>
          <a:p>
            <a:r>
              <a:rPr lang="en-US" sz="2400" dirty="0" smtClean="0"/>
              <a:t>Larimore </a:t>
            </a:r>
            <a:r>
              <a:rPr lang="en-US" sz="2400" dirty="0"/>
              <a:t>W. Spiritual Assessment in Clinical Care. Part 2—The </a:t>
            </a:r>
            <a:r>
              <a:rPr lang="en-US" sz="2400" dirty="0" smtClean="0"/>
              <a:t>LORD’s</a:t>
            </a:r>
          </a:p>
        </p:txBody>
      </p:sp>
      <p:sp>
        <p:nvSpPr>
          <p:cNvPr id="7" name="Title 1"/>
          <p:cNvSpPr txBox="1">
            <a:spLocks/>
          </p:cNvSpPr>
          <p:nvPr/>
        </p:nvSpPr>
        <p:spPr>
          <a:xfrm>
            <a:off x="457200" y="76201"/>
            <a:ext cx="8229600" cy="126365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Trebuchet MS" pitchFamily="34" charset="0"/>
                <a:ea typeface="+mj-ea"/>
                <a:cs typeface="+mj-cs"/>
              </a:defRPr>
            </a:lvl1pPr>
          </a:lstStyle>
          <a:p>
            <a:r>
              <a:rPr lang="en-US" smtClean="0"/>
              <a:t>The LORD’s LAP Questions</a:t>
            </a:r>
            <a:endParaRPr lang="en-US" dirty="0"/>
          </a:p>
        </p:txBody>
      </p:sp>
    </p:spTree>
    <p:extLst>
      <p:ext uri="{BB962C8B-B14F-4D97-AF65-F5344CB8AC3E}">
        <p14:creationId xmlns:p14="http://schemas.microsoft.com/office/powerpoint/2010/main" val="2680997196"/>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0" y="1"/>
            <a:ext cx="9144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49</a:t>
            </a:fld>
            <a:endParaRPr lang="en-US" sz="1400" b="0" dirty="0">
              <a:latin typeface="Arial" charset="0"/>
            </a:endParaRPr>
          </a:p>
        </p:txBody>
      </p:sp>
      <p:sp>
        <p:nvSpPr>
          <p:cNvPr id="3" name="Content Placeholder 2"/>
          <p:cNvSpPr>
            <a:spLocks noGrp="1"/>
          </p:cNvSpPr>
          <p:nvPr>
            <p:ph idx="4294967295"/>
          </p:nvPr>
        </p:nvSpPr>
        <p:spPr>
          <a:xfrm>
            <a:off x="304800" y="1219206"/>
            <a:ext cx="8534400" cy="4303713"/>
          </a:xfrm>
        </p:spPr>
        <p:txBody>
          <a:bodyPr>
            <a:noAutofit/>
          </a:bodyPr>
          <a:lstStyle/>
          <a:p>
            <a:pPr marL="230188" indent="-230188">
              <a:spcBef>
                <a:spcPts val="800"/>
              </a:spcBef>
              <a:buNone/>
            </a:pPr>
            <a:r>
              <a:rPr lang="en-US" b="1" dirty="0"/>
              <a:t>R = RELATIONSHIP for the non-religious: </a:t>
            </a:r>
          </a:p>
          <a:p>
            <a:pPr marL="230188" indent="-230188">
              <a:spcBef>
                <a:spcPts val="800"/>
              </a:spcBef>
            </a:pPr>
            <a:r>
              <a:rPr lang="en-US" dirty="0"/>
              <a:t>Faith Flag: “Even though religion/spirituality are not important to you now, I often see patients who, when facing a health crisis or decision, will be begin to have spiritual thoughts or questions. If you want to discuss these things, let me know.”</a:t>
            </a:r>
          </a:p>
        </p:txBody>
      </p:sp>
      <p:sp>
        <p:nvSpPr>
          <p:cNvPr id="5" name="TextBox 4"/>
          <p:cNvSpPr txBox="1"/>
          <p:nvPr/>
        </p:nvSpPr>
        <p:spPr>
          <a:xfrm>
            <a:off x="173972" y="6396335"/>
            <a:ext cx="8796075" cy="461665"/>
          </a:xfrm>
          <a:prstGeom prst="rect">
            <a:avLst/>
          </a:prstGeom>
          <a:noFill/>
        </p:spPr>
        <p:txBody>
          <a:bodyPr wrap="square" rtlCol="0">
            <a:spAutoFit/>
          </a:bodyPr>
          <a:lstStyle/>
          <a:p>
            <a:r>
              <a:rPr lang="en-US" sz="2400" dirty="0" smtClean="0"/>
              <a:t>Larimore </a:t>
            </a:r>
            <a:r>
              <a:rPr lang="en-US" sz="2400" dirty="0"/>
              <a:t>W. Spiritual Assessment in Clinical Care. Part 2—The </a:t>
            </a:r>
            <a:r>
              <a:rPr lang="en-US" sz="2400" dirty="0" smtClean="0"/>
              <a:t>LORD’s</a:t>
            </a:r>
          </a:p>
        </p:txBody>
      </p:sp>
      <p:sp>
        <p:nvSpPr>
          <p:cNvPr id="7" name="Title 1"/>
          <p:cNvSpPr txBox="1">
            <a:spLocks/>
          </p:cNvSpPr>
          <p:nvPr/>
        </p:nvSpPr>
        <p:spPr>
          <a:xfrm>
            <a:off x="457200" y="76201"/>
            <a:ext cx="8229600" cy="126365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Trebuchet MS" pitchFamily="34" charset="0"/>
                <a:ea typeface="+mj-ea"/>
                <a:cs typeface="+mj-cs"/>
              </a:defRPr>
            </a:lvl1pPr>
          </a:lstStyle>
          <a:p>
            <a:r>
              <a:rPr lang="en-US" smtClean="0"/>
              <a:t>The LORD’s LAP Questions</a:t>
            </a:r>
            <a:endParaRPr lang="en-US" dirty="0"/>
          </a:p>
        </p:txBody>
      </p:sp>
    </p:spTree>
    <p:extLst>
      <p:ext uri="{BB962C8B-B14F-4D97-AF65-F5344CB8AC3E}">
        <p14:creationId xmlns:p14="http://schemas.microsoft.com/office/powerpoint/2010/main" val="2761387835"/>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248400" cy="7454433"/>
          </a:xfrm>
          <a:prstGeom prst="rect">
            <a:avLst/>
          </a:prstGeom>
          <a:ln>
            <a:solidFill>
              <a:srgbClr val="4F81BD"/>
            </a:solidFill>
          </a:ln>
        </p:spPr>
      </p:pic>
      <p:sp>
        <p:nvSpPr>
          <p:cNvPr id="3" name="TextBox 2"/>
          <p:cNvSpPr txBox="1"/>
          <p:nvPr/>
        </p:nvSpPr>
        <p:spPr>
          <a:xfrm>
            <a:off x="6248400" y="533400"/>
            <a:ext cx="2895600" cy="4247317"/>
          </a:xfrm>
          <a:prstGeom prst="rect">
            <a:avLst/>
          </a:prstGeom>
          <a:noFill/>
        </p:spPr>
        <p:txBody>
          <a:bodyPr wrap="square" rtlCol="0">
            <a:spAutoFit/>
          </a:bodyPr>
          <a:lstStyle/>
          <a:p>
            <a:pPr algn="ctr"/>
            <a:r>
              <a:rPr lang="en-US" sz="5400" b="1" dirty="0" smtClean="0"/>
              <a:t>Bring Spiritual Care Into Health</a:t>
            </a:r>
          </a:p>
          <a:p>
            <a:pPr algn="ctr"/>
            <a:r>
              <a:rPr lang="en-US" sz="5400" b="1" dirty="0" smtClean="0"/>
              <a:t>Care</a:t>
            </a:r>
            <a:endParaRPr lang="en-US" sz="5400" b="1" dirty="0"/>
          </a:p>
        </p:txBody>
      </p:sp>
      <p:pic>
        <p:nvPicPr>
          <p:cNvPr id="4" name="Picture 3" descr="Screen Shot 2016-11-05 at 12.07.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845" y="5257800"/>
            <a:ext cx="2849155" cy="990600"/>
          </a:xfrm>
          <a:prstGeom prst="rect">
            <a:avLst/>
          </a:prstGeom>
        </p:spPr>
      </p:pic>
    </p:spTree>
    <p:extLst>
      <p:ext uri="{BB962C8B-B14F-4D97-AF65-F5344CB8AC3E}">
        <p14:creationId xmlns:p14="http://schemas.microsoft.com/office/powerpoint/2010/main" val="272058679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0" y="1"/>
            <a:ext cx="9144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50</a:t>
            </a:fld>
            <a:endParaRPr lang="en-US" sz="1400" b="0" dirty="0">
              <a:latin typeface="Arial" charset="0"/>
            </a:endParaRPr>
          </a:p>
        </p:txBody>
      </p:sp>
      <p:sp>
        <p:nvSpPr>
          <p:cNvPr id="3" name="Content Placeholder 2"/>
          <p:cNvSpPr>
            <a:spLocks noGrp="1"/>
          </p:cNvSpPr>
          <p:nvPr>
            <p:ph idx="4294967295"/>
          </p:nvPr>
        </p:nvSpPr>
        <p:spPr>
          <a:xfrm>
            <a:off x="304800" y="1219206"/>
            <a:ext cx="8534400" cy="4303713"/>
          </a:xfrm>
        </p:spPr>
        <p:txBody>
          <a:bodyPr>
            <a:noAutofit/>
          </a:bodyPr>
          <a:lstStyle/>
          <a:p>
            <a:pPr marL="230188" indent="-230188">
              <a:spcBef>
                <a:spcPts val="800"/>
              </a:spcBef>
              <a:buNone/>
            </a:pPr>
            <a:r>
              <a:rPr lang="en-US" b="1" dirty="0"/>
              <a:t>R = RELATIONSHIP for the non-religious: </a:t>
            </a:r>
          </a:p>
          <a:p>
            <a:pPr marL="230188" indent="-230188">
              <a:spcBef>
                <a:spcPts val="800"/>
              </a:spcBef>
            </a:pPr>
            <a:r>
              <a:rPr lang="en-US" dirty="0"/>
              <a:t>Faith Story: “Even though religion/spirituality are not important to you, </a:t>
            </a:r>
            <a:r>
              <a:rPr lang="en-US" dirty="0" smtClean="0"/>
              <a:t>I’d like you to know that </a:t>
            </a:r>
            <a:r>
              <a:rPr lang="en-US" dirty="0"/>
              <a:t>my personal relationship with God is the most important thing in my life. So, I’ll be asking for </a:t>
            </a:r>
            <a:r>
              <a:rPr lang="en-US" dirty="0" smtClean="0"/>
              <a:t>his wisdom </a:t>
            </a:r>
            <a:r>
              <a:rPr lang="en-US" dirty="0"/>
              <a:t>and guidance as I care for you. Is that OK?</a:t>
            </a:r>
            <a:r>
              <a:rPr lang="en-US" dirty="0" smtClean="0"/>
              <a:t>”</a:t>
            </a:r>
            <a:endParaRPr lang="en-US" dirty="0"/>
          </a:p>
        </p:txBody>
      </p:sp>
      <p:sp>
        <p:nvSpPr>
          <p:cNvPr id="5" name="TextBox 4"/>
          <p:cNvSpPr txBox="1"/>
          <p:nvPr/>
        </p:nvSpPr>
        <p:spPr>
          <a:xfrm>
            <a:off x="173972" y="6396335"/>
            <a:ext cx="8796075" cy="461665"/>
          </a:xfrm>
          <a:prstGeom prst="rect">
            <a:avLst/>
          </a:prstGeom>
          <a:noFill/>
        </p:spPr>
        <p:txBody>
          <a:bodyPr wrap="square" rtlCol="0">
            <a:spAutoFit/>
          </a:bodyPr>
          <a:lstStyle/>
          <a:p>
            <a:r>
              <a:rPr lang="en-US" sz="2400" dirty="0" smtClean="0"/>
              <a:t>Larimore </a:t>
            </a:r>
            <a:r>
              <a:rPr lang="en-US" sz="2400" dirty="0"/>
              <a:t>W. Spiritual Assessment in Clinical Care. Part 2—The </a:t>
            </a:r>
            <a:r>
              <a:rPr lang="en-US" sz="2400" dirty="0" smtClean="0"/>
              <a:t>LORD’s</a:t>
            </a:r>
          </a:p>
        </p:txBody>
      </p:sp>
      <p:sp>
        <p:nvSpPr>
          <p:cNvPr id="7" name="Title 1"/>
          <p:cNvSpPr txBox="1">
            <a:spLocks/>
          </p:cNvSpPr>
          <p:nvPr/>
        </p:nvSpPr>
        <p:spPr>
          <a:xfrm>
            <a:off x="457200" y="76201"/>
            <a:ext cx="8229600" cy="126365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Trebuchet MS" pitchFamily="34" charset="0"/>
                <a:ea typeface="+mj-ea"/>
                <a:cs typeface="+mj-cs"/>
              </a:defRPr>
            </a:lvl1pPr>
          </a:lstStyle>
          <a:p>
            <a:r>
              <a:rPr lang="en-US" smtClean="0"/>
              <a:t>The LORD’s LAP Questions</a:t>
            </a:r>
            <a:endParaRPr lang="en-US" dirty="0"/>
          </a:p>
        </p:txBody>
      </p:sp>
    </p:spTree>
    <p:extLst>
      <p:ext uri="{BB962C8B-B14F-4D97-AF65-F5344CB8AC3E}">
        <p14:creationId xmlns:p14="http://schemas.microsoft.com/office/powerpoint/2010/main" val="3368793995"/>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0" y="0"/>
            <a:ext cx="990600" cy="53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51</a:t>
            </a:fld>
            <a:endParaRPr lang="en-US" sz="1400" b="0" dirty="0">
              <a:latin typeface="Arial" charset="0"/>
            </a:endParaRPr>
          </a:p>
        </p:txBody>
      </p:sp>
      <p:sp>
        <p:nvSpPr>
          <p:cNvPr id="3" name="Content Placeholder 2"/>
          <p:cNvSpPr>
            <a:spLocks noGrp="1"/>
          </p:cNvSpPr>
          <p:nvPr>
            <p:ph idx="4294967295"/>
          </p:nvPr>
        </p:nvSpPr>
        <p:spPr>
          <a:xfrm>
            <a:off x="304800" y="1219206"/>
            <a:ext cx="8534400" cy="4303713"/>
          </a:xfrm>
        </p:spPr>
        <p:txBody>
          <a:bodyPr>
            <a:noAutofit/>
          </a:bodyPr>
          <a:lstStyle/>
          <a:p>
            <a:pPr marL="631825" indent="-631825">
              <a:spcBef>
                <a:spcPts val="800"/>
              </a:spcBef>
              <a:buNone/>
            </a:pPr>
            <a:r>
              <a:rPr lang="en-US" b="1" dirty="0" smtClean="0"/>
              <a:t>D </a:t>
            </a:r>
            <a:r>
              <a:rPr lang="en-US" b="1" dirty="0"/>
              <a:t>= </a:t>
            </a:r>
            <a:r>
              <a:rPr lang="en-US" b="1" dirty="0" smtClean="0"/>
              <a:t>Do: </a:t>
            </a:r>
            <a:r>
              <a:rPr lang="en-US" dirty="0" smtClean="0"/>
              <a:t>Same as “GO</a:t>
            </a:r>
            <a:r>
              <a:rPr lang="en-US" b="1" u="sng" dirty="0" smtClean="0"/>
              <a:t>D</a:t>
            </a:r>
            <a:r>
              <a:rPr lang="en-US" dirty="0" smtClean="0"/>
              <a:t>” questions:</a:t>
            </a:r>
            <a:r>
              <a:rPr lang="en-US" b="1" dirty="0" smtClean="0"/>
              <a:t> </a:t>
            </a:r>
          </a:p>
          <a:p>
            <a:pPr>
              <a:spcBef>
                <a:spcPts val="800"/>
              </a:spcBef>
            </a:pPr>
            <a:r>
              <a:rPr lang="en-US" dirty="0"/>
              <a:t>What can I do to help you incorporate your faith into your medical care? </a:t>
            </a:r>
          </a:p>
          <a:p>
            <a:pPr>
              <a:spcBef>
                <a:spcPts val="800"/>
              </a:spcBef>
            </a:pPr>
            <a:r>
              <a:rPr lang="en-US" dirty="0" smtClean="0"/>
              <a:t>Would </a:t>
            </a:r>
            <a:r>
              <a:rPr lang="en-US" dirty="0"/>
              <a:t>you like to see a chaplain or pastoral professional</a:t>
            </a:r>
            <a:r>
              <a:rPr lang="en-US" dirty="0" smtClean="0"/>
              <a:t>?</a:t>
            </a:r>
            <a:endParaRPr lang="en-US" dirty="0"/>
          </a:p>
          <a:p>
            <a:pPr>
              <a:spcBef>
                <a:spcPts val="800"/>
              </a:spcBef>
            </a:pPr>
            <a:r>
              <a:rPr lang="en-US" dirty="0" smtClean="0"/>
              <a:t>Do </a:t>
            </a:r>
            <a:r>
              <a:rPr lang="en-US" dirty="0"/>
              <a:t>you need any religious materials or resources?</a:t>
            </a:r>
          </a:p>
          <a:p>
            <a:pPr>
              <a:spcBef>
                <a:spcPts val="800"/>
              </a:spcBef>
            </a:pPr>
            <a:r>
              <a:rPr lang="en-US" dirty="0" smtClean="0"/>
              <a:t>May </a:t>
            </a:r>
            <a:r>
              <a:rPr lang="en-US" dirty="0"/>
              <a:t>I pray with or for you? May I have others pray for you.</a:t>
            </a:r>
          </a:p>
          <a:p>
            <a:pPr>
              <a:spcBef>
                <a:spcPts val="800"/>
              </a:spcBef>
            </a:pPr>
            <a:endParaRPr lang="en-US" dirty="0"/>
          </a:p>
          <a:p>
            <a:pPr marL="631825" indent="-631825">
              <a:spcBef>
                <a:spcPts val="800"/>
              </a:spcBef>
              <a:buNone/>
            </a:pPr>
            <a:endParaRPr lang="en-US" dirty="0"/>
          </a:p>
        </p:txBody>
      </p:sp>
      <p:sp>
        <p:nvSpPr>
          <p:cNvPr id="8" name="TextBox 7"/>
          <p:cNvSpPr txBox="1"/>
          <p:nvPr/>
        </p:nvSpPr>
        <p:spPr>
          <a:xfrm>
            <a:off x="173972" y="6396335"/>
            <a:ext cx="8796075" cy="461665"/>
          </a:xfrm>
          <a:prstGeom prst="rect">
            <a:avLst/>
          </a:prstGeom>
          <a:noFill/>
        </p:spPr>
        <p:txBody>
          <a:bodyPr wrap="square" rtlCol="0">
            <a:spAutoFit/>
          </a:bodyPr>
          <a:lstStyle/>
          <a:p>
            <a:r>
              <a:rPr lang="en-US" sz="2400" dirty="0" smtClean="0"/>
              <a:t>Larimore </a:t>
            </a:r>
            <a:r>
              <a:rPr lang="en-US" sz="2400" dirty="0"/>
              <a:t>W. Spiritual Assessment in Clinical Care. Part 2—The </a:t>
            </a:r>
            <a:r>
              <a:rPr lang="en-US" sz="2400" dirty="0" smtClean="0"/>
              <a:t>LORD’s</a:t>
            </a:r>
          </a:p>
        </p:txBody>
      </p:sp>
      <p:sp>
        <p:nvSpPr>
          <p:cNvPr id="9" name="Title 1"/>
          <p:cNvSpPr txBox="1">
            <a:spLocks/>
          </p:cNvSpPr>
          <p:nvPr/>
        </p:nvSpPr>
        <p:spPr>
          <a:xfrm>
            <a:off x="457200" y="76201"/>
            <a:ext cx="8229600" cy="126365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Trebuchet MS" pitchFamily="34" charset="0"/>
                <a:ea typeface="+mj-ea"/>
                <a:cs typeface="+mj-cs"/>
              </a:defRPr>
            </a:lvl1pPr>
          </a:lstStyle>
          <a:p>
            <a:r>
              <a:rPr lang="en-US" smtClean="0"/>
              <a:t>The LORD’s LAP Questions</a:t>
            </a:r>
            <a:endParaRPr lang="en-US" dirty="0"/>
          </a:p>
        </p:txBody>
      </p:sp>
    </p:spTree>
    <p:extLst>
      <p:ext uri="{BB962C8B-B14F-4D97-AF65-F5344CB8AC3E}">
        <p14:creationId xmlns:p14="http://schemas.microsoft.com/office/powerpoint/2010/main" val="3825931744"/>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152400"/>
            <a:ext cx="4191000" cy="6400800"/>
            <a:chOff x="228600" y="114300"/>
            <a:chExt cx="4191000" cy="4800600"/>
          </a:xfrm>
        </p:grpSpPr>
        <p:sp>
          <p:nvSpPr>
            <p:cNvPr id="5" name="TextBox 4"/>
            <p:cNvSpPr txBox="1"/>
            <p:nvPr/>
          </p:nvSpPr>
          <p:spPr>
            <a:xfrm>
              <a:off x="304800" y="114300"/>
              <a:ext cx="4038600" cy="530915"/>
            </a:xfrm>
            <a:prstGeom prst="rect">
              <a:avLst/>
            </a:prstGeom>
            <a:solidFill>
              <a:schemeClr val="tx2">
                <a:lumMod val="40000"/>
                <a:lumOff val="60000"/>
              </a:schemeClr>
            </a:solidFill>
            <a:ln>
              <a:solidFill>
                <a:schemeClr val="tx1"/>
              </a:solidFill>
            </a:ln>
          </p:spPr>
          <p:txBody>
            <a:bodyPr wrap="square" rtlCol="0">
              <a:spAutoFit/>
            </a:bodyPr>
            <a:lstStyle/>
            <a:p>
              <a:pPr algn="ctr">
                <a:spcAft>
                  <a:spcPts val="600"/>
                </a:spcAft>
              </a:pPr>
              <a:r>
                <a:rPr lang="en-US" sz="2000" b="1" dirty="0" smtClean="0"/>
                <a:t>During your routine social history, begin with the </a:t>
              </a:r>
              <a:r>
                <a:rPr lang="en-US" sz="2000" b="1" u="sng" dirty="0" smtClean="0">
                  <a:solidFill>
                    <a:srgbClr val="FF0000"/>
                  </a:solidFill>
                </a:rPr>
                <a:t>LORD QUESTIONS.</a:t>
              </a:r>
            </a:p>
          </p:txBody>
        </p:sp>
        <p:sp>
          <p:nvSpPr>
            <p:cNvPr id="6" name="TextBox 5"/>
            <p:cNvSpPr txBox="1"/>
            <p:nvPr/>
          </p:nvSpPr>
          <p:spPr>
            <a:xfrm>
              <a:off x="228600" y="1085850"/>
              <a:ext cx="4191000" cy="1050287"/>
            </a:xfrm>
            <a:prstGeom prst="rect">
              <a:avLst/>
            </a:prstGeom>
            <a:solidFill>
              <a:schemeClr val="tx2">
                <a:lumMod val="40000"/>
                <a:lumOff val="60000"/>
              </a:schemeClr>
            </a:solidFill>
            <a:ln>
              <a:solidFill>
                <a:schemeClr val="tx1"/>
              </a:solidFill>
            </a:ln>
          </p:spPr>
          <p:txBody>
            <a:bodyPr wrap="square" rtlCol="0">
              <a:spAutoFit/>
            </a:bodyPr>
            <a:lstStyle/>
            <a:p>
              <a:pPr algn="ctr">
                <a:spcAft>
                  <a:spcPts val="600"/>
                </a:spcAft>
              </a:pPr>
              <a:r>
                <a:rPr lang="en-US" sz="2000" b="1" u="sng" dirty="0" smtClean="0">
                  <a:solidFill>
                    <a:srgbClr val="FF0000"/>
                  </a:solidFill>
                </a:rPr>
                <a:t>L = LORD</a:t>
              </a:r>
            </a:p>
            <a:p>
              <a:pPr algn="ctr"/>
              <a:r>
                <a:rPr lang="en-US" sz="2000" b="1" dirty="0"/>
                <a:t>May I ask your faith background? </a:t>
              </a:r>
              <a:endParaRPr lang="en-US" sz="2000" b="1" dirty="0" smtClean="0"/>
            </a:p>
            <a:p>
              <a:pPr algn="ctr"/>
              <a:r>
                <a:rPr lang="en-US" sz="2000" b="1" dirty="0" smtClean="0"/>
                <a:t>Do </a:t>
              </a:r>
              <a:r>
                <a:rPr lang="en-US" sz="2000" b="1" dirty="0"/>
                <a:t>you have a R/S preference? </a:t>
              </a:r>
              <a:endParaRPr lang="en-US" sz="2000" b="1" dirty="0" smtClean="0"/>
            </a:p>
            <a:p>
              <a:pPr algn="ctr"/>
              <a:r>
                <a:rPr lang="en-US" sz="2000" b="1" dirty="0" smtClean="0"/>
                <a:t>Is </a:t>
              </a:r>
              <a:r>
                <a:rPr lang="en-US" sz="2000" b="1" dirty="0"/>
                <a:t>God, R/S, </a:t>
              </a:r>
              <a:r>
                <a:rPr lang="en-US" sz="2000" b="1" dirty="0" smtClean="0"/>
                <a:t>prayer </a:t>
              </a:r>
              <a:r>
                <a:rPr lang="en-US" sz="2000" b="1" dirty="0"/>
                <a:t>important to </a:t>
              </a:r>
              <a:r>
                <a:rPr lang="en-US" sz="2000" b="1" dirty="0" smtClean="0"/>
                <a:t>you?</a:t>
              </a:r>
            </a:p>
          </p:txBody>
        </p:sp>
        <p:sp>
          <p:nvSpPr>
            <p:cNvPr id="7" name="Down Arrow 6"/>
            <p:cNvSpPr/>
            <p:nvPr/>
          </p:nvSpPr>
          <p:spPr>
            <a:xfrm>
              <a:off x="2209800" y="628646"/>
              <a:ext cx="228600" cy="457204"/>
            </a:xfrm>
            <a:prstGeom prst="downArrow">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rgbClr val="7F7F7F"/>
                </a:solidFill>
              </a:endParaRPr>
            </a:p>
          </p:txBody>
        </p:sp>
        <p:sp>
          <p:nvSpPr>
            <p:cNvPr id="9" name="TextBox 8"/>
            <p:cNvSpPr txBox="1"/>
            <p:nvPr/>
          </p:nvSpPr>
          <p:spPr>
            <a:xfrm>
              <a:off x="228600" y="2743200"/>
              <a:ext cx="4038600" cy="992579"/>
            </a:xfrm>
            <a:prstGeom prst="rect">
              <a:avLst/>
            </a:prstGeom>
            <a:solidFill>
              <a:schemeClr val="tx2">
                <a:lumMod val="40000"/>
                <a:lumOff val="60000"/>
              </a:schemeClr>
            </a:solidFill>
            <a:ln>
              <a:solidFill>
                <a:schemeClr val="tx1"/>
              </a:solidFill>
            </a:ln>
          </p:spPr>
          <p:txBody>
            <a:bodyPr wrap="square" rtlCol="0">
              <a:spAutoFit/>
            </a:bodyPr>
            <a:lstStyle/>
            <a:p>
              <a:pPr algn="ctr">
                <a:spcBef>
                  <a:spcPts val="600"/>
                </a:spcBef>
              </a:pPr>
              <a:r>
                <a:rPr lang="en-US" sz="2000" b="1" u="sng" dirty="0" smtClean="0">
                  <a:solidFill>
                    <a:srgbClr val="FF0000"/>
                  </a:solidFill>
                </a:rPr>
                <a:t>O = Others</a:t>
              </a:r>
            </a:p>
            <a:p>
              <a:pPr algn="ctr"/>
              <a:r>
                <a:rPr lang="en-US" sz="2000" b="1" dirty="0"/>
                <a:t>Do you now or have you ever met with others in R/S community? </a:t>
              </a:r>
              <a:endParaRPr lang="en-US" sz="2000" b="1" dirty="0" smtClean="0"/>
            </a:p>
            <a:p>
              <a:pPr algn="ctr"/>
              <a:r>
                <a:rPr lang="en-US" sz="2000" b="1" dirty="0" smtClean="0"/>
                <a:t>If </a:t>
              </a:r>
              <a:r>
                <a:rPr lang="en-US" sz="2000" b="1" dirty="0"/>
                <a:t>so, how often</a:t>
              </a:r>
              <a:r>
                <a:rPr lang="en-US" sz="2000" b="1" dirty="0" smtClean="0"/>
                <a:t>? How important?</a:t>
              </a:r>
              <a:endParaRPr lang="en-US" sz="2000" b="1" dirty="0"/>
            </a:p>
          </p:txBody>
        </p:sp>
        <p:sp>
          <p:nvSpPr>
            <p:cNvPr id="10" name="Down Arrow 9"/>
            <p:cNvSpPr/>
            <p:nvPr/>
          </p:nvSpPr>
          <p:spPr>
            <a:xfrm>
              <a:off x="990600" y="3771900"/>
              <a:ext cx="228600" cy="628650"/>
            </a:xfrm>
            <a:prstGeom prst="downArrow">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rgbClr val="7F7F7F"/>
                </a:solidFill>
              </a:endParaRPr>
            </a:p>
          </p:txBody>
        </p:sp>
        <p:sp>
          <p:nvSpPr>
            <p:cNvPr id="11" name="Down Arrow 10"/>
            <p:cNvSpPr/>
            <p:nvPr/>
          </p:nvSpPr>
          <p:spPr>
            <a:xfrm>
              <a:off x="3276600" y="3771896"/>
              <a:ext cx="228600" cy="628654"/>
            </a:xfrm>
            <a:prstGeom prst="downArrow">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rgbClr val="7F7F7F"/>
                </a:solidFill>
              </a:endParaRPr>
            </a:p>
          </p:txBody>
        </p:sp>
        <p:sp>
          <p:nvSpPr>
            <p:cNvPr id="15" name="TextBox 14"/>
            <p:cNvSpPr txBox="1"/>
            <p:nvPr/>
          </p:nvSpPr>
          <p:spPr>
            <a:xfrm>
              <a:off x="228600" y="4383985"/>
              <a:ext cx="1752600" cy="530915"/>
            </a:xfrm>
            <a:prstGeom prst="rect">
              <a:avLst/>
            </a:prstGeom>
            <a:solidFill>
              <a:schemeClr val="tx2">
                <a:lumMod val="40000"/>
                <a:lumOff val="60000"/>
              </a:schemeClr>
            </a:solidFill>
            <a:ln>
              <a:solidFill>
                <a:schemeClr val="tx1"/>
              </a:solidFill>
            </a:ln>
          </p:spPr>
          <p:txBody>
            <a:bodyPr wrap="square" rtlCol="0">
              <a:spAutoFit/>
            </a:bodyPr>
            <a:lstStyle/>
            <a:p>
              <a:pPr algn="ctr">
                <a:spcBef>
                  <a:spcPts val="600"/>
                </a:spcBef>
              </a:pPr>
              <a:r>
                <a:rPr lang="en-US" sz="2000" b="1" dirty="0" smtClean="0"/>
                <a:t>POS = Religious</a:t>
              </a:r>
              <a:endParaRPr lang="en-US" sz="2000" b="1" dirty="0"/>
            </a:p>
          </p:txBody>
        </p:sp>
        <p:sp>
          <p:nvSpPr>
            <p:cNvPr id="16" name="TextBox 15"/>
            <p:cNvSpPr txBox="1"/>
            <p:nvPr/>
          </p:nvSpPr>
          <p:spPr>
            <a:xfrm>
              <a:off x="2514600" y="4383985"/>
              <a:ext cx="1752600" cy="530915"/>
            </a:xfrm>
            <a:prstGeom prst="rect">
              <a:avLst/>
            </a:prstGeom>
            <a:solidFill>
              <a:schemeClr val="tx2">
                <a:lumMod val="40000"/>
                <a:lumOff val="60000"/>
              </a:schemeClr>
            </a:solidFill>
            <a:ln>
              <a:solidFill>
                <a:schemeClr val="tx1"/>
              </a:solidFill>
            </a:ln>
          </p:spPr>
          <p:txBody>
            <a:bodyPr wrap="square" rtlCol="0">
              <a:spAutoFit/>
            </a:bodyPr>
            <a:lstStyle/>
            <a:p>
              <a:pPr algn="ctr">
                <a:spcBef>
                  <a:spcPts val="600"/>
                </a:spcBef>
              </a:pPr>
              <a:r>
                <a:rPr lang="en-US" sz="2000" b="1" dirty="0" smtClean="0"/>
                <a:t>NEG =          Not Religious</a:t>
              </a:r>
              <a:endParaRPr lang="en-US" sz="2000" b="1" dirty="0"/>
            </a:p>
          </p:txBody>
        </p:sp>
        <p:sp>
          <p:nvSpPr>
            <p:cNvPr id="25" name="Down Arrow 24"/>
            <p:cNvSpPr/>
            <p:nvPr/>
          </p:nvSpPr>
          <p:spPr>
            <a:xfrm>
              <a:off x="2209800" y="2171696"/>
              <a:ext cx="228600" cy="571504"/>
            </a:xfrm>
            <a:prstGeom prst="downArrow">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rgbClr val="7F7F7F"/>
                </a:solidFill>
              </a:endParaRPr>
            </a:p>
          </p:txBody>
        </p:sp>
      </p:grpSp>
      <p:grpSp>
        <p:nvGrpSpPr>
          <p:cNvPr id="2" name="Group 1"/>
          <p:cNvGrpSpPr/>
          <p:nvPr/>
        </p:nvGrpSpPr>
        <p:grpSpPr>
          <a:xfrm>
            <a:off x="4724400" y="41790"/>
            <a:ext cx="4114800" cy="6564278"/>
            <a:chOff x="4724400" y="31341"/>
            <a:chExt cx="4114800" cy="4923207"/>
          </a:xfrm>
        </p:grpSpPr>
        <p:sp>
          <p:nvSpPr>
            <p:cNvPr id="17" name="TextBox 16"/>
            <p:cNvSpPr txBox="1"/>
            <p:nvPr/>
          </p:nvSpPr>
          <p:spPr>
            <a:xfrm>
              <a:off x="4800600" y="31341"/>
              <a:ext cx="1752600" cy="819455"/>
            </a:xfrm>
            <a:prstGeom prst="rect">
              <a:avLst/>
            </a:prstGeom>
            <a:solidFill>
              <a:schemeClr val="tx2">
                <a:lumMod val="40000"/>
                <a:lumOff val="60000"/>
              </a:schemeClr>
            </a:solidFill>
            <a:ln>
              <a:solidFill>
                <a:schemeClr val="tx1"/>
              </a:solidFill>
            </a:ln>
          </p:spPr>
          <p:txBody>
            <a:bodyPr wrap="square" rtlCol="0">
              <a:spAutoFit/>
            </a:bodyPr>
            <a:lstStyle/>
            <a:p>
              <a:pPr algn="ctr">
                <a:spcBef>
                  <a:spcPts val="600"/>
                </a:spcBef>
              </a:pPr>
              <a:r>
                <a:rPr lang="en-US" sz="2000" dirty="0" smtClean="0"/>
                <a:t>Religious</a:t>
              </a:r>
            </a:p>
            <a:p>
              <a:pPr algn="ctr">
                <a:spcBef>
                  <a:spcPts val="600"/>
                </a:spcBef>
              </a:pPr>
              <a:r>
                <a:rPr lang="en-US" sz="2000" b="1" u="sng" dirty="0" smtClean="0">
                  <a:solidFill>
                    <a:srgbClr val="FF0000"/>
                  </a:solidFill>
                </a:rPr>
                <a:t>R = Religious Struggle</a:t>
              </a:r>
              <a:endParaRPr lang="en-US" sz="2000" b="1" dirty="0">
                <a:solidFill>
                  <a:srgbClr val="FF0000"/>
                </a:solidFill>
              </a:endParaRPr>
            </a:p>
          </p:txBody>
        </p:sp>
        <p:sp>
          <p:nvSpPr>
            <p:cNvPr id="18" name="TextBox 17"/>
            <p:cNvSpPr txBox="1"/>
            <p:nvPr/>
          </p:nvSpPr>
          <p:spPr>
            <a:xfrm>
              <a:off x="6858000" y="110520"/>
              <a:ext cx="1981200" cy="588622"/>
            </a:xfrm>
            <a:prstGeom prst="rect">
              <a:avLst/>
            </a:prstGeom>
            <a:solidFill>
              <a:schemeClr val="tx2">
                <a:lumMod val="40000"/>
                <a:lumOff val="60000"/>
              </a:schemeClr>
            </a:solidFill>
            <a:ln>
              <a:solidFill>
                <a:schemeClr val="tx1"/>
              </a:solidFill>
            </a:ln>
          </p:spPr>
          <p:txBody>
            <a:bodyPr wrap="square" rtlCol="0">
              <a:spAutoFit/>
            </a:bodyPr>
            <a:lstStyle/>
            <a:p>
              <a:pPr algn="ctr">
                <a:spcBef>
                  <a:spcPts val="600"/>
                </a:spcBef>
              </a:pPr>
              <a:r>
                <a:rPr lang="en-US" sz="2000" dirty="0" smtClean="0"/>
                <a:t>Not Religious </a:t>
              </a:r>
            </a:p>
            <a:p>
              <a:pPr algn="ctr">
                <a:spcBef>
                  <a:spcPts val="600"/>
                </a:spcBef>
              </a:pPr>
              <a:r>
                <a:rPr lang="en-US" sz="2000" b="1" u="sng" dirty="0" smtClean="0">
                  <a:solidFill>
                    <a:srgbClr val="FF0000"/>
                  </a:solidFill>
                </a:rPr>
                <a:t>R = Relationship</a:t>
              </a:r>
              <a:endParaRPr lang="en-US" sz="2000" b="1" dirty="0">
                <a:solidFill>
                  <a:srgbClr val="FF0000"/>
                </a:solidFill>
              </a:endParaRPr>
            </a:p>
          </p:txBody>
        </p:sp>
        <p:sp>
          <p:nvSpPr>
            <p:cNvPr id="21" name="TextBox 20"/>
            <p:cNvSpPr txBox="1"/>
            <p:nvPr/>
          </p:nvSpPr>
          <p:spPr>
            <a:xfrm>
              <a:off x="4724400" y="1276350"/>
              <a:ext cx="2057400" cy="1523493"/>
            </a:xfrm>
            <a:prstGeom prst="rect">
              <a:avLst/>
            </a:prstGeom>
            <a:solidFill>
              <a:schemeClr val="tx2">
                <a:lumMod val="40000"/>
                <a:lumOff val="60000"/>
              </a:schemeClr>
            </a:solidFill>
            <a:ln>
              <a:solidFill>
                <a:schemeClr val="tx1"/>
              </a:solidFill>
            </a:ln>
          </p:spPr>
          <p:txBody>
            <a:bodyPr wrap="square" rtlCol="0">
              <a:spAutoFit/>
            </a:bodyPr>
            <a:lstStyle/>
            <a:p>
              <a:pPr algn="ctr"/>
              <a:r>
                <a:rPr lang="en-US" b="1" u="sng" dirty="0" smtClean="0"/>
                <a:t>“Are you in the LORD’s Lap?”</a:t>
              </a:r>
            </a:p>
            <a:p>
              <a:pPr algn="ctr"/>
              <a:r>
                <a:rPr lang="en-US" b="1" dirty="0" smtClean="0"/>
                <a:t>Ask the “LAP” ?’s</a:t>
              </a:r>
            </a:p>
            <a:p>
              <a:r>
                <a:rPr lang="en-US" b="1" dirty="0" smtClean="0"/>
                <a:t>L = Loved</a:t>
              </a:r>
            </a:p>
            <a:p>
              <a:r>
                <a:rPr lang="en-US" b="1" dirty="0" smtClean="0"/>
                <a:t>A = Abandoned</a:t>
              </a:r>
            </a:p>
            <a:p>
              <a:r>
                <a:rPr lang="en-US" b="1" dirty="0" smtClean="0"/>
                <a:t>P = Punished by God or the devil</a:t>
              </a:r>
              <a:endParaRPr lang="en-US" b="1" dirty="0"/>
            </a:p>
          </p:txBody>
        </p:sp>
        <p:sp>
          <p:nvSpPr>
            <p:cNvPr id="22" name="TextBox 21"/>
            <p:cNvSpPr txBox="1"/>
            <p:nvPr/>
          </p:nvSpPr>
          <p:spPr>
            <a:xfrm>
              <a:off x="7010400" y="1276350"/>
              <a:ext cx="1828800" cy="1315745"/>
            </a:xfrm>
            <a:prstGeom prst="rect">
              <a:avLst/>
            </a:prstGeom>
            <a:solidFill>
              <a:schemeClr val="tx2">
                <a:lumMod val="40000"/>
                <a:lumOff val="60000"/>
              </a:schemeClr>
            </a:solidFill>
            <a:ln>
              <a:solidFill>
                <a:schemeClr val="tx1"/>
              </a:solidFill>
            </a:ln>
          </p:spPr>
          <p:txBody>
            <a:bodyPr wrap="square" rtlCol="0">
              <a:spAutoFit/>
            </a:bodyPr>
            <a:lstStyle/>
            <a:p>
              <a:pPr algn="ctr"/>
              <a:r>
                <a:rPr lang="en-US" b="1" u="sng" dirty="0" smtClean="0">
                  <a:solidFill>
                    <a:srgbClr val="000000"/>
                  </a:solidFill>
                </a:rPr>
                <a:t>“I’m </a:t>
              </a:r>
              <a:r>
                <a:rPr lang="en-US" b="1" u="sng" dirty="0">
                  <a:solidFill>
                    <a:srgbClr val="000000"/>
                  </a:solidFill>
                </a:rPr>
                <a:t>in the LORD’s </a:t>
              </a:r>
              <a:r>
                <a:rPr lang="en-US" b="1" u="sng" dirty="0" smtClean="0">
                  <a:solidFill>
                    <a:srgbClr val="000000"/>
                  </a:solidFill>
                </a:rPr>
                <a:t>LAP”</a:t>
              </a:r>
              <a:endParaRPr lang="en-US" b="1" u="sng" dirty="0">
                <a:solidFill>
                  <a:srgbClr val="000000"/>
                </a:solidFill>
              </a:endParaRPr>
            </a:p>
            <a:p>
              <a:pPr algn="ctr"/>
              <a:r>
                <a:rPr lang="en-US" b="1" dirty="0" smtClean="0"/>
                <a:t>Share a brief TESTIMONY: </a:t>
              </a:r>
            </a:p>
            <a:p>
              <a:pPr algn="ctr"/>
              <a:r>
                <a:rPr lang="en-US" b="1" dirty="0" smtClean="0"/>
                <a:t>a faith flag or a faith story.</a:t>
              </a:r>
            </a:p>
          </p:txBody>
        </p:sp>
        <p:sp>
          <p:nvSpPr>
            <p:cNvPr id="23" name="Down Arrow 22"/>
            <p:cNvSpPr/>
            <p:nvPr/>
          </p:nvSpPr>
          <p:spPr>
            <a:xfrm>
              <a:off x="7772400" y="742948"/>
              <a:ext cx="228600" cy="533401"/>
            </a:xfrm>
            <a:prstGeom prst="downArrow">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rgbClr val="7F7F7F"/>
                </a:solidFill>
              </a:endParaRPr>
            </a:p>
          </p:txBody>
        </p:sp>
        <p:sp>
          <p:nvSpPr>
            <p:cNvPr id="26" name="TextBox 25"/>
            <p:cNvSpPr txBox="1"/>
            <p:nvPr/>
          </p:nvSpPr>
          <p:spPr>
            <a:xfrm>
              <a:off x="4724400" y="4400550"/>
              <a:ext cx="4114800" cy="553998"/>
            </a:xfrm>
            <a:prstGeom prst="rect">
              <a:avLst/>
            </a:prstGeom>
            <a:solidFill>
              <a:schemeClr val="tx2">
                <a:lumMod val="40000"/>
                <a:lumOff val="60000"/>
              </a:schemeClr>
            </a:solidFill>
            <a:ln>
              <a:solidFill>
                <a:schemeClr val="tx1"/>
              </a:solidFill>
            </a:ln>
          </p:spPr>
          <p:txBody>
            <a:bodyPr wrap="square" rtlCol="0">
              <a:spAutoFit/>
            </a:bodyPr>
            <a:lstStyle/>
            <a:p>
              <a:pPr algn="ctr">
                <a:spcBef>
                  <a:spcPts val="600"/>
                </a:spcBef>
              </a:pPr>
              <a:r>
                <a:rPr lang="en-US" sz="2200" b="1" u="sng" dirty="0">
                  <a:solidFill>
                    <a:srgbClr val="FF0000"/>
                  </a:solidFill>
                </a:rPr>
                <a:t>D</a:t>
              </a:r>
              <a:r>
                <a:rPr lang="en-US" sz="2200" b="1" u="sng" dirty="0" smtClean="0">
                  <a:solidFill>
                    <a:srgbClr val="FF0000"/>
                  </a:solidFill>
                </a:rPr>
                <a:t> = Do</a:t>
              </a:r>
            </a:p>
            <a:p>
              <a:pPr algn="ctr"/>
              <a:r>
                <a:rPr lang="en-US" sz="2000" b="1" dirty="0"/>
                <a:t>What can I </a:t>
              </a:r>
              <a:r>
                <a:rPr lang="en-US" sz="2000" b="1" dirty="0" smtClean="0"/>
                <a:t>do to assist you? </a:t>
              </a:r>
              <a:endParaRPr lang="en-US" sz="2000" b="1" dirty="0"/>
            </a:p>
          </p:txBody>
        </p:sp>
        <p:sp>
          <p:nvSpPr>
            <p:cNvPr id="28" name="TextBox 27"/>
            <p:cNvSpPr txBox="1"/>
            <p:nvPr/>
          </p:nvSpPr>
          <p:spPr>
            <a:xfrm>
              <a:off x="4724400" y="3486150"/>
              <a:ext cx="1143000" cy="530914"/>
            </a:xfrm>
            <a:prstGeom prst="rect">
              <a:avLst/>
            </a:prstGeom>
            <a:solidFill>
              <a:schemeClr val="tx2">
                <a:lumMod val="40000"/>
                <a:lumOff val="60000"/>
              </a:schemeClr>
            </a:solidFill>
            <a:ln>
              <a:solidFill>
                <a:schemeClr val="tx1"/>
              </a:solidFill>
            </a:ln>
          </p:spPr>
          <p:txBody>
            <a:bodyPr wrap="square" rtlCol="0">
              <a:spAutoFit/>
            </a:bodyPr>
            <a:lstStyle/>
            <a:p>
              <a:pPr algn="ctr">
                <a:spcBef>
                  <a:spcPts val="600"/>
                </a:spcBef>
              </a:pPr>
              <a:r>
                <a:rPr lang="en-US" sz="2000" b="1" u="sng" dirty="0" smtClean="0"/>
                <a:t>&gt;</a:t>
              </a:r>
              <a:r>
                <a:rPr lang="en-US" sz="2000" b="1" dirty="0" smtClean="0"/>
                <a:t> 1 POS Referral</a:t>
              </a:r>
              <a:endParaRPr lang="en-US" sz="2000" b="1" dirty="0"/>
            </a:p>
          </p:txBody>
        </p:sp>
        <p:sp>
          <p:nvSpPr>
            <p:cNvPr id="29" name="TextBox 28"/>
            <p:cNvSpPr txBox="1"/>
            <p:nvPr/>
          </p:nvSpPr>
          <p:spPr>
            <a:xfrm>
              <a:off x="6096000" y="3486150"/>
              <a:ext cx="685800" cy="530914"/>
            </a:xfrm>
            <a:prstGeom prst="rect">
              <a:avLst/>
            </a:prstGeom>
            <a:solidFill>
              <a:schemeClr val="tx2">
                <a:lumMod val="40000"/>
                <a:lumOff val="60000"/>
              </a:schemeClr>
            </a:solidFill>
            <a:ln>
              <a:solidFill>
                <a:schemeClr val="tx1"/>
              </a:solidFill>
            </a:ln>
          </p:spPr>
          <p:txBody>
            <a:bodyPr wrap="square" rtlCol="0">
              <a:spAutoFit/>
            </a:bodyPr>
            <a:lstStyle/>
            <a:p>
              <a:pPr algn="ctr"/>
              <a:r>
                <a:rPr lang="en-US" sz="2000" b="1" dirty="0" smtClean="0"/>
                <a:t>All 3 NEG</a:t>
              </a:r>
              <a:endParaRPr lang="en-US" sz="2000" b="1" dirty="0"/>
            </a:p>
          </p:txBody>
        </p:sp>
        <p:sp>
          <p:nvSpPr>
            <p:cNvPr id="32" name="Down Arrow 31"/>
            <p:cNvSpPr/>
            <p:nvPr/>
          </p:nvSpPr>
          <p:spPr>
            <a:xfrm>
              <a:off x="6248400" y="4000497"/>
              <a:ext cx="304800" cy="383488"/>
            </a:xfrm>
            <a:prstGeom prst="downArrow">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rgbClr val="7F7F7F"/>
                </a:solidFill>
              </a:endParaRPr>
            </a:p>
          </p:txBody>
        </p:sp>
        <p:sp>
          <p:nvSpPr>
            <p:cNvPr id="34" name="Down Arrow 33"/>
            <p:cNvSpPr/>
            <p:nvPr/>
          </p:nvSpPr>
          <p:spPr>
            <a:xfrm>
              <a:off x="5562600" y="857249"/>
              <a:ext cx="228600" cy="419103"/>
            </a:xfrm>
            <a:prstGeom prst="downArrow">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rgbClr val="7F7F7F"/>
                </a:solidFill>
              </a:endParaRPr>
            </a:p>
          </p:txBody>
        </p:sp>
        <p:sp>
          <p:nvSpPr>
            <p:cNvPr id="36" name="Down Arrow 35"/>
            <p:cNvSpPr/>
            <p:nvPr/>
          </p:nvSpPr>
          <p:spPr>
            <a:xfrm>
              <a:off x="5029200" y="4000497"/>
              <a:ext cx="304800" cy="400052"/>
            </a:xfrm>
            <a:prstGeom prst="downArrow">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rgbClr val="7F7F7F"/>
                </a:solidFill>
              </a:endParaRPr>
            </a:p>
          </p:txBody>
        </p:sp>
        <p:sp>
          <p:nvSpPr>
            <p:cNvPr id="37" name="Down Arrow 36"/>
            <p:cNvSpPr/>
            <p:nvPr/>
          </p:nvSpPr>
          <p:spPr>
            <a:xfrm>
              <a:off x="5029200" y="2800348"/>
              <a:ext cx="228600" cy="685802"/>
            </a:xfrm>
            <a:prstGeom prst="downArrow">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rgbClr val="7F7F7F"/>
                </a:solidFill>
              </a:endParaRPr>
            </a:p>
          </p:txBody>
        </p:sp>
        <p:sp>
          <p:nvSpPr>
            <p:cNvPr id="38" name="Down Arrow 37"/>
            <p:cNvSpPr/>
            <p:nvPr/>
          </p:nvSpPr>
          <p:spPr>
            <a:xfrm>
              <a:off x="6248400" y="2800348"/>
              <a:ext cx="228600" cy="685802"/>
            </a:xfrm>
            <a:prstGeom prst="downArrow">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rgbClr val="7F7F7F"/>
                </a:solidFill>
              </a:endParaRPr>
            </a:p>
          </p:txBody>
        </p:sp>
        <p:sp>
          <p:nvSpPr>
            <p:cNvPr id="39" name="Down Arrow 38"/>
            <p:cNvSpPr/>
            <p:nvPr/>
          </p:nvSpPr>
          <p:spPr>
            <a:xfrm>
              <a:off x="7772400" y="2571748"/>
              <a:ext cx="304800" cy="1828803"/>
            </a:xfrm>
            <a:prstGeom prst="downArrow">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rgbClr val="7F7F7F"/>
                </a:solidFill>
              </a:endParaRPr>
            </a:p>
          </p:txBody>
        </p:sp>
      </p:grpSp>
    </p:spTree>
    <p:extLst>
      <p:ext uri="{BB962C8B-B14F-4D97-AF65-F5344CB8AC3E}">
        <p14:creationId xmlns:p14="http://schemas.microsoft.com/office/powerpoint/2010/main" val="239381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1"/>
            <a:ext cx="12192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53</a:t>
            </a:fld>
            <a:endParaRPr lang="en-US" sz="1400" b="0" dirty="0">
              <a:latin typeface="Arial" charset="0"/>
            </a:endParaRPr>
          </a:p>
        </p:txBody>
      </p:sp>
      <p:sp>
        <p:nvSpPr>
          <p:cNvPr id="3" name="Content Placeholder 2"/>
          <p:cNvSpPr>
            <a:spLocks noGrp="1"/>
          </p:cNvSpPr>
          <p:nvPr>
            <p:ph idx="4294967295"/>
          </p:nvPr>
        </p:nvSpPr>
        <p:spPr>
          <a:xfrm>
            <a:off x="457200" y="1295401"/>
            <a:ext cx="8229600" cy="4525963"/>
          </a:xfrm>
        </p:spPr>
        <p:txBody>
          <a:bodyPr/>
          <a:lstStyle/>
          <a:p>
            <a:r>
              <a:rPr lang="en-US" dirty="0"/>
              <a:t>Don’t </a:t>
            </a:r>
            <a:r>
              <a:rPr lang="en-US" dirty="0" smtClean="0"/>
              <a:t>ignore …</a:t>
            </a:r>
            <a:endParaRPr lang="en-US" dirty="0"/>
          </a:p>
          <a:p>
            <a:pPr marL="0" indent="0">
              <a:buNone/>
            </a:pPr>
            <a:r>
              <a:rPr lang="en-US" dirty="0" smtClean="0"/>
              <a:t>BUT</a:t>
            </a:r>
            <a:endParaRPr lang="nl-NL" sz="1500" u="sng" dirty="0"/>
          </a:p>
          <a:p>
            <a:r>
              <a:rPr lang="en-US" dirty="0"/>
              <a:t>Don’t be pushy.</a:t>
            </a:r>
            <a:endParaRPr lang="en-US" dirty="0" smtClean="0"/>
          </a:p>
          <a:p>
            <a:pPr marL="0" indent="0">
              <a:buNone/>
            </a:pPr>
            <a:endParaRPr lang="nl-NL" sz="1500" u="sng" dirty="0"/>
          </a:p>
        </p:txBody>
      </p:sp>
      <p:sp>
        <p:nvSpPr>
          <p:cNvPr id="2" name="Title 1"/>
          <p:cNvSpPr>
            <a:spLocks noGrp="1"/>
          </p:cNvSpPr>
          <p:nvPr>
            <p:ph type="title" idx="4294967295"/>
          </p:nvPr>
        </p:nvSpPr>
        <p:spPr>
          <a:xfrm>
            <a:off x="457200" y="152400"/>
            <a:ext cx="8229600" cy="1143000"/>
          </a:xfrm>
        </p:spPr>
        <p:txBody>
          <a:bodyPr>
            <a:normAutofit/>
          </a:bodyPr>
          <a:lstStyle/>
          <a:p>
            <a:r>
              <a:rPr lang="en-US" dirty="0" smtClean="0"/>
              <a:t>A Word of Caution</a:t>
            </a:r>
            <a:endParaRPr lang="en-US" dirty="0"/>
          </a:p>
        </p:txBody>
      </p:sp>
      <p:sp>
        <p:nvSpPr>
          <p:cNvPr id="7" name="TextBox 6"/>
          <p:cNvSpPr txBox="1"/>
          <p:nvPr/>
        </p:nvSpPr>
        <p:spPr>
          <a:xfrm>
            <a:off x="228600" y="6396335"/>
            <a:ext cx="8686800" cy="461665"/>
          </a:xfrm>
          <a:prstGeom prst="rect">
            <a:avLst/>
          </a:prstGeom>
          <a:noFill/>
        </p:spPr>
        <p:txBody>
          <a:bodyPr wrap="square" rtlCol="0">
            <a:spAutoFit/>
          </a:bodyPr>
          <a:lstStyle/>
          <a:p>
            <a:r>
              <a:rPr lang="en-US" sz="2400" dirty="0" smtClean="0"/>
              <a:t>Post. Mind Body Med 1997;2:44-8.</a:t>
            </a:r>
          </a:p>
        </p:txBody>
      </p:sp>
    </p:spTree>
    <p:extLst>
      <p:ext uri="{BB962C8B-B14F-4D97-AF65-F5344CB8AC3E}">
        <p14:creationId xmlns:p14="http://schemas.microsoft.com/office/powerpoint/2010/main" val="2640790077"/>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1"/>
            <a:ext cx="1066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54</a:t>
            </a:fld>
            <a:endParaRPr lang="en-US" sz="1400" b="0" dirty="0">
              <a:latin typeface="Arial" charset="0"/>
            </a:endParaRPr>
          </a:p>
        </p:txBody>
      </p:sp>
      <p:sp>
        <p:nvSpPr>
          <p:cNvPr id="3" name="Content Placeholder 2"/>
          <p:cNvSpPr>
            <a:spLocks noGrp="1"/>
          </p:cNvSpPr>
          <p:nvPr>
            <p:ph idx="4294967295"/>
          </p:nvPr>
        </p:nvSpPr>
        <p:spPr>
          <a:xfrm>
            <a:off x="457200" y="1295401"/>
            <a:ext cx="8229600" cy="4525963"/>
          </a:xfrm>
        </p:spPr>
        <p:txBody>
          <a:bodyPr/>
          <a:lstStyle/>
          <a:p>
            <a:r>
              <a:rPr lang="en-US" dirty="0" smtClean="0"/>
              <a:t>“Professional </a:t>
            </a:r>
            <a:r>
              <a:rPr lang="en-US" dirty="0"/>
              <a:t>problems can occur when well-meaning physicians ‘faith-push’ a patient opposed to discussing religion …</a:t>
            </a:r>
            <a:endParaRPr lang="en-US" dirty="0" smtClean="0"/>
          </a:p>
          <a:p>
            <a:r>
              <a:rPr lang="en-US" dirty="0" smtClean="0"/>
              <a:t>“However</a:t>
            </a:r>
            <a:r>
              <a:rPr lang="en-US" dirty="0"/>
              <a:t>, rather than ignoring faith completely with all patients, most of whom want to discuss it, physicians might ask a question to discern who would like to pursue it and who would rather </a:t>
            </a:r>
            <a:r>
              <a:rPr lang="en-US" dirty="0" smtClean="0"/>
              <a:t>not.”</a:t>
            </a:r>
          </a:p>
          <a:p>
            <a:pPr marL="0" indent="0">
              <a:buNone/>
            </a:pPr>
            <a:endParaRPr lang="nl-NL" u="sng" dirty="0"/>
          </a:p>
          <a:p>
            <a:endParaRPr lang="en-US" dirty="0" smtClean="0"/>
          </a:p>
          <a:p>
            <a:pPr marL="0" indent="0">
              <a:buNone/>
            </a:pPr>
            <a:endParaRPr lang="nl-NL" u="sng" dirty="0"/>
          </a:p>
        </p:txBody>
      </p:sp>
      <p:sp>
        <p:nvSpPr>
          <p:cNvPr id="2" name="Title 1"/>
          <p:cNvSpPr>
            <a:spLocks noGrp="1"/>
          </p:cNvSpPr>
          <p:nvPr>
            <p:ph type="title" idx="4294967295"/>
          </p:nvPr>
        </p:nvSpPr>
        <p:spPr>
          <a:xfrm>
            <a:off x="457200" y="152400"/>
            <a:ext cx="8229600" cy="1143000"/>
          </a:xfrm>
        </p:spPr>
        <p:txBody>
          <a:bodyPr>
            <a:normAutofit/>
          </a:bodyPr>
          <a:lstStyle/>
          <a:p>
            <a:r>
              <a:rPr lang="en-US" dirty="0" smtClean="0"/>
              <a:t>A Word of Caution</a:t>
            </a:r>
            <a:endParaRPr lang="en-US" dirty="0"/>
          </a:p>
        </p:txBody>
      </p:sp>
      <p:sp>
        <p:nvSpPr>
          <p:cNvPr id="5" name="TextBox 4"/>
          <p:cNvSpPr txBox="1"/>
          <p:nvPr/>
        </p:nvSpPr>
        <p:spPr>
          <a:xfrm>
            <a:off x="228600" y="6396335"/>
            <a:ext cx="8686800" cy="461665"/>
          </a:xfrm>
          <a:prstGeom prst="rect">
            <a:avLst/>
          </a:prstGeom>
          <a:noFill/>
        </p:spPr>
        <p:txBody>
          <a:bodyPr wrap="square" rtlCol="0">
            <a:spAutoFit/>
          </a:bodyPr>
          <a:lstStyle/>
          <a:p>
            <a:r>
              <a:rPr lang="en-US" sz="2400" dirty="0" smtClean="0"/>
              <a:t>Post. Mind Body Med 1997;2:44-8.</a:t>
            </a:r>
          </a:p>
        </p:txBody>
      </p:sp>
    </p:spTree>
    <p:extLst>
      <p:ext uri="{BB962C8B-B14F-4D97-AF65-F5344CB8AC3E}">
        <p14:creationId xmlns:p14="http://schemas.microsoft.com/office/powerpoint/2010/main" val="1343387823"/>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990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a:latin typeface="Arial" charset="0"/>
              </a:rPr>
              <a:pPr/>
              <a:t>55</a:t>
            </a:fld>
            <a:endParaRPr lang="en-US" sz="1400" b="0" dirty="0">
              <a:latin typeface="Arial" charset="0"/>
            </a:endParaRPr>
          </a:p>
        </p:txBody>
      </p:sp>
      <p:sp>
        <p:nvSpPr>
          <p:cNvPr id="3" name="Content Placeholder 2"/>
          <p:cNvSpPr>
            <a:spLocks noGrp="1"/>
          </p:cNvSpPr>
          <p:nvPr>
            <p:ph idx="4294967295"/>
          </p:nvPr>
        </p:nvSpPr>
        <p:spPr>
          <a:xfrm>
            <a:off x="457200" y="1295401"/>
            <a:ext cx="8229600" cy="4525963"/>
          </a:xfrm>
        </p:spPr>
        <p:txBody>
          <a:bodyPr/>
          <a:lstStyle/>
          <a:p>
            <a:pPr marL="0" indent="0" algn="ctr">
              <a:spcBef>
                <a:spcPts val="1200"/>
              </a:spcBef>
              <a:buNone/>
            </a:pPr>
            <a:r>
              <a:rPr lang="en-US" sz="3600" dirty="0" smtClean="0"/>
              <a:t>Assessing </a:t>
            </a:r>
            <a:r>
              <a:rPr lang="en-US" sz="3600" dirty="0"/>
              <a:t>and integrating patient spirituality into the healthcare encounter can build trust and rapport, broadening the physician-patient relationship and increasing its effectiveness</a:t>
            </a:r>
            <a:r>
              <a:rPr lang="en-US" sz="3600" dirty="0" smtClean="0"/>
              <a:t>.</a:t>
            </a:r>
            <a:endParaRPr lang="en-US" dirty="0"/>
          </a:p>
        </p:txBody>
      </p:sp>
      <p:sp>
        <p:nvSpPr>
          <p:cNvPr id="2" name="Title 1"/>
          <p:cNvSpPr>
            <a:spLocks noGrp="1"/>
          </p:cNvSpPr>
          <p:nvPr>
            <p:ph type="title" idx="4294967295"/>
          </p:nvPr>
        </p:nvSpPr>
        <p:spPr>
          <a:xfrm>
            <a:off x="457200" y="152400"/>
            <a:ext cx="8229600" cy="1143000"/>
          </a:xfrm>
        </p:spPr>
        <p:txBody>
          <a:bodyPr>
            <a:normAutofit/>
          </a:bodyPr>
          <a:lstStyle/>
          <a:p>
            <a:r>
              <a:rPr lang="en-US" dirty="0" smtClean="0"/>
              <a:t>Summary</a:t>
            </a:r>
            <a:endParaRPr lang="en-US" dirty="0"/>
          </a:p>
        </p:txBody>
      </p:sp>
      <p:sp>
        <p:nvSpPr>
          <p:cNvPr id="6" name="TextBox 5"/>
          <p:cNvSpPr txBox="1"/>
          <p:nvPr/>
        </p:nvSpPr>
        <p:spPr>
          <a:xfrm>
            <a:off x="228600" y="5867406"/>
            <a:ext cx="8686800" cy="830997"/>
          </a:xfrm>
          <a:prstGeom prst="rect">
            <a:avLst/>
          </a:prstGeom>
          <a:noFill/>
        </p:spPr>
        <p:txBody>
          <a:bodyPr wrap="square" rtlCol="0">
            <a:spAutoFit/>
          </a:bodyPr>
          <a:lstStyle/>
          <a:p>
            <a:r>
              <a:rPr lang="en-US" sz="2400" dirty="0" err="1" smtClean="0"/>
              <a:t>Saguil</a:t>
            </a:r>
            <a:r>
              <a:rPr lang="en-US" sz="2400" dirty="0" smtClean="0"/>
              <a:t> A, Phelps K. The Spiritual Assessment. Am </a:t>
            </a:r>
            <a:r>
              <a:rPr lang="en-US" sz="2400" dirty="0" err="1" smtClean="0"/>
              <a:t>Fam</a:t>
            </a:r>
            <a:r>
              <a:rPr lang="en-US" sz="2400" dirty="0" smtClean="0"/>
              <a:t> Physician 2012(Sep 15);86(6):546-550.</a:t>
            </a:r>
          </a:p>
        </p:txBody>
      </p:sp>
    </p:spTree>
    <p:extLst>
      <p:ext uri="{BB962C8B-B14F-4D97-AF65-F5344CB8AC3E}">
        <p14:creationId xmlns:p14="http://schemas.microsoft.com/office/powerpoint/2010/main" val="3297047405"/>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0" y="0"/>
            <a:ext cx="914400" cy="457200"/>
          </a:xfrm>
        </p:spPr>
        <p:txBody>
          <a:bodyPr/>
          <a:lstStyle/>
          <a:p>
            <a:pPr>
              <a:defRPr/>
            </a:pPr>
            <a:fld id="{5556807F-D14E-7948-9915-8085E4D46826}" type="slidenum">
              <a:rPr lang="en-US" sz="2400" smtClean="0"/>
              <a:pPr>
                <a:defRPr/>
              </a:pPr>
              <a:t>56</a:t>
            </a:fld>
            <a:endParaRPr lang="en-US" sz="2400" dirty="0"/>
          </a:p>
        </p:txBody>
      </p:sp>
      <p:sp>
        <p:nvSpPr>
          <p:cNvPr id="509954" name="Rectangle 2"/>
          <p:cNvSpPr>
            <a:spLocks noGrp="1" noChangeArrowheads="1"/>
          </p:cNvSpPr>
          <p:nvPr>
            <p:ph type="body" idx="4294967295"/>
          </p:nvPr>
        </p:nvSpPr>
        <p:spPr>
          <a:xfrm>
            <a:off x="457200" y="533406"/>
            <a:ext cx="8229600" cy="5010151"/>
          </a:xfrm>
        </p:spPr>
        <p:txBody>
          <a:bodyPr lIns="92075" tIns="46038" rIns="92075" bIns="46038"/>
          <a:lstStyle/>
          <a:p>
            <a:pPr algn="ctr">
              <a:buFont typeface="Wingdings" pitchFamily="-65" charset="2"/>
              <a:buNone/>
              <a:defRPr/>
            </a:pPr>
            <a:r>
              <a:rPr lang="en-US" sz="3600" dirty="0" smtClean="0">
                <a:effectLst>
                  <a:outerShdw blurRad="38100" dist="38100" dir="2700000" algn="tl">
                    <a:srgbClr val="DDDDDD"/>
                  </a:outerShdw>
                </a:effectLst>
                <a:ea typeface="+mn-ea"/>
                <a:cs typeface="+mn-cs"/>
              </a:rPr>
              <a:t>Walter L Larimore, MD</a:t>
            </a:r>
          </a:p>
          <a:p>
            <a:pPr algn="ctr">
              <a:buFont typeface="Wingdings" pitchFamily="-65" charset="2"/>
              <a:buNone/>
              <a:defRPr/>
            </a:pPr>
            <a:r>
              <a:rPr lang="en-US" sz="2000" dirty="0" smtClean="0">
                <a:ea typeface="ＭＳ Ｐゴシック" charset="-128"/>
              </a:rPr>
              <a:t>Annals of Behavioral Medicine 2002;24(1):69-73</a:t>
            </a:r>
            <a:r>
              <a:rPr lang="en-US" sz="2000" dirty="0" smtClean="0"/>
              <a:t>.</a:t>
            </a:r>
            <a:endParaRPr lang="en-US" sz="3600" dirty="0" smtClean="0">
              <a:effectLst>
                <a:outerShdw blurRad="38100" dist="38100" dir="2700000" algn="tl">
                  <a:srgbClr val="DDDDDD"/>
                </a:outerShdw>
              </a:effectLst>
              <a:ea typeface="+mn-ea"/>
              <a:cs typeface="+mn-cs"/>
            </a:endParaRPr>
          </a:p>
          <a:p>
            <a:pPr algn="ctr">
              <a:buNone/>
            </a:pPr>
            <a:endParaRPr lang="en-US" sz="1200" dirty="0" smtClean="0"/>
          </a:p>
          <a:p>
            <a:pPr algn="ctr">
              <a:buNone/>
            </a:pPr>
            <a:r>
              <a:rPr lang="en-US" sz="4000" dirty="0" smtClean="0"/>
              <a:t>The current evidence would encourage physicians, health-care providers, and systems to learn to assess their patients’ spiritual health and to provide indicated and desired spiritual intervention.</a:t>
            </a:r>
          </a:p>
          <a:p>
            <a:pPr algn="ctr">
              <a:buFont typeface="Wingdings" charset="2"/>
              <a:buNone/>
            </a:pPr>
            <a:endParaRPr lang="en-US" sz="40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09954">
                                            <p:txEl>
                                              <p:pRg st="3" end="3"/>
                                            </p:txEl>
                                          </p:spTgt>
                                        </p:tgtEl>
                                        <p:attrNameLst>
                                          <p:attrName>style.visibility</p:attrName>
                                        </p:attrNameLst>
                                      </p:cBhvr>
                                      <p:to>
                                        <p:strVal val="visible"/>
                                      </p:to>
                                    </p:set>
                                    <p:anim calcmode="lin" valueType="num">
                                      <p:cBhvr additive="base">
                                        <p:cTn id="7" dur="500" fill="hold"/>
                                        <p:tgtEl>
                                          <p:spTgt spid="50995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995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smtClean="0">
                <a:latin typeface="Arial"/>
                <a:cs typeface="Arial"/>
              </a:rPr>
              <a:pPr/>
              <a:t>6</a:t>
            </a:fld>
            <a:endParaRPr lang="en-US" b="0" dirty="0">
              <a:latin typeface="Arial"/>
              <a:cs typeface="Arial"/>
            </a:endParaRPr>
          </a:p>
        </p:txBody>
      </p:sp>
      <p:sp>
        <p:nvSpPr>
          <p:cNvPr id="3" name="Content Placeholder 2"/>
          <p:cNvSpPr>
            <a:spLocks noGrp="1"/>
          </p:cNvSpPr>
          <p:nvPr>
            <p:ph idx="4294967295"/>
          </p:nvPr>
        </p:nvSpPr>
        <p:spPr>
          <a:xfrm>
            <a:off x="457200" y="1447801"/>
            <a:ext cx="8382000" cy="4525963"/>
          </a:xfrm>
        </p:spPr>
        <p:txBody>
          <a:bodyPr/>
          <a:lstStyle/>
          <a:p>
            <a:pPr>
              <a:spcBef>
                <a:spcPts val="600"/>
              </a:spcBef>
            </a:pPr>
            <a:r>
              <a:rPr lang="en-US" i="1" dirty="0" smtClean="0"/>
              <a:t>Spiritual </a:t>
            </a:r>
            <a:r>
              <a:rPr lang="en-US" i="1" dirty="0"/>
              <a:t>Assessment in Clinical Care </a:t>
            </a:r>
            <a:endParaRPr lang="en-US" i="1" dirty="0" smtClean="0"/>
          </a:p>
          <a:p>
            <a:pPr>
              <a:spcBef>
                <a:spcPts val="600"/>
              </a:spcBef>
            </a:pPr>
            <a:r>
              <a:rPr lang="en-US" i="1" dirty="0" smtClean="0"/>
              <a:t>Today’s </a:t>
            </a:r>
            <a:r>
              <a:rPr lang="en-US" i="1" dirty="0"/>
              <a:t>Christian Doctor</a:t>
            </a:r>
            <a:r>
              <a:rPr lang="en-US" dirty="0"/>
              <a:t>:</a:t>
            </a:r>
          </a:p>
          <a:p>
            <a:pPr marL="914400" lvl="1" indent="-514350">
              <a:spcBef>
                <a:spcPts val="600"/>
              </a:spcBef>
              <a:buFont typeface="+mj-lt"/>
              <a:buAutoNum type="arabicPeriod"/>
            </a:pPr>
            <a:r>
              <a:rPr lang="en-US" sz="3200" dirty="0"/>
              <a:t>The Basics (Spring 2015)</a:t>
            </a:r>
          </a:p>
          <a:p>
            <a:pPr marL="914400" lvl="1" indent="-514350">
              <a:spcBef>
                <a:spcPts val="600"/>
              </a:spcBef>
              <a:buFont typeface="+mj-lt"/>
              <a:buAutoNum type="arabicPeriod"/>
            </a:pPr>
            <a:r>
              <a:rPr lang="en-US" sz="3200" dirty="0"/>
              <a:t>The LORD’s LAP (Fall 2015)</a:t>
            </a:r>
          </a:p>
          <a:p>
            <a:pPr>
              <a:spcBef>
                <a:spcPts val="600"/>
              </a:spcBef>
            </a:pPr>
            <a:r>
              <a:rPr lang="en-US" dirty="0" smtClean="0"/>
              <a:t>CMDA.org</a:t>
            </a:r>
            <a:r>
              <a:rPr lang="en-US" dirty="0"/>
              <a:t>/</a:t>
            </a:r>
            <a:r>
              <a:rPr lang="en-US" dirty="0" err="1"/>
              <a:t>SpiritualAssessment</a:t>
            </a:r>
            <a:endParaRPr lang="en-US" dirty="0"/>
          </a:p>
        </p:txBody>
      </p:sp>
      <p:sp>
        <p:nvSpPr>
          <p:cNvPr id="2" name="Title 1"/>
          <p:cNvSpPr>
            <a:spLocks noGrp="1"/>
          </p:cNvSpPr>
          <p:nvPr>
            <p:ph type="title" idx="4294967295"/>
          </p:nvPr>
        </p:nvSpPr>
        <p:spPr>
          <a:xfrm>
            <a:off x="457200" y="274639"/>
            <a:ext cx="8229600" cy="1143000"/>
          </a:xfrm>
        </p:spPr>
        <p:txBody>
          <a:bodyPr/>
          <a:lstStyle/>
          <a:p>
            <a:r>
              <a:rPr lang="en-US" dirty="0" smtClean="0"/>
              <a:t>Spiritual History Articles</a:t>
            </a:r>
            <a:endParaRPr lang="en-US" dirty="0"/>
          </a:p>
        </p:txBody>
      </p:sp>
    </p:spTree>
    <p:extLst>
      <p:ext uri="{BB962C8B-B14F-4D97-AF65-F5344CB8AC3E}">
        <p14:creationId xmlns:p14="http://schemas.microsoft.com/office/powerpoint/2010/main" val="3768224244"/>
      </p:ext>
    </p:extLst>
  </p:cSld>
  <p:clrMapOvr>
    <a:masterClrMapping/>
  </p:clrMapOvr>
  <p:transition xmlns:p14="http://schemas.microsoft.com/office/powerpoint/2010/main">
    <p:wheel/>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smtClean="0">
                <a:latin typeface="Arial"/>
                <a:cs typeface="Arial"/>
              </a:rPr>
              <a:pPr/>
              <a:t>7</a:t>
            </a:fld>
            <a:endParaRPr lang="en-US" b="0" dirty="0">
              <a:latin typeface="Arial"/>
              <a:cs typeface="Arial"/>
            </a:endParaRPr>
          </a:p>
        </p:txBody>
      </p:sp>
      <p:sp>
        <p:nvSpPr>
          <p:cNvPr id="3" name="Content Placeholder 2"/>
          <p:cNvSpPr>
            <a:spLocks noGrp="1"/>
          </p:cNvSpPr>
          <p:nvPr>
            <p:ph idx="4294967295"/>
          </p:nvPr>
        </p:nvSpPr>
        <p:spPr>
          <a:xfrm>
            <a:off x="457200" y="1447801"/>
            <a:ext cx="8382000" cy="4525963"/>
          </a:xfrm>
        </p:spPr>
        <p:txBody>
          <a:bodyPr/>
          <a:lstStyle/>
          <a:p>
            <a:pPr marL="0" indent="0">
              <a:buNone/>
            </a:pPr>
            <a:r>
              <a:rPr lang="en-US" dirty="0" smtClean="0"/>
              <a:t>The </a:t>
            </a:r>
            <a:r>
              <a:rPr lang="en-US" dirty="0"/>
              <a:t>purpose of a spiritual </a:t>
            </a:r>
            <a:r>
              <a:rPr lang="en-US" dirty="0" smtClean="0"/>
              <a:t>history, as a part of their social history, </a:t>
            </a:r>
            <a:r>
              <a:rPr lang="en-US" dirty="0"/>
              <a:t>is to learn:</a:t>
            </a:r>
          </a:p>
          <a:p>
            <a:pPr marL="514350" indent="-514350">
              <a:buFont typeface="+mj-lt"/>
              <a:buAutoNum type="arabicPeriod"/>
            </a:pPr>
            <a:r>
              <a:rPr lang="en-US" dirty="0" smtClean="0"/>
              <a:t>The </a:t>
            </a:r>
            <a:r>
              <a:rPr lang="en-US" dirty="0"/>
              <a:t>patient’s religious </a:t>
            </a:r>
            <a:r>
              <a:rPr lang="en-US" dirty="0" smtClean="0"/>
              <a:t>background,</a:t>
            </a:r>
            <a:endParaRPr lang="en-US" dirty="0"/>
          </a:p>
          <a:p>
            <a:pPr marL="514350" indent="-514350">
              <a:buFont typeface="+mj-lt"/>
              <a:buAutoNum type="arabicPeriod"/>
            </a:pPr>
            <a:r>
              <a:rPr lang="en-US" dirty="0" smtClean="0"/>
              <a:t>The </a:t>
            </a:r>
            <a:r>
              <a:rPr lang="en-US" dirty="0"/>
              <a:t>role that religious or spiritual beliefs or practices play in coping with illness </a:t>
            </a:r>
            <a:r>
              <a:rPr lang="en-US" dirty="0" smtClean="0"/>
              <a:t>or </a:t>
            </a:r>
            <a:r>
              <a:rPr lang="en-US" dirty="0"/>
              <a:t>causing </a:t>
            </a:r>
            <a:r>
              <a:rPr lang="en-US" dirty="0" smtClean="0"/>
              <a:t>distress,</a:t>
            </a:r>
            <a:endParaRPr lang="en-US" dirty="0"/>
          </a:p>
          <a:p>
            <a:pPr marL="514350" indent="-514350">
              <a:buFont typeface="+mj-lt"/>
              <a:buAutoNum type="arabicPeriod"/>
            </a:pPr>
            <a:r>
              <a:rPr lang="en-US" dirty="0" smtClean="0"/>
              <a:t>Beliefs </a:t>
            </a:r>
            <a:r>
              <a:rPr lang="en-US" dirty="0"/>
              <a:t>that may influence or conflict with decisions about medical </a:t>
            </a:r>
            <a:r>
              <a:rPr lang="en-US" dirty="0" smtClean="0"/>
              <a:t>care,</a:t>
            </a:r>
          </a:p>
          <a:p>
            <a:pPr marL="514350" indent="-514350">
              <a:buFont typeface="+mj-lt"/>
              <a:buAutoNum type="arabicPeriod"/>
            </a:pPr>
            <a:endParaRPr lang="en-US" dirty="0"/>
          </a:p>
        </p:txBody>
      </p:sp>
      <p:sp>
        <p:nvSpPr>
          <p:cNvPr id="2" name="Title 1"/>
          <p:cNvSpPr>
            <a:spLocks noGrp="1"/>
          </p:cNvSpPr>
          <p:nvPr>
            <p:ph type="title" idx="4294967295"/>
          </p:nvPr>
        </p:nvSpPr>
        <p:spPr>
          <a:xfrm>
            <a:off x="457200" y="274639"/>
            <a:ext cx="8229600" cy="1143000"/>
          </a:xfrm>
        </p:spPr>
        <p:txBody>
          <a:bodyPr/>
          <a:lstStyle/>
          <a:p>
            <a:r>
              <a:rPr lang="en-US" dirty="0"/>
              <a:t>The Purpose of Spiritual History</a:t>
            </a:r>
          </a:p>
        </p:txBody>
      </p:sp>
      <p:sp>
        <p:nvSpPr>
          <p:cNvPr id="6" name="TextBox 5"/>
          <p:cNvSpPr txBox="1"/>
          <p:nvPr/>
        </p:nvSpPr>
        <p:spPr>
          <a:xfrm>
            <a:off x="228600" y="5722204"/>
            <a:ext cx="8686800" cy="1569660"/>
          </a:xfrm>
          <a:prstGeom prst="rect">
            <a:avLst/>
          </a:prstGeom>
          <a:noFill/>
        </p:spPr>
        <p:txBody>
          <a:bodyPr wrap="square" rtlCol="0">
            <a:spAutoFit/>
          </a:bodyPr>
          <a:lstStyle/>
          <a:p>
            <a:r>
              <a:rPr lang="en-US" sz="2400" dirty="0" smtClean="0"/>
              <a:t>Koenig H. Religion, Spirituality, and Health: The Research and Clinical Implications. ISRN Psychiatry 2012; </a:t>
            </a:r>
            <a:r>
              <a:rPr lang="en-US" sz="2400" dirty="0" err="1" smtClean="0"/>
              <a:t>Vol</a:t>
            </a:r>
            <a:r>
              <a:rPr lang="en-US" sz="2400" dirty="0" smtClean="0"/>
              <a:t> 2012: Article ID 278730.</a:t>
            </a:r>
          </a:p>
          <a:p>
            <a:endParaRPr lang="en-US" sz="2400" dirty="0"/>
          </a:p>
        </p:txBody>
      </p:sp>
    </p:spTree>
    <p:extLst>
      <p:ext uri="{BB962C8B-B14F-4D97-AF65-F5344CB8AC3E}">
        <p14:creationId xmlns:p14="http://schemas.microsoft.com/office/powerpoint/2010/main" val="2568963992"/>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smtClean="0">
                <a:latin typeface="Arial"/>
                <a:cs typeface="Arial"/>
              </a:rPr>
              <a:pPr/>
              <a:t>8</a:t>
            </a:fld>
            <a:endParaRPr lang="en-US" b="0" dirty="0">
              <a:latin typeface="Arial"/>
              <a:cs typeface="Arial"/>
            </a:endParaRPr>
          </a:p>
        </p:txBody>
      </p:sp>
      <p:sp>
        <p:nvSpPr>
          <p:cNvPr id="3" name="Content Placeholder 2"/>
          <p:cNvSpPr>
            <a:spLocks noGrp="1"/>
          </p:cNvSpPr>
          <p:nvPr>
            <p:ph idx="4294967295"/>
          </p:nvPr>
        </p:nvSpPr>
        <p:spPr>
          <a:xfrm>
            <a:off x="457200" y="1447801"/>
            <a:ext cx="8382000" cy="4525963"/>
          </a:xfrm>
        </p:spPr>
        <p:txBody>
          <a:bodyPr/>
          <a:lstStyle/>
          <a:p>
            <a:pPr marL="0" indent="0">
              <a:buNone/>
            </a:pPr>
            <a:r>
              <a:rPr lang="en-US" dirty="0" smtClean="0"/>
              <a:t>The purpose of a spiritual history, as a part of their social history, is to learn:</a:t>
            </a:r>
          </a:p>
          <a:p>
            <a:pPr marL="514350" indent="-514350">
              <a:buFont typeface="+mj-lt"/>
              <a:buAutoNum type="arabicPeriod" startAt="4"/>
            </a:pPr>
            <a:r>
              <a:rPr lang="en-US" dirty="0" smtClean="0"/>
              <a:t>The </a:t>
            </a:r>
            <a:r>
              <a:rPr lang="en-US" dirty="0"/>
              <a:t>patient’s level of participation in a spiritual community and whether the community is </a:t>
            </a:r>
            <a:r>
              <a:rPr lang="en-US" dirty="0" smtClean="0"/>
              <a:t>supportive,</a:t>
            </a:r>
            <a:endParaRPr lang="en-US" dirty="0"/>
          </a:p>
          <a:p>
            <a:pPr marL="514350" indent="-514350">
              <a:buFont typeface="+mj-lt"/>
              <a:buAutoNum type="arabicPeriod" startAt="4"/>
            </a:pPr>
            <a:r>
              <a:rPr lang="en-US" dirty="0" smtClean="0"/>
              <a:t>Any </a:t>
            </a:r>
            <a:r>
              <a:rPr lang="en-US" dirty="0"/>
              <a:t>spiritual needs that might be </a:t>
            </a:r>
            <a:r>
              <a:rPr lang="en-US" dirty="0" smtClean="0"/>
              <a:t>present.</a:t>
            </a:r>
          </a:p>
          <a:p>
            <a:pPr marL="0" indent="0" algn="r">
              <a:buNone/>
            </a:pPr>
            <a:endParaRPr lang="en-US" dirty="0"/>
          </a:p>
        </p:txBody>
      </p:sp>
      <p:sp>
        <p:nvSpPr>
          <p:cNvPr id="2" name="Title 1"/>
          <p:cNvSpPr>
            <a:spLocks noGrp="1"/>
          </p:cNvSpPr>
          <p:nvPr>
            <p:ph type="title" idx="4294967295"/>
          </p:nvPr>
        </p:nvSpPr>
        <p:spPr>
          <a:xfrm>
            <a:off x="457200" y="274639"/>
            <a:ext cx="8229600" cy="1143000"/>
          </a:xfrm>
        </p:spPr>
        <p:txBody>
          <a:bodyPr/>
          <a:lstStyle/>
          <a:p>
            <a:r>
              <a:rPr lang="en-US" dirty="0"/>
              <a:t>The Purpose of Spiritual History</a:t>
            </a:r>
          </a:p>
        </p:txBody>
      </p:sp>
      <p:sp>
        <p:nvSpPr>
          <p:cNvPr id="7" name="TextBox 6"/>
          <p:cNvSpPr txBox="1"/>
          <p:nvPr/>
        </p:nvSpPr>
        <p:spPr>
          <a:xfrm>
            <a:off x="228600" y="5722204"/>
            <a:ext cx="8686800" cy="1569660"/>
          </a:xfrm>
          <a:prstGeom prst="rect">
            <a:avLst/>
          </a:prstGeom>
          <a:noFill/>
        </p:spPr>
        <p:txBody>
          <a:bodyPr wrap="square" rtlCol="0">
            <a:spAutoFit/>
          </a:bodyPr>
          <a:lstStyle/>
          <a:p>
            <a:r>
              <a:rPr lang="en-US" sz="2400" dirty="0" smtClean="0"/>
              <a:t>Koenig H. Religion, Spirituality, and Health: The Research and Clinical Implications. ISRN Psychiatry 2012; </a:t>
            </a:r>
            <a:r>
              <a:rPr lang="en-US" sz="2400" dirty="0" err="1" smtClean="0"/>
              <a:t>Vol</a:t>
            </a:r>
            <a:r>
              <a:rPr lang="en-US" sz="2400" dirty="0" smtClean="0"/>
              <a:t> 2012: Article ID 278730.</a:t>
            </a:r>
          </a:p>
          <a:p>
            <a:endParaRPr lang="en-US" sz="2400" dirty="0"/>
          </a:p>
        </p:txBody>
      </p:sp>
    </p:spTree>
    <p:extLst>
      <p:ext uri="{BB962C8B-B14F-4D97-AF65-F5344CB8AC3E}">
        <p14:creationId xmlns:p14="http://schemas.microsoft.com/office/powerpoint/2010/main" val="557517308"/>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2400" b="1">
                <a:solidFill>
                  <a:schemeClr val="tx1"/>
                </a:solidFill>
                <a:latin typeface="Times New Roman" charset="0"/>
                <a:ea typeface="ＭＳ Ｐゴシック" charset="0"/>
                <a:cs typeface="ＭＳ Ｐゴシック" charset="0"/>
              </a:defRPr>
            </a:lvl1pPr>
            <a:lvl2pPr marL="742950" indent="-285750">
              <a:defRPr sz="2400" b="1">
                <a:solidFill>
                  <a:schemeClr val="tx1"/>
                </a:solidFill>
                <a:latin typeface="Times New Roman" charset="0"/>
                <a:ea typeface="ＭＳ Ｐゴシック" charset="0"/>
              </a:defRPr>
            </a:lvl2pPr>
            <a:lvl3pPr marL="1143000" indent="-228600">
              <a:defRPr sz="2400" b="1">
                <a:solidFill>
                  <a:schemeClr val="tx1"/>
                </a:solidFill>
                <a:latin typeface="Times New Roman" charset="0"/>
                <a:ea typeface="ＭＳ Ｐゴシック" charset="0"/>
              </a:defRPr>
            </a:lvl3pPr>
            <a:lvl4pPr marL="1600200" indent="-228600">
              <a:defRPr sz="2400" b="1">
                <a:solidFill>
                  <a:schemeClr val="tx1"/>
                </a:solidFill>
                <a:latin typeface="Times New Roman" charset="0"/>
                <a:ea typeface="ＭＳ Ｐゴシック" charset="0"/>
              </a:defRPr>
            </a:lvl4pPr>
            <a:lvl5pPr marL="2057400" indent="-22860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fld id="{443F340F-E2E0-6042-A31E-2CFD8F70ADAC}" type="slidenum">
              <a:rPr lang="en-US" b="0" smtClean="0">
                <a:latin typeface="Arial"/>
                <a:cs typeface="Arial"/>
              </a:rPr>
              <a:pPr/>
              <a:t>9</a:t>
            </a:fld>
            <a:endParaRPr lang="en-US" b="0" dirty="0">
              <a:latin typeface="Arial"/>
              <a:cs typeface="Arial"/>
            </a:endParaRPr>
          </a:p>
        </p:txBody>
      </p:sp>
      <p:sp>
        <p:nvSpPr>
          <p:cNvPr id="3" name="Content Placeholder 2"/>
          <p:cNvSpPr>
            <a:spLocks noGrp="1"/>
          </p:cNvSpPr>
          <p:nvPr>
            <p:ph idx="4294967295"/>
          </p:nvPr>
        </p:nvSpPr>
        <p:spPr>
          <a:xfrm>
            <a:off x="457200" y="1447801"/>
            <a:ext cx="8382000" cy="4525963"/>
          </a:xfrm>
        </p:spPr>
        <p:txBody>
          <a:bodyPr/>
          <a:lstStyle/>
          <a:p>
            <a:pPr marL="0" indent="0" algn="ctr">
              <a:buNone/>
            </a:pPr>
            <a:r>
              <a:rPr lang="en-US" sz="3600" dirty="0" smtClean="0"/>
              <a:t>“The current evidence would encourage physicians, healthcare providers, and systems to learn to assess their patients’ spiritual health and to provide indicated and desired spiritual intervention.”</a:t>
            </a:r>
          </a:p>
          <a:p>
            <a:endParaRPr lang="en-US" sz="3600" dirty="0" smtClean="0"/>
          </a:p>
        </p:txBody>
      </p:sp>
      <p:sp>
        <p:nvSpPr>
          <p:cNvPr id="2" name="Title 1"/>
          <p:cNvSpPr>
            <a:spLocks noGrp="1"/>
          </p:cNvSpPr>
          <p:nvPr>
            <p:ph type="title" idx="4294967295"/>
          </p:nvPr>
        </p:nvSpPr>
        <p:spPr>
          <a:xfrm>
            <a:off x="457200" y="274639"/>
            <a:ext cx="8229600" cy="1143000"/>
          </a:xfrm>
        </p:spPr>
        <p:txBody>
          <a:bodyPr/>
          <a:lstStyle/>
          <a:p>
            <a:r>
              <a:rPr lang="en-US" dirty="0"/>
              <a:t>The Purpose of Spiritual History</a:t>
            </a:r>
          </a:p>
        </p:txBody>
      </p:sp>
      <p:sp>
        <p:nvSpPr>
          <p:cNvPr id="7" name="TextBox 6"/>
          <p:cNvSpPr txBox="1"/>
          <p:nvPr/>
        </p:nvSpPr>
        <p:spPr>
          <a:xfrm>
            <a:off x="228600" y="5950804"/>
            <a:ext cx="8686800" cy="1200328"/>
          </a:xfrm>
          <a:prstGeom prst="rect">
            <a:avLst/>
          </a:prstGeom>
          <a:noFill/>
        </p:spPr>
        <p:txBody>
          <a:bodyPr wrap="square" rtlCol="0">
            <a:spAutoFit/>
          </a:bodyPr>
          <a:lstStyle/>
          <a:p>
            <a:r>
              <a:rPr lang="en-US" sz="2400" dirty="0" smtClean="0"/>
              <a:t>Larimore W, et al. Should clinicians incorporate positive spirituality into their practices? Ann </a:t>
            </a:r>
            <a:r>
              <a:rPr lang="en-US" sz="2400" dirty="0" err="1" smtClean="0"/>
              <a:t>Beh</a:t>
            </a:r>
            <a:r>
              <a:rPr lang="en-US" sz="2400" dirty="0" smtClean="0"/>
              <a:t> Med 2002;24(1):69-73.</a:t>
            </a:r>
          </a:p>
          <a:p>
            <a:pPr algn="ctr"/>
            <a:endParaRPr lang="en-US" sz="2400" dirty="0"/>
          </a:p>
        </p:txBody>
      </p:sp>
    </p:spTree>
    <p:extLst>
      <p:ext uri="{BB962C8B-B14F-4D97-AF65-F5344CB8AC3E}">
        <p14:creationId xmlns:p14="http://schemas.microsoft.com/office/powerpoint/2010/main" val="2568963992"/>
      </p:ext>
    </p:extLst>
  </p:cSld>
  <p:clrMapOvr>
    <a:masterClrMapping/>
  </p:clrMapOvr>
  <p:transition xmlns:p14="http://schemas.microsoft.com/office/powerpoint/2010/main">
    <p:whee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9738</TotalTime>
  <Words>3786</Words>
  <Application>Microsoft Macintosh PowerPoint</Application>
  <PresentationFormat>On-screen Show (4:3)</PresentationFormat>
  <Paragraphs>394</Paragraphs>
  <Slides>56</Slides>
  <Notes>46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Disclosure Information</vt:lpstr>
      <vt:lpstr>Learning Objectives</vt:lpstr>
      <vt:lpstr>PowerPoint Presentation</vt:lpstr>
      <vt:lpstr>PowerPoint Presentation</vt:lpstr>
      <vt:lpstr>Spiritual History Articles</vt:lpstr>
      <vt:lpstr>The Purpose of Spiritual History</vt:lpstr>
      <vt:lpstr>The Purpose of Spiritual History</vt:lpstr>
      <vt:lpstr>The Purpose of Spiritual History</vt:lpstr>
      <vt:lpstr>PowerPoint Presentation</vt:lpstr>
      <vt:lpstr>Patient Desire</vt:lpstr>
      <vt:lpstr>Patient Desire</vt:lpstr>
      <vt:lpstr>Patient Benefit</vt:lpstr>
      <vt:lpstr>PowerPoint Presentation</vt:lpstr>
      <vt:lpstr>Quality Patient Care</vt:lpstr>
      <vt:lpstr>Quality Patient Care</vt:lpstr>
      <vt:lpstr>Quality Patient Care</vt:lpstr>
      <vt:lpstr>Quality Patient Care</vt:lpstr>
      <vt:lpstr>Quality Patient Care</vt:lpstr>
      <vt:lpstr>Negative Effects of Religious Struggle</vt:lpstr>
      <vt:lpstr>Negative Effects of Religious Struggle</vt:lpstr>
      <vt:lpstr>Negative Effects of Religious Struggle</vt:lpstr>
      <vt:lpstr>Negative Effects of Religious Struggle</vt:lpstr>
      <vt:lpstr>Negative Effects of Religious Struggle</vt:lpstr>
      <vt:lpstr>Negative Effects of Religious Struggle</vt:lpstr>
      <vt:lpstr>Negative Effects of Religious Struggle</vt:lpstr>
      <vt:lpstr>Negative Effects of Religious Struggle</vt:lpstr>
      <vt:lpstr>Negative Effects of Religious Struggle</vt:lpstr>
      <vt:lpstr>Negative Effects of Religious Struggle</vt:lpstr>
      <vt:lpstr>Negative Effects of Religious Struggle</vt:lpstr>
      <vt:lpstr>Negative Effects of Religious Struggle</vt:lpstr>
      <vt:lpstr>Negative Effects of Religious Struggle</vt:lpstr>
      <vt:lpstr>What Spiritual Assessments Could I Consider? </vt:lpstr>
      <vt:lpstr>IN GENERAL: Open and Invite</vt:lpstr>
      <vt:lpstr>GOD Questions</vt:lpstr>
      <vt:lpstr>GOD Questions</vt:lpstr>
      <vt:lpstr>GOD Questions</vt:lpstr>
      <vt:lpstr>GOD Questions</vt:lpstr>
      <vt:lpstr>GOD Questions</vt:lpstr>
      <vt:lpstr>GOD Questions</vt:lpstr>
      <vt:lpstr>BRAND NEW</vt:lpstr>
      <vt:lpstr>The LORD’s LAP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Word of Caution</vt:lpstr>
      <vt:lpstr>A Word of Caution</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Mandi L. Mooney</dc:creator>
  <cp:lastModifiedBy>Walt Larimore</cp:lastModifiedBy>
  <cp:revision>280</cp:revision>
  <dcterms:created xsi:type="dcterms:W3CDTF">2014-09-07T15:59:32Z</dcterms:created>
  <dcterms:modified xsi:type="dcterms:W3CDTF">2016-11-07T19:38:00Z</dcterms:modified>
</cp:coreProperties>
</file>